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charts/chartEx1.xml" ContentType="application/vnd.ms-office.chartex+xml"/>
  <Override PartName="/ppt/charts/style1.xml" ContentType="application/vnd.ms-office.chartstyle+xml"/>
  <Override PartName="/ppt/charts/colors1.xml" ContentType="application/vnd.ms-office.chartcolorstyle+xml"/>
  <Override PartName="/ppt/theme/themeOverride1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43"/>
  </p:notesMasterIdLst>
  <p:sldIdLst>
    <p:sldId id="256" r:id="rId2"/>
    <p:sldId id="4298" r:id="rId3"/>
    <p:sldId id="4474" r:id="rId4"/>
    <p:sldId id="4165" r:id="rId5"/>
    <p:sldId id="1105" r:id="rId6"/>
    <p:sldId id="4339" r:id="rId7"/>
    <p:sldId id="4378" r:id="rId8"/>
    <p:sldId id="4496" r:id="rId9"/>
    <p:sldId id="1854" r:id="rId10"/>
    <p:sldId id="1318" r:id="rId11"/>
    <p:sldId id="4498" r:id="rId12"/>
    <p:sldId id="3422" r:id="rId13"/>
    <p:sldId id="3423" r:id="rId14"/>
    <p:sldId id="3643" r:id="rId15"/>
    <p:sldId id="4452" r:id="rId16"/>
    <p:sldId id="4453" r:id="rId17"/>
    <p:sldId id="3920" r:id="rId18"/>
    <p:sldId id="3709" r:id="rId19"/>
    <p:sldId id="2888" r:id="rId20"/>
    <p:sldId id="2889" r:id="rId21"/>
    <p:sldId id="4458" r:id="rId22"/>
    <p:sldId id="2884" r:id="rId23"/>
    <p:sldId id="3267" r:id="rId24"/>
    <p:sldId id="4459" r:id="rId25"/>
    <p:sldId id="3592" r:id="rId26"/>
    <p:sldId id="2894" r:id="rId27"/>
    <p:sldId id="3864" r:id="rId28"/>
    <p:sldId id="4506" r:id="rId29"/>
    <p:sldId id="4507" r:id="rId30"/>
    <p:sldId id="4508" r:id="rId31"/>
    <p:sldId id="4509" r:id="rId32"/>
    <p:sldId id="4510" r:id="rId33"/>
    <p:sldId id="4511" r:id="rId34"/>
    <p:sldId id="4512" r:id="rId35"/>
    <p:sldId id="4513" r:id="rId36"/>
    <p:sldId id="4514" r:id="rId37"/>
    <p:sldId id="4425" r:id="rId38"/>
    <p:sldId id="4426" r:id="rId39"/>
    <p:sldId id="4505" r:id="rId40"/>
    <p:sldId id="4515" r:id="rId41"/>
    <p:sldId id="4516" r:id="rId42"/>
  </p:sldIdLst>
  <p:sldSz cx="12192000" cy="6858000"/>
  <p:notesSz cx="6858000" cy="9144000"/>
  <p:custDataLst>
    <p:tags r:id="rId44"/>
  </p:custDataLst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23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Kyselý Zdeněk Mgr." initials="KZM" lastIdx="2" clrIdx="0">
    <p:extLst>
      <p:ext uri="{19B8F6BF-5375-455C-9EA6-DF929625EA0E}">
        <p15:presenceInfo xmlns:p15="http://schemas.microsoft.com/office/powerpoint/2012/main" userId="S::kyselyz@mzcr.cz::e6a1abba-87fa-4d0d-8be7-ec655e9b7069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2F2F2"/>
    <a:srgbClr val="00FF00"/>
    <a:srgbClr val="00CD61"/>
    <a:srgbClr val="D31145"/>
    <a:srgbClr val="6A491C"/>
    <a:srgbClr val="4D7FBC"/>
    <a:srgbClr val="FFF1C2"/>
    <a:srgbClr val="9BBB59"/>
    <a:srgbClr val="C0504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Bez stylu, mřížka tabulky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073A0DAA-6AF3-43AB-8588-CEC1D06C72B9}" styleName="Střední styl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616DA210-FB5B-4158-B5E0-FEB733F419BA}" styleName="Světlý styl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93296810-A885-4BE3-A3E7-6D5BEEA58F35}" styleName="Střední styl 2 – zvýraznění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18603FDC-E32A-4AB5-989C-0864C3EAD2B8}" styleName="Styl s motivem 2 – zvýraznění 2">
    <a:tblBg>
      <a:fillRef idx="3">
        <a:schemeClr val="accent2"/>
      </a:fillRef>
      <a:effectRef idx="3">
        <a:schemeClr val="accent2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2">
                <a:tint val="50000"/>
              </a:schemeClr>
            </a:lnRef>
          </a:left>
          <a:right>
            <a:lnRef idx="1">
              <a:schemeClr val="accent2">
                <a:tint val="50000"/>
              </a:schemeClr>
            </a:lnRef>
          </a:right>
          <a:top>
            <a:lnRef idx="1">
              <a:schemeClr val="accent2">
                <a:tint val="50000"/>
              </a:schemeClr>
            </a:lnRef>
          </a:top>
          <a:bottom>
            <a:lnRef idx="1">
              <a:schemeClr val="accent2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85BE263C-DBD7-4A20-BB59-AAB30ACAA65A}" styleName="Střední styl 3 – zvýraznění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EB344D84-9AFB-497E-A393-DC336BA19D2E}" styleName="Střední styl 3 – zvýraznění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B301B821-A1FF-4177-AEE7-76D212191A09}" styleName="Střední styl 1 – zvýraznění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69012ECD-51FC-41F1-AA8D-1B2483CD663E}" styleName="Světlý styl 2 – zvýraznění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37CE84F3-28C3-443E-9E96-99CF82512B78}" styleName="Tmavý styl 1 – zvýraznění 2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wholeTbl>
    <a:band1H>
      <a:tcStyle>
        <a:tcBdr/>
        <a:fill>
          <a:solidFill>
            <a:schemeClr val="accent2">
              <a:shade val="60000"/>
            </a:schemeClr>
          </a:solidFill>
        </a:fill>
      </a:tcStyle>
    </a:band1H>
    <a:band1V>
      <a:tcStyle>
        <a:tcBdr/>
        <a:fill>
          <a:solidFill>
            <a:schemeClr val="accent2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2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2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2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793D81CF-94F2-401A-BA57-92F5A7B2D0C5}" styleName="Střední styl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2853" autoAdjust="0"/>
    <p:restoredTop sz="96416" autoAdjust="0"/>
  </p:normalViewPr>
  <p:slideViewPr>
    <p:cSldViewPr snapToGrid="0">
      <p:cViewPr varScale="1">
        <p:scale>
          <a:sx n="114" d="100"/>
          <a:sy n="114" d="100"/>
        </p:scale>
        <p:origin x="594" y="84"/>
      </p:cViewPr>
      <p:guideLst>
        <p:guide orient="horz" pos="1230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150" d="100"/>
        <a:sy n="150" d="100"/>
      </p:scale>
      <p:origin x="0" y="-27846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commentAuthors" Target="commentAuthor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gs" Target="tags/tag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notesMaster" Target="notesMasters/notesMaster1.xml"/><Relationship Id="rId48" Type="http://schemas.openxmlformats.org/officeDocument/2006/relationships/theme" Target="theme/theme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presProps" Target="pres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charts/_rels/chartEx1.xml.rels><?xml version="1.0" encoding="UTF-8" standalone="yes"?>
<Relationships xmlns="http://schemas.openxmlformats.org/package/2006/relationships"><Relationship Id="rId3" Type="http://schemas.microsoft.com/office/2011/relationships/chartColorStyle" Target="colors1.xml"/><Relationship Id="rId2" Type="http://schemas.microsoft.com/office/2011/relationships/chartStyle" Target="style1.xml"/><Relationship Id="rId1" Type="http://schemas.openxmlformats.org/officeDocument/2006/relationships/oleObject" Target="file:///\\mzsfps01.mzcr.cz\odbory\all\OVZ1-POC\Briefingy\Grafy\Tom&#225;&#353;-Fallzahlen_Kum_Tab%20RKI%20&#8211;%20kopie.xlsx" TargetMode="External"/><Relationship Id="rId4" Type="http://schemas.openxmlformats.org/officeDocument/2006/relationships/themeOverride" Target="../theme/themeOverride1.xml"/></Relationships>
</file>

<file path=ppt/charts/chartEx1.xml><?xml version="1.0" encoding="utf-8"?>
<cx:chartSpace xmlns:a="http://schemas.openxmlformats.org/drawingml/2006/main" xmlns:r="http://schemas.openxmlformats.org/officeDocument/2006/relationships" xmlns:cx="http://schemas.microsoft.com/office/drawing/2014/chartex">
  <cx:chartData>
    <cx:externalData r:id="rId1" cx:autoUpdate="0"/>
    <cx:data id="0">
      <cx:strDim type="cat">
        <cx:f>Slovensko!$B$6:$C$23</cx:f>
        <cx:nf>Slovensko!$B$5:$C$5</cx:nf>
        <cx:lvl ptCount="18" name="Powiat">
          <cx:pt idx="0">Senica</cx:pt>
          <cx:pt idx="1">Skalica</cx:pt>
          <cx:pt idx="2">Myjava</cx:pt>
          <cx:pt idx="3">Nové Mesto nad Váhom</cx:pt>
          <cx:pt idx="4">Trenčín</cx:pt>
          <cx:pt idx="5">Ilava</cx:pt>
          <cx:pt idx="6">Púchov</cx:pt>
          <cx:pt idx="7">Považská Bystrica</cx:pt>
          <cx:pt idx="8">Čadca</cx:pt>
          <cx:pt idx="9">Bytča</cx:pt>
          <cx:pt idx="10">Žilina</cx:pt>
          <cx:pt idx="11">Kysucké Nové Mesto</cx:pt>
          <cx:pt idx="12">Frýdek - Místek</cx:pt>
          <cx:pt idx="13">Vsetín</cx:pt>
          <cx:pt idx="14">Zlín</cx:pt>
          <cx:pt idx="15">Uherské Hradište</cx:pt>
          <cx:pt idx="16">Hodonín</cx:pt>
          <cx:pt idx="17">Břeclav</cx:pt>
        </cx:lvl>
        <cx:lvl ptCount="18" name="Województwo">
          <cx:pt idx="0">Trnavský kraj</cx:pt>
          <cx:pt idx="1">Trnavský kraj</cx:pt>
          <cx:pt idx="2">Trenčiansky kraj</cx:pt>
          <cx:pt idx="3">Trenčiansky kraj</cx:pt>
          <cx:pt idx="4">Trenčiansky kraj</cx:pt>
          <cx:pt idx="5">Trenčiansky kraj</cx:pt>
          <cx:pt idx="6">Trenčiansky kraj</cx:pt>
          <cx:pt idx="7">Trenčiansky kraj</cx:pt>
          <cx:pt idx="8">Žilinský kraj</cx:pt>
          <cx:pt idx="9">Žilinský kraj</cx:pt>
          <cx:pt idx="10">Žilinský kraj</cx:pt>
          <cx:pt idx="11">Žilinský kraj</cx:pt>
          <cx:pt idx="12">Moravskoslezský kraj</cx:pt>
          <cx:pt idx="13">Zlínský kraj</cx:pt>
          <cx:pt idx="14">Zlínský kraj</cx:pt>
          <cx:pt idx="15">Zlínský kraj</cx:pt>
          <cx:pt idx="16">Jihomoravský kraj</cx:pt>
          <cx:pt idx="17">Jihomoravský kraj</cx:pt>
        </cx:lvl>
      </cx:strDim>
      <cx:numDim type="colorVal">
        <cx:f>Slovensko!$D$6:$D$23</cx:f>
        <cx:nf>Slovensko!$D$5</cx:nf>
        <cx:lvl ptCount="18" formatCode="0" name="7-Tage-Inzidenz">
          <cx:pt idx="0">9.8806093042404282</cx:pt>
          <cx:pt idx="1">6.3919546597349459</cx:pt>
          <cx:pt idx="2">3.6923531366539901</cx:pt>
          <cx:pt idx="3">3.1984135868609167</cx:pt>
          <cx:pt idx="4">12.295477898878476</cx:pt>
          <cx:pt idx="5">0</cx:pt>
          <cx:pt idx="6">6.7359723376069338</cx:pt>
          <cx:pt idx="7">3.1657591490439412</cx:pt>
          <cx:pt idx="8">17.558491725560774</cx:pt>
          <cx:pt idx="9">13.036959780979076</cx:pt>
          <cx:pt idx="10">8.974991826346729</cx:pt>
          <cx:pt idx="11">3.0404378230465188</cx:pt>
          <cx:pt idx="12">5.1261260001770843</cx:pt>
          <cx:pt idx="13">4.933190505722501</cx:pt>
          <cx:pt idx="14">10.950789239024441</cx:pt>
          <cx:pt idx="15">5.6485207936171715</cx:pt>
          <cx:pt idx="16">0.65101199815112587</cx:pt>
          <cx:pt idx="17">0.85850174275853774</cx:pt>
        </cx:lvl>
      </cx:numDim>
    </cx:data>
  </cx:chartData>
  <cx:chart>
    <cx:title pos="t" align="ctr" overlay="0">
      <cx:tx>
        <cx:rich>
          <a:bodyPr spcFirstLastPara="1" vertOverflow="ellipsis" horzOverflow="overflow" wrap="square" lIns="0" tIns="0" rIns="0" bIns="0" anchor="ctr" anchorCtr="1"/>
          <a:lstStyle/>
          <a:p>
            <a:pPr rtl="0"/>
            <a:r>
              <a:rPr lang="en-US" sz="1400" b="1" i="0" baseline="0">
                <a:effectLst/>
              </a:rPr>
              <a:t>Mapa 7 denn</a:t>
            </a:r>
            <a:r>
              <a:rPr lang="cs-CZ" sz="1400" b="1" i="0" baseline="0">
                <a:effectLst/>
              </a:rPr>
              <a:t>í incidence (počet případů za 7 dní přepočtených na 100 tisíc obyvatel)</a:t>
            </a:r>
            <a:endParaRPr lang="cs-CZ" sz="1100">
              <a:effectLst/>
            </a:endParaRPr>
          </a:p>
        </cx:rich>
      </cx:tx>
    </cx:title>
    <cx:plotArea>
      <cx:plotAreaRegion>
        <cx:series layoutId="regionMap" uniqueId="{EE915E35-E303-4900-BFDC-CB17494DA591}">
          <cx:tx>
            <cx:txData>
              <cx:f>Slovensko!$D$5</cx:f>
              <cx:v>7-Tage-Inzidenz</cx:v>
            </cx:txData>
          </cx:tx>
          <cx:spPr>
            <a:ln w="12700">
              <a:solidFill>
                <a:schemeClr val="tx1"/>
              </a:solidFill>
            </a:ln>
          </cx:spPr>
          <cx:dataPt idx="0">
            <cx:spPr>
              <a:solidFill>
                <a:srgbClr val="92D050"/>
              </a:solidFill>
            </cx:spPr>
          </cx:dataPt>
          <cx:dataPt idx="1">
            <cx:spPr>
              <a:solidFill>
                <a:srgbClr val="92D050"/>
              </a:solidFill>
            </cx:spPr>
          </cx:dataPt>
          <cx:dataPt idx="2">
            <cx:spPr>
              <a:solidFill>
                <a:srgbClr val="92D050"/>
              </a:solidFill>
            </cx:spPr>
          </cx:dataPt>
          <cx:dataPt idx="3">
            <cx:spPr>
              <a:solidFill>
                <a:srgbClr val="92D050"/>
              </a:solidFill>
            </cx:spPr>
          </cx:dataPt>
          <cx:dataPt idx="4">
            <cx:spPr>
              <a:solidFill>
                <a:srgbClr val="92D050"/>
              </a:solidFill>
            </cx:spPr>
          </cx:dataPt>
          <cx:dataPt idx="5">
            <cx:spPr>
              <a:solidFill>
                <a:sysClr val="window" lastClr="FFFFFF"/>
              </a:solidFill>
            </cx:spPr>
          </cx:dataPt>
          <cx:dataPt idx="6">
            <cx:spPr>
              <a:solidFill>
                <a:srgbClr val="92D050"/>
              </a:solidFill>
            </cx:spPr>
          </cx:dataPt>
          <cx:dataPt idx="7">
            <cx:spPr>
              <a:solidFill>
                <a:srgbClr val="92D050"/>
              </a:solidFill>
            </cx:spPr>
          </cx:dataPt>
          <cx:dataPt idx="8">
            <cx:spPr>
              <a:solidFill>
                <a:srgbClr val="92D050"/>
              </a:solidFill>
            </cx:spPr>
          </cx:dataPt>
          <cx:dataPt idx="9">
            <cx:spPr>
              <a:solidFill>
                <a:srgbClr val="92D050"/>
              </a:solidFill>
            </cx:spPr>
          </cx:dataPt>
          <cx:dataPt idx="10">
            <cx:spPr>
              <a:solidFill>
                <a:srgbClr val="92D050"/>
              </a:solidFill>
            </cx:spPr>
          </cx:dataPt>
          <cx:dataPt idx="11">
            <cx:spPr>
              <a:solidFill>
                <a:srgbClr val="92D050"/>
              </a:solidFill>
            </cx:spPr>
          </cx:dataPt>
          <cx:dataPt idx="12">
            <cx:spPr>
              <a:solidFill>
                <a:srgbClr val="92D050"/>
              </a:solidFill>
            </cx:spPr>
          </cx:dataPt>
          <cx:dataPt idx="13">
            <cx:spPr>
              <a:solidFill>
                <a:srgbClr val="92D050"/>
              </a:solidFill>
            </cx:spPr>
          </cx:dataPt>
          <cx:dataPt idx="14">
            <cx:spPr>
              <a:solidFill>
                <a:srgbClr val="92D050"/>
              </a:solidFill>
            </cx:spPr>
          </cx:dataPt>
          <cx:dataPt idx="15">
            <cx:spPr>
              <a:solidFill>
                <a:srgbClr val="92D050"/>
              </a:solidFill>
            </cx:spPr>
          </cx:dataPt>
          <cx:dataPt idx="16">
            <cx:spPr>
              <a:solidFill>
                <a:srgbClr val="92D050"/>
              </a:solidFill>
            </cx:spPr>
          </cx:dataPt>
          <cx:dataPt idx="17">
            <cx:spPr>
              <a:solidFill>
                <a:srgbClr val="92D050"/>
              </a:solidFill>
            </cx:spPr>
          </cx:dataPt>
          <cx:dataLabels>
            <cx:txPr>
              <a:bodyPr spcFirstLastPara="1" vertOverflow="ellipsis" horzOverflow="overflow" wrap="square" lIns="0" tIns="0" rIns="0" bIns="0" anchor="ctr" anchorCtr="1"/>
              <a:lstStyle/>
              <a:p>
                <a:pPr algn="ctr" rtl="0">
                  <a:defRPr sz="1400" b="1">
                    <a:solidFill>
                      <a:schemeClr val="tx1"/>
                    </a:solidFill>
                  </a:defRPr>
                </a:pPr>
                <a:endParaRPr lang="cs-CZ" sz="1400" b="1" i="0" u="none" strike="noStrike" baseline="0">
                  <a:solidFill>
                    <a:schemeClr val="tx1"/>
                  </a:solidFill>
                  <a:latin typeface="Calibri" panose="020F0502020204030204"/>
                </a:endParaRPr>
              </a:p>
            </cx:txPr>
            <cx:dataLabel idx="0">
              <cx:txPr>
                <a:bodyPr spcFirstLastPara="1" vertOverflow="ellipsis" horzOverflow="overflow" wrap="square" lIns="0" tIns="0" rIns="0" bIns="0" anchor="ctr" anchorCtr="1"/>
                <a:lstStyle/>
                <a:p>
                  <a:pPr algn="ctr" rtl="0">
                    <a:defRPr>
                      <a:solidFill>
                        <a:schemeClr val="tx1"/>
                      </a:solidFill>
                    </a:defRPr>
                  </a:pPr>
                  <a:r>
                    <a:rPr lang="cs-CZ" sz="1400" b="1" i="0" u="none" strike="noStrike" baseline="0">
                      <a:solidFill>
                        <a:schemeClr val="tx1"/>
                      </a:solidFill>
                      <a:latin typeface="Calibri" panose="020F0502020204030204"/>
                    </a:rPr>
                    <a:t>10</a:t>
                  </a:r>
                </a:p>
              </cx:txPr>
            </cx:dataLabel>
            <cx:dataLabel idx="1">
              <cx:txPr>
                <a:bodyPr spcFirstLastPara="1" vertOverflow="ellipsis" horzOverflow="overflow" wrap="square" lIns="0" tIns="0" rIns="0" bIns="0" anchor="ctr" anchorCtr="1"/>
                <a:lstStyle/>
                <a:p>
                  <a:pPr algn="ctr" rtl="0">
                    <a:defRPr>
                      <a:solidFill>
                        <a:schemeClr val="tx1"/>
                      </a:solidFill>
                    </a:defRPr>
                  </a:pPr>
                  <a:r>
                    <a:rPr lang="cs-CZ" sz="1400" b="1" i="0" u="none" strike="noStrike" baseline="0">
                      <a:solidFill>
                        <a:schemeClr val="tx1"/>
                      </a:solidFill>
                      <a:latin typeface="Calibri" panose="020F0502020204030204"/>
                    </a:rPr>
                    <a:t>6</a:t>
                  </a:r>
                </a:p>
              </cx:txPr>
            </cx:dataLabel>
            <cx:dataLabel idx="2">
              <cx:txPr>
                <a:bodyPr spcFirstLastPara="1" vertOverflow="ellipsis" horzOverflow="overflow" wrap="square" lIns="0" tIns="0" rIns="0" bIns="0" anchor="ctr" anchorCtr="1"/>
                <a:lstStyle/>
                <a:p>
                  <a:pPr algn="ctr" rtl="0">
                    <a:defRPr>
                      <a:solidFill>
                        <a:schemeClr val="tx1"/>
                      </a:solidFill>
                    </a:defRPr>
                  </a:pPr>
                  <a:r>
                    <a:rPr lang="cs-CZ" sz="1400" b="1" i="0" u="none" strike="noStrike" baseline="0">
                      <a:solidFill>
                        <a:schemeClr val="tx1"/>
                      </a:solidFill>
                      <a:latin typeface="Calibri" panose="020F0502020204030204"/>
                    </a:rPr>
                    <a:t>4</a:t>
                  </a:r>
                </a:p>
              </cx:txPr>
            </cx:dataLabel>
            <cx:dataLabel idx="3">
              <cx:txPr>
                <a:bodyPr spcFirstLastPara="1" vertOverflow="ellipsis" horzOverflow="overflow" wrap="square" lIns="0" tIns="0" rIns="0" bIns="0" anchor="ctr" anchorCtr="1"/>
                <a:lstStyle/>
                <a:p>
                  <a:pPr algn="ctr" rtl="0">
                    <a:defRPr>
                      <a:solidFill>
                        <a:schemeClr val="tx1"/>
                      </a:solidFill>
                    </a:defRPr>
                  </a:pPr>
                  <a:r>
                    <a:rPr lang="cs-CZ" sz="1400" b="1" i="0" u="none" strike="noStrike" baseline="0">
                      <a:solidFill>
                        <a:schemeClr val="tx1"/>
                      </a:solidFill>
                      <a:latin typeface="Calibri" panose="020F0502020204030204"/>
                    </a:rPr>
                    <a:t>3</a:t>
                  </a:r>
                </a:p>
              </cx:txPr>
            </cx:dataLabel>
            <cx:dataLabel idx="4">
              <cx:txPr>
                <a:bodyPr spcFirstLastPara="1" vertOverflow="ellipsis" horzOverflow="overflow" wrap="square" lIns="0" tIns="0" rIns="0" bIns="0" anchor="ctr" anchorCtr="1"/>
                <a:lstStyle/>
                <a:p>
                  <a:pPr algn="ctr" rtl="0">
                    <a:defRPr>
                      <a:solidFill>
                        <a:schemeClr val="tx1"/>
                      </a:solidFill>
                    </a:defRPr>
                  </a:pPr>
                  <a:r>
                    <a:rPr lang="cs-CZ" sz="1400" b="1" i="0" u="none" strike="noStrike" baseline="0">
                      <a:solidFill>
                        <a:schemeClr val="tx1"/>
                      </a:solidFill>
                      <a:latin typeface="Calibri" panose="020F0502020204030204"/>
                    </a:rPr>
                    <a:t>12</a:t>
                  </a:r>
                </a:p>
              </cx:txPr>
            </cx:dataLabel>
            <cx:dataLabel idx="5">
              <cx:txPr>
                <a:bodyPr spcFirstLastPara="1" vertOverflow="ellipsis" horzOverflow="overflow" wrap="square" lIns="0" tIns="0" rIns="0" bIns="0" anchor="ctr" anchorCtr="1"/>
                <a:lstStyle/>
                <a:p>
                  <a:pPr algn="ctr" rtl="0">
                    <a:defRPr>
                      <a:solidFill>
                        <a:schemeClr val="tx1"/>
                      </a:solidFill>
                    </a:defRPr>
                  </a:pPr>
                  <a:r>
                    <a:rPr lang="cs-CZ" sz="1400" b="1" i="0" u="none" strike="noStrike" baseline="0">
                      <a:solidFill>
                        <a:schemeClr val="tx1"/>
                      </a:solidFill>
                      <a:latin typeface="Calibri" panose="020F0502020204030204"/>
                    </a:rPr>
                    <a:t>0</a:t>
                  </a:r>
                </a:p>
              </cx:txPr>
            </cx:dataLabel>
            <cx:dataLabel idx="6">
              <cx:txPr>
                <a:bodyPr spcFirstLastPara="1" vertOverflow="ellipsis" horzOverflow="overflow" wrap="square" lIns="0" tIns="0" rIns="0" bIns="0" anchor="ctr" anchorCtr="1"/>
                <a:lstStyle/>
                <a:p>
                  <a:pPr algn="ctr" rtl="0">
                    <a:defRPr>
                      <a:solidFill>
                        <a:schemeClr val="tx1"/>
                      </a:solidFill>
                    </a:defRPr>
                  </a:pPr>
                  <a:r>
                    <a:rPr lang="cs-CZ" sz="1400" b="1" i="0" u="none" strike="noStrike" baseline="0">
                      <a:solidFill>
                        <a:schemeClr val="tx1"/>
                      </a:solidFill>
                      <a:latin typeface="Calibri" panose="020F0502020204030204"/>
                    </a:rPr>
                    <a:t>7</a:t>
                  </a:r>
                </a:p>
              </cx:txPr>
            </cx:dataLabel>
            <cx:dataLabel idx="7">
              <cx:txPr>
                <a:bodyPr spcFirstLastPara="1" vertOverflow="ellipsis" horzOverflow="overflow" wrap="square" lIns="0" tIns="0" rIns="0" bIns="0" anchor="ctr" anchorCtr="1"/>
                <a:lstStyle/>
                <a:p>
                  <a:pPr algn="ctr" rtl="0">
                    <a:defRPr>
                      <a:solidFill>
                        <a:schemeClr val="tx1"/>
                      </a:solidFill>
                    </a:defRPr>
                  </a:pPr>
                  <a:r>
                    <a:rPr lang="cs-CZ" sz="1400" b="1" i="0" u="none" strike="noStrike" baseline="0">
                      <a:solidFill>
                        <a:schemeClr val="tx1"/>
                      </a:solidFill>
                      <a:latin typeface="Calibri" panose="020F0502020204030204"/>
                    </a:rPr>
                    <a:t>3</a:t>
                  </a:r>
                </a:p>
              </cx:txPr>
            </cx:dataLabel>
            <cx:dataLabel idx="8">
              <cx:txPr>
                <a:bodyPr spcFirstLastPara="1" vertOverflow="ellipsis" horzOverflow="overflow" wrap="square" lIns="0" tIns="0" rIns="0" bIns="0" anchor="ctr" anchorCtr="1"/>
                <a:lstStyle/>
                <a:p>
                  <a:pPr algn="ctr" rtl="0">
                    <a:defRPr>
                      <a:solidFill>
                        <a:schemeClr val="tx1"/>
                      </a:solidFill>
                    </a:defRPr>
                  </a:pPr>
                  <a:r>
                    <a:rPr lang="cs-CZ" sz="1400" b="1" i="0" u="none" strike="noStrike" baseline="0">
                      <a:solidFill>
                        <a:schemeClr val="tx1"/>
                      </a:solidFill>
                      <a:latin typeface="Calibri" panose="020F0502020204030204"/>
                    </a:rPr>
                    <a:t>18</a:t>
                  </a:r>
                </a:p>
              </cx:txPr>
            </cx:dataLabel>
            <cx:dataLabel idx="9">
              <cx:txPr>
                <a:bodyPr spcFirstLastPara="1" vertOverflow="ellipsis" horzOverflow="overflow" wrap="square" lIns="0" tIns="0" rIns="0" bIns="0" anchor="ctr" anchorCtr="1"/>
                <a:lstStyle/>
                <a:p>
                  <a:pPr algn="ctr" rtl="0">
                    <a:defRPr>
                      <a:solidFill>
                        <a:schemeClr val="tx1"/>
                      </a:solidFill>
                    </a:defRPr>
                  </a:pPr>
                  <a:r>
                    <a:rPr lang="cs-CZ" sz="1400" b="1" i="0" u="none" strike="noStrike" baseline="0">
                      <a:solidFill>
                        <a:schemeClr val="tx1"/>
                      </a:solidFill>
                      <a:latin typeface="Calibri" panose="020F0502020204030204"/>
                    </a:rPr>
                    <a:t>13</a:t>
                  </a:r>
                </a:p>
              </cx:txPr>
            </cx:dataLabel>
            <cx:dataLabel idx="10">
              <cx:txPr>
                <a:bodyPr spcFirstLastPara="1" vertOverflow="ellipsis" horzOverflow="overflow" wrap="square" lIns="0" tIns="0" rIns="0" bIns="0" anchor="ctr" anchorCtr="1"/>
                <a:lstStyle/>
                <a:p>
                  <a:pPr algn="ctr" rtl="0">
                    <a:defRPr>
                      <a:solidFill>
                        <a:schemeClr val="tx1"/>
                      </a:solidFill>
                    </a:defRPr>
                  </a:pPr>
                  <a:r>
                    <a:rPr lang="cs-CZ" sz="1400" b="1" i="0" u="none" strike="noStrike" baseline="0">
                      <a:solidFill>
                        <a:schemeClr val="tx1"/>
                      </a:solidFill>
                      <a:latin typeface="Calibri" panose="020F0502020204030204"/>
                    </a:rPr>
                    <a:t>9</a:t>
                  </a:r>
                </a:p>
              </cx:txPr>
            </cx:dataLabel>
            <cx:dataLabel idx="11">
              <cx:txPr>
                <a:bodyPr spcFirstLastPara="1" vertOverflow="ellipsis" horzOverflow="overflow" wrap="square" lIns="0" tIns="0" rIns="0" bIns="0" anchor="ctr" anchorCtr="1"/>
                <a:lstStyle/>
                <a:p>
                  <a:pPr algn="ctr" rtl="0">
                    <a:defRPr sz="1100">
                      <a:solidFill>
                        <a:schemeClr val="tx1"/>
                      </a:solidFill>
                    </a:defRPr>
                  </a:pPr>
                  <a:r>
                    <a:rPr lang="cs-CZ" sz="1100" b="1" i="0" u="none" strike="noStrike" baseline="0">
                      <a:solidFill>
                        <a:schemeClr val="tx1"/>
                      </a:solidFill>
                      <a:latin typeface="Calibri" panose="020F0502020204030204"/>
                    </a:rPr>
                    <a:t>3</a:t>
                  </a:r>
                </a:p>
              </cx:txPr>
            </cx:dataLabel>
            <cx:dataLabel idx="12">
              <cx:txPr>
                <a:bodyPr spcFirstLastPara="1" vertOverflow="ellipsis" horzOverflow="overflow" wrap="square" lIns="0" tIns="0" rIns="0" bIns="0" anchor="ctr" anchorCtr="1"/>
                <a:lstStyle/>
                <a:p>
                  <a:pPr algn="ctr" rtl="0">
                    <a:defRPr>
                      <a:solidFill>
                        <a:schemeClr val="tx1"/>
                      </a:solidFill>
                    </a:defRPr>
                  </a:pPr>
                  <a:r>
                    <a:rPr lang="cs-CZ" sz="1400" b="1" i="0" u="none" strike="noStrike" baseline="0">
                      <a:solidFill>
                        <a:schemeClr val="tx1"/>
                      </a:solidFill>
                      <a:latin typeface="Calibri" panose="020F0502020204030204"/>
                    </a:rPr>
                    <a:t>5</a:t>
                  </a:r>
                </a:p>
              </cx:txPr>
            </cx:dataLabel>
            <cx:dataLabel idx="13">
              <cx:txPr>
                <a:bodyPr spcFirstLastPara="1" vertOverflow="ellipsis" horzOverflow="overflow" wrap="square" lIns="0" tIns="0" rIns="0" bIns="0" anchor="ctr" anchorCtr="1"/>
                <a:lstStyle/>
                <a:p>
                  <a:pPr algn="ctr" rtl="0">
                    <a:defRPr>
                      <a:solidFill>
                        <a:schemeClr val="tx1"/>
                      </a:solidFill>
                    </a:defRPr>
                  </a:pPr>
                  <a:r>
                    <a:rPr lang="cs-CZ" sz="1400" b="1" i="0" u="none" strike="noStrike" baseline="0">
                      <a:solidFill>
                        <a:schemeClr val="tx1"/>
                      </a:solidFill>
                      <a:latin typeface="Calibri" panose="020F0502020204030204"/>
                    </a:rPr>
                    <a:t>5</a:t>
                  </a:r>
                </a:p>
              </cx:txPr>
            </cx:dataLabel>
            <cx:dataLabel idx="14">
              <cx:txPr>
                <a:bodyPr spcFirstLastPara="1" vertOverflow="ellipsis" horzOverflow="overflow" wrap="square" lIns="0" tIns="0" rIns="0" bIns="0" anchor="ctr" anchorCtr="1"/>
                <a:lstStyle/>
                <a:p>
                  <a:pPr algn="ctr" rtl="0">
                    <a:defRPr>
                      <a:solidFill>
                        <a:schemeClr val="tx1"/>
                      </a:solidFill>
                    </a:defRPr>
                  </a:pPr>
                  <a:r>
                    <a:rPr lang="cs-CZ" sz="1400" b="1" i="0" u="none" strike="noStrike" baseline="0">
                      <a:solidFill>
                        <a:schemeClr val="tx1"/>
                      </a:solidFill>
                      <a:latin typeface="Calibri" panose="020F0502020204030204"/>
                    </a:rPr>
                    <a:t>11</a:t>
                  </a:r>
                </a:p>
              </cx:txPr>
            </cx:dataLabel>
            <cx:dataLabel idx="15">
              <cx:txPr>
                <a:bodyPr spcFirstLastPara="1" vertOverflow="ellipsis" horzOverflow="overflow" wrap="square" lIns="0" tIns="0" rIns="0" bIns="0" anchor="ctr" anchorCtr="1"/>
                <a:lstStyle/>
                <a:p>
                  <a:pPr algn="ctr" rtl="0">
                    <a:defRPr>
                      <a:solidFill>
                        <a:schemeClr val="tx1"/>
                      </a:solidFill>
                    </a:defRPr>
                  </a:pPr>
                  <a:r>
                    <a:rPr lang="cs-CZ" sz="1400" b="1" i="0" u="none" strike="noStrike" baseline="0">
                      <a:solidFill>
                        <a:schemeClr val="tx1"/>
                      </a:solidFill>
                      <a:latin typeface="Calibri" panose="020F0502020204030204"/>
                    </a:rPr>
                    <a:t>6</a:t>
                  </a:r>
                </a:p>
              </cx:txPr>
            </cx:dataLabel>
            <cx:dataLabel idx="16">
              <cx:txPr>
                <a:bodyPr spcFirstLastPara="1" vertOverflow="ellipsis" horzOverflow="overflow" wrap="square" lIns="0" tIns="0" rIns="0" bIns="0" anchor="ctr" anchorCtr="1"/>
                <a:lstStyle/>
                <a:p>
                  <a:pPr algn="ctr" rtl="0">
                    <a:defRPr>
                      <a:solidFill>
                        <a:schemeClr val="tx1"/>
                      </a:solidFill>
                    </a:defRPr>
                  </a:pPr>
                  <a:r>
                    <a:rPr lang="cs-CZ" sz="1400" b="1" i="0" u="none" strike="noStrike" baseline="0">
                      <a:solidFill>
                        <a:schemeClr val="tx1"/>
                      </a:solidFill>
                      <a:latin typeface="Calibri" panose="020F0502020204030204"/>
                    </a:rPr>
                    <a:t>1</a:t>
                  </a:r>
                </a:p>
              </cx:txPr>
            </cx:dataLabel>
          </cx:dataLabels>
          <cx:dataId val="0"/>
          <cx:layoutPr>
            <cx:regionLabelLayout val="showAll"/>
            <cx:geography projectionType="miller" viewedRegionType="dataOnly" cultureLanguage="cs-CZ" cultureRegion="CZ" attribution="Používá technologii Bing.">
              <cx:geoCache provider="{E9337A44-BEBE-4D9F-B70C-5C5E7DAFC167}">
                <cx:binary>3HzLchw5suWvyLSeUAGICADR1tULxCMzyUy+RFISN2EpkgoggAjE+/UN937A2Kx6eRf3B8asZ1Pd
/zVOSVSJFFUljcnGuqpkJhkzAkgAB+5+/Liz/no9/eXa3O6bZ1NhyvYv19PPz2XXVX/56af2Wt4W
+/ZFoa4b29p33YtrW/xk371T17c/3TT7UZXZTwRh76druW+62+n53/4Ks2W3dmuv952y5Wl/28xn
t21vuvY3nj356Nn+plBlpNquUdcd/vn5eXNb/vM/1b5s9fxMN/v8+cNXyM/PT+yw/9f/afUvf38m
5vcD98+f3Zad6ubzubr9+fmDOcnzZz89/uovlvnMwE66/gYGe8EL7FLuE0I9D3kkYM+fGVtmHx9j
/sJzOUGB77o0wB6i9999tC9g+Pcu7v3S9jc3zW3bwk7f//uVWR5s68NJXX84qG88o2vbl90dVBmg
9vPzlwYOUis4PNXa8MOz0N6dwcvD94f200Oc//bXRx/AMT765LOr8PjMf+/RQ5jf34RyPwDK//jK
NXh5W6rrH4o8f0E9zBHzfYp94nreQ+TZC+JxhjBg73OMfP8h8t+wnqfBvh/4Bb6w//2zD2h9ifD9
qD8aqL9r3h88wC//Xd4f748wav6Cc99FrhcwF3ue7z6Elr9AXoCpz4jPEEeI33/3B6P+tiU9je5n
Y78A+Lb8qgF/NuyPhvDvmK3emx9ut4wRD7kMM+RhhMElf+6x2QscgLX6d+iigNFHHvvlNyzoaWg/
jfwC2N+23Psv/KMB+7umu5tzcFn3tvNj7JZ5GPtfhxZQ5QArWDcCbCFWfyACH+z2G9bzNLL3A78A
9jcs9n7Mnw7VIzv88l/PdrdtZ5+V+5tnl7/8Xdri/qR/EMo+DVwf44ASHtxxqocGzAlxCaUUYZ+S
R3H3/2F5T4P+tYm+5xJ8bY4/3aXYmB9u6UFAESI4YIR+QPnzO8BfgJUzBtzb9T0vIEDrP7f031/O
05h/HPc9EH8c8qdD9OSX/30t7XB/rj/CriGV8pAP9kzvAjRFwUO7BkwpJxjSLY/dPQW+/Tmm37Kg
p1H9NPJ7cP006I+F7L/+oYyCbPmredI//2N/82PzpOCFB2BRMNc7S8Qc2PJDU2Xco67v3yXKLvEe
meo3rOdpVO8HPgL16m7/QDoefAwywf3rfzI4xdz98z9/KMcKwLWCgXoBgpzXZRBeH6IJqbCLfB6Q
wPNA9HhopN+wnKfRvB/4ALafn38NzfvX/2RofrDeHwwnhhyXgUSBGWVAjx/jyZgLuhZlnAOuj1Pd
b1nQ04B+GvmNiH56/08G6eHc9tcaGPNnXPDeZn5MUHUxYUCHAwoaJEFfSBkcWDIOXPhDEA8eSRnf
vbqnwX56mm9E/unBf6xrsLPNnTppW3O7/EbwTZpf/nFzq585z3a//Hfb3eofexN8kKEJ6FY+XAiI
to8tHdQu6hEfZBG4B3dy5uf06vuW9vQ1eGKOR3fg/TmpvfNSmdv2Tmt+8BzC9BNTPLoJ4XJ7LZ+S
qcOrfwOZ+sqAVPkbN+Cyve1+sJgZvAA9xOOQD7scQz70Ba1GjH8sTjxOlr9lNU9D/WnkAwAhYAP7
+hLVT2//qbB8j/W9Ff0YXw71BkR5QD9kvY98OXvBOGXIR09b8O8v52koP477JiA/vvungvFC3jZg
sf/1bN3sb9S//t7d/lhMEQFvS/H76uCdAX5Op9kLH8wW83utC99/9QfF8oul/fN/3b/w5H17GuAn
Z/kmuJ8c+YcC/0CBOPkhOH81JV7bG1v+YKfMXwQehmQX8mEw1y9oNxQPkUt8yJoDhhhyH+H+TSt6
Guxfhz5C+KXtO/nsYwD+0kX/Ou5Ph6/41/+8vQaB8jdN5zvbAqCCCDTL9zEQbx8Y+CO7pi8YY+DK
MSgiAQ6CR6LHN63oaXx/Hfp9+P467t8a30eL+7Up4QNX/eD1Hrz0vQ0d/AVYnMcYlBh8iLaPE2JQ
s7jHUcCZ73FO+CPL/JYFPQ3cryMfLP/frvHi0eo+0e0fBkDwgkEu6nL4G4HYy8A2Pg+J/gsXAiJ0
GEFhngegBN+b7YeQ+A3refr8Pw382gYft738mHzi6y0xn9qOon23j983LH3WFfPbT99vEZquHg39
mNE9yQ0+Ptvc/PwcU0wJ9hmkgJ+aoe5mepAQftZy8AH6RyNv920HU3GAC3wgmAqBag3YzvNnI9QG
4Ql7wV3wgIgwH4R9KLg/f1bappPvm6qgDuCywGeMwg3AkLK0d+EJHoF5uj6U7kGWeq8+3u/0xJo5
s+WnY/n487OyL06sKrv25+f+nRpZfXjvbrEMFEzIdX0OqjPUkVxGwZir6/0Z9LDB6/h/IDOkamns
FKJAr/1uNQ9rJ+VR4OrImwvBZhvxI9PUb6Y+EF5AoyDro4Bf2jIXamxedlkn3KJd0enM6XhYU+fA
l83OePlu0PXGpFnC04XFzZK9WRr1ypTBUZMVb0pywp10VUvzWvlvhqkOQUAPpc3CmvuhzPZu4F1J
Zt7MWIUNk0njvnSKg5rKDVeeCNhJv2RJW8io8vu4lYc4nRKp2nCq2oh2LMy4OqYFToZg2MztJcHo
ppglEXTIRV7nZ93EBcnXSh80FkVOSgWX9WXqd2dpilRCmnldDl6ckbXvFjtEdg7xtp3tT0ft7qhe
zqnRcV/SC7dUpxNuVtRBZ2ldRnNbLaJmzmqxRVgZq4TT+pvK8Y5G4p6PWG0qJsO8rqOZkbN+yQ8m
vVQideXZjAcrhnFwheP2CcnntSzmsEH+dsiLUjh27kKU+iqy4CBEJ9kgVJ5uZZceDHV+0lYqIs5w
hKw6QlkW5u2sw1aPhxqn8ZJnUT0Fb7GVse9vx/KwYyzi9tJJ20Qvgy/yoMhD1y03DbnhJE3qYu26
N7XuhPLSaBqqNygrtjiTlwNzwrTrtGhMUwmvYmtWeslcqq22UzKwNCqcMlmc8hpV7Rq33WqZg9Xi
VmEh69h3uRipTAiykWnH3UCsFJ7f7Dt8XhJHWHKJg8Vfc7h7diGCpW2Y9dOq7EmIQEsUJTRVeEEv
ui6eyHDLJqPD2qvqcMHVTe6mcYX9sNHd1pXGhHgeVyxfYr+xNw0vAfH2ZHa8OM/ztbfwkPmFWOy0
bXGxCBvgS8Wrq04eVYgcl+X5Amc3+wBxdWYRjUsXCZO/qcwS8nTf8Cysam+jDBJWBpuC8NAy582C
OhEUNy699LLburn2ZhM1zSS6PBW+KRtBlrwKZz1e+R5MPZzgtF77pBMsyLdKVQc8e5U1JprrKiqx
H5lMHvcdP0xbd4vlPsODgPse0arbthydKVJcV75cpWipk8GdG5jneOptJsZSesJn+XGWSZHWwXpm
QR1mxBxXhdy0ebCWGGuB3BN3tKtWoRiub2iVjnmXg2EPJ547HxKm17Qi5ylDpbCoSIYZC6rGUM9I
ikxfgtcw7RQFsxJY+mXcdvp8Qi+JzS/z1ArqdDswm9O+mI9yq9aLTze5oceoy3cjv9KzjDB/Q+CK
sFd8ODdwqlNlw6CoNosuIlQ2B65XnadeKrTLrxo0bkepBJ8n4Q10DwE0ZkXc5k1Szu8Q8i66LDXC
dviaWwl2U0o4Caffypa/00S/LmV/XLuwv7HyBfKqdcuGU+xlscXZ8VwWa27bFQro4cKmS9Rledin
TIvCY0r4bVWKzp/KEPVUCeagU98ZhAxYzLw58hpn3Xl9ETYZDT3XP5pRCtPbKJ+LMDPuwVjj86Ar
NiVGVVhKtpYB+LPKmxPfzCumq1Pe+o1Q9hgX+HUzFq+ntDFC1erS1f5BtXhROXRwvSq0RUF6OhZX
ZmTgPWUqFC0asYDz45b2ouH8wB1OZK4rYQyPU+Wv6gzFrTKxg/gq94Y55H4Q2hHvp9m8brrElMNh
Soeoqk0oezeGA9pO3NGCDMtpnTahadoTpZEDVl+FOUZJa8Gse7cTHtKiq65MWb4pzZrAnfOZ3ZoC
bermNalxyN0tz0gbjksOsDmRt6jdCP+mFocZNqEn3QPfOWuWoyC/7vUcdikHW2tj11RbYEsJlkVM
B39l6yYO1Nrks3DUFCFSxdb6opYsoZbGfbvzi3Sf6WNSlidDSje+raI+74XXpxtJakF6ZzvVesdH
BwvHwWGdTafpHZIlfVUNbcjAfUnPHKSVEt04rBTyk0ymp1UzXMzdmuRBuExDYjFszrw2qjoO7ByZ
GnxT+Y62r7PxnWz0kWFzkll10IybJZch8kJ1vKST8McxkZncBRD2UqJCP6vAT5u4JXI1qm7LRqcJ
h9494LoREjtx4WQrXbtHEF17WhxmmB+pOg9LBu6s8pKy7U7KaUzaoKouZwxxOwdnVA2vmAMmchfZ
F8AsWVx6gDM1ioF0hwXHBx5zY1ZLJOYer/XYhKSQK14tce3odU27VTC3W99rUcgHUwhql8vKTCuD
2YniOhckaLd1oJIqT68CXw4Ckv0gYpk5HAZ04Ez6bGnH6HNN+gGHubbV3KhMfuyS//Tj33b3rffv
26l//fzhj792W98xt0+t148I4Yc+/HsO9T0Pv49K3qVJX6eSxxr62Z996qj4gk6+T7Lu6SSwPgI5
s089UFA8mPcjneQvoIIJHbsUWkdcl3HgjL/SSQJN2ChwoR0IHtw1jP1KJ0FgARoINVB47ENTyf1h
PAADqPQThNK96/Z/TCgDjLl311oKX+gBp/2cUGKnKs2o5jn0td2Wyj+TLVlpm617bEVAp8iz6cZk
QxrJqlhPyF97jTwhtr2oC3RVUrAu0jfCWbJDw6uXhqt11pmY0CmeuzfLMkSjdAXK5cp3IpXRIvK9
/gINx0WnwG6dXUpJkqbLjSz5bl4UvJvR7UCKs4YOG8e/zCm6ppZPYjisAnIgp+BwmhmESzDQsYk6
R29q3K5RDzbe8HUJDqij7nGG+tuxs2HmkYQEnejxHMPWwtarRY3mle/d5vOykoSd+UsmyjmIrL7O
+OuhWlaDRAld2rWb8jNCsrAclmS0e6Dz0ejZC6pVIql7mGYHqPTD0s22HA/bfFEvvfRdhlXcW7Mj
lERs8KOhGDfOkL5B6XwQuHWIe7tepjZJeXogKT6tq/E87xV46HFTNmcNKg6Z6nd2UBHlVoVVMZxp
D5+5ZbYvm+OylWFR6ARXgSCO3vc4iAeaQUjKkp5bIck7XZrDqggOajUnwXDdy7NsGeB703VajNss
WLTQdbtVS+CHwzxvqnq8rcf+nSkCwU0bp70HLqwLZ2w3BI9HOHN2NK1Cn7Srnh5menjZFl4m2nFY
swqJJhguU9euWOkPgi32qNIzUN2mjjyJD+jQHEGLayE6nSlRuq4bDs5hr4DP9DdlG+faXy2jV4ig
dHZ+Ne6r+dJORdgqoFnodCn9DDgmO3Cn7FBXEOC96h0jWdJ4Wri63CjXRMTPImWLWDrersuu0skc
t4N9RavmkA4myjLSiIK3MepuSt6s9AjH6i2HMnXCekyjvqKvK5mu7JTdBtjdVaN3Q+chScc8mXO7
bxcctWV6KL3qElF1OjuuoN6w1UUvhj5fmbbYeGm2rp36oCqbSPXshlk3cftZi8B26yanid8753iu
13QoLpSRxzwojuZKH6J5gCNscuGr8rjDpZg9dD657amT0VS0M4mBpb9Mfedt6zhJXzan5XjaZ/Ux
mZ1ViYbtXI44tJMTljndBMxa0VNHhxlqRL2MIh2aC9K4t54p3Giy80XQLDEzKknno2k6JRNkLpXA
vHk5TkNs3GYU1VIkZSBvmsa5WjJgiS7tkiorVsa6sTXBEfOyaKjnpJPgKNLTJmBRlQdHqO0OWi8N
tQROO1Bn25o61G0XVq5cN7LzhczSyHPbW6f2IoZNJuiCdgp7YYNRvCgL4bu4yBa4Fe6rkjO17rsl
mvvucFiyQCy9Payl3lAlIye3K8XGBHn2jtrFc1284nm3owNbD2AAqYRUTJuw8P23vYH1SRrNndxk
smwF/JLMrteB6EojWjmPYUecHZqDtwVeYjhaNGpI97p13zTrrrGlKDQKISd9OwXqsqT6ituuTiYt
t6nT3kDP76qq/Q332lAW+lBTrCMk823gtK+o9OLa9KsqaBM34GtdD2JW2Qj8SR7nulgxr9IR0ZDd
oIthGY2Q2h5mlXtmizk7xpaHJa+IKGgXFr0Utj7pKV43fpP06XVHymhRr9uuT0YCF1sN0YTeDXpl
6Rjb4A1ewCKxOVwU+DjfX8Gv/xwhpwWKe16gJey8cq1ducob9RajbAV0gULGlfiQbYWD/6ZVlVgC
jkWtnG0hydpR+IDVbR0q5r36fqbwSmlV3d6o/UNq8IEMfCIO/1+ZwgNx7V65e68ceVDN/DpFuFNH
b6Fwbr8Y80FnIgQqZSDZckrcu1/MIRCZPxID+oKDnOtBmQWc4YfGhl+JAYXaynsigd53it/TAiil
grQLOjB0swXwWz78u2gBhP/HvAA4CWhdQAh8zjG560f+nBdUS8aWoamGkGhIoJq0KTdZWq+mPKdH
FUbnuc2DVa/JeFBXTcgKQ44KOkbZwEKpu+DIxaOTGD6ocLG6WFPjnSud0+3YD6+buVaxpcsUqmnh
694pQYHJ2u6oBalBTnN3WDoVD1GpSGQ4tccE5hfLAJFuKXx0wBd3hbpOnWO9TKKoAxIbz8iwmhTf
uPUCQbAa7CZh9cI39TRujYEVNPN4CKnfEPYdHcOydpe4nF0txsmB8bT3REdmtC70+JKho6Wo0QqE
lCaqBrcU7hzxPj0o5uC2KyYf4metww6fgSBCxdSAuwOGfTgv1dqg7FKn5aln8ssMMvSVMuARSQcS
B2RzQhedWCbMo4bgWQzwduzrLgVL9CPbEQJpYGp2qqq3WebX0ZjNEO7nKRWTg1/6LBWz7t5keX9j
0Pwuc+117xZxratdGsh1afNkLOyOmO6sL4pDI6fDOrAXbChqYTi/zHJ7UbUMokR/7XY+xBqJE2M6
P56bCbQRnQxoPiFzBhlsCoEgn16nSp01puoAoaAQWX09dfysGKPKw0dNreDFSbkh6lQKGscQp5gM
8TQnVAZiKvUZ9/pj4s0XfZklY3XZOUsjepMeD9yeN5SHU8be5DPVoV83XWjTLGb+UMa9saD9lc6V
The6HorqZaXUgQJaLKySZbhU3q1vMd3VjnOAB/lSSxMk7TwpEUxLITh1cMILx0AsnL1Q992q8IkX
FamZhUx1mBYlXTX1BJk54DrWFK1JWVciU54TyT4AsaxPi4RJkOGc/txf5u7Sa4DRIjdifnOqMvzS
ZFUrFscLUWNCNnSDMGT2xcxHLNK2iD0QXRe2FIe6nByRZUEZdcOEo9mbGtHgzAoVgDpYVe2Fqcsg
zP1OJUM2XqcqaA+yeliEAT1IZkEdOX312moWzSOPCe9CD5RJkeGiilwlIdcrYSOQGoZz04QgOR7O
PFDCppUVRTt0YY13yjGjwNrUST8VW8+ABjai1A15OS7CtfyK54xHqQPqTo/cpCy7APLzCYgcoWdp
g2PcpDzJpo4Iq/UFBKdqpYoGtB+eHZcd8O888yvhZqpI/KJyQpAS6DKmB2VqbiWjp7mrnJVs5Q23
kF+MOXDZYoZklhkxLzgQeeNWK1d7r9tqqoUzAq61iqZANHAhIL0fdm41JbnX45DCKzGCaOirYBA+
zYI4Rw6oHF31ps5JHhogWkbhKnSzPmmzIQgdgyjcnUowOV2Mi74ZQJIJ/aDtQ5/PYAl8PIEXAROd
7jkDjVOnwSRmQm9BxOzESPal5HUEpkDA05hjRJpGuI4rE2Cna5M1ZAU9ajrMi1eN7bzIb2ZBQA6a
+lr0PfFBffXBnULwxXqe1hnLNezjbc9QD2pHMR4EhO3x2E4xk6MOlZKrBdrioo7Bfvoc5GZDZayc
RYZDW08rDKQq0u4AvowYs+ImqlTSeWaMO6m3LilPIPgjMTjDsbtMPJzdjq8oM6APy0bwoKOHrfbW
XpDqHVQ14smtQdVvdjXtFwDECm+eD4iSflTM5cs8izsGmkydETh+BVpl18OVrXFTr2gHel0LV0l5
BRUtlzpKlQaxejBxU0LyBXgeBXeqeQVplsI5yP64K0QdtBwkISNyXvKjEoPbH+etTMsjUFrR2PpR
7YLW1gVjiJg+LbAimyIFiFLpKVG5/EzPSh7XLdfrigfDwew6fZS6fR12CB3YUlcHA3xZnTUqHHEv
MgPsE6k3ed0CLQpOl8XO8OF6bHWwrnx97S7etqjAJhWRINzp9ly2Ldxp2/QCFeVwkp4G2RnJ83S9
IPDmrsyjmg0HDm9etU0T5R7eTp1xorYvVZRpkLlG0F0XMx/5tjwxvEyTrM9dyJIqLUqr08Rdu3jx
RIAFh/iaAVQRdMWNIfhP46M6bECYytPRFVqS47nNt2RKt9OCvLjxhiICkac5qqoKrGeuI14B8xwg
C6nhv+3I7cYyWye6yI8l4rvcG28cFRW5MlGqZRNimF1kFYewC5I1t8VmWfpWANUnK5ayjY9KtvIn
fGPn2Y/R6M4hNnCXyoUCw2USHL+sSdJCDlQjdQzVjT6ueFkLPmiIwp4LlBX1Ic50D2FOG4hu01sJ
+29StkRTNrrgNIZEFSWKRx/+Dwqmj0nbzFFDZVTOxgsxQfHUtUaUfTWLcgGt0qvUeUuWGIPcJUol
IXkxehEdrYA7K+8WVNpB5B3Up8Dqwoo1+2UxS+J4aqUzus86TBNWFHCxSgp1EceEVTWsBtdBIjVI
rwpa2qjpqnCwgxP6TTaJlEH6687ZEW15fdiMrzzSeqcLvwBXGwgoKdDQDIEBGgK26lFfxsCmu3Ch
kAxiuL5Ugzdu1ahXsgR34AU8IiaFfLVq8kgVMwjC6bhETqGV0CAXRXpQpZi65R2Zzc5pYwi0JOaa
BcLvwAnlWIaTqrXwGkh9NG2zqGtwKqoqmw+HOrVRq5wqrAIPdJ1RC47nTGRWmqjo+AFHIKpOCJ83
eXujyF29pughUfRUOJi0OWLDdJ7SHAvYuxtantmQUpBL/QTnwU0/cRuVxZDC7VFvO4Ou7AASZqMr
kJqX+kCmbqTbHihaW133yvdD1lgmym58W45OHjpznScg7YsGTTeo9gOQmvB8DHkaXN1uaISXsTlc
ZBqlpkIrSFt5aCYNBrQcZU2bgScnxXrRFkpZ3PKo76txl3eglPigHrVlduRUXuhWJMRd1NimPJSZ
f1z50ywWuCZOMY+7KmevTDA3mwX5EnYWOEK2/vnslpGD+xMJJSvtwKFezlBkg6Odo4XQeFBQgaxw
d8WC5mYY2jJMmavEkIGLUMpG/tLiVaHyt0SRSYxBB0Wz0umiFINRLwFikT+2fdyRtA+hYggOMAPp
CWqwwpfjNTJVLiAGHE6p/27p81gr52ih3sWUtUXoFFARUu2CRF23ENLmMAh0DQkfxCg32BPLyogE
ro0pO61Nl4cS4k0AVcJS67jNqGhchQQUlU89CkyPt29bML8r8EAD2PBlGpzNDlSD3KuJvzL07miP
gebmyBNEXtX9eeft5HxdFTvfP7bm5G3uvc3NnsvXY3OyFCh0wW2ofNVhEMsgna6A0OW+8Or9ADTH
NovIyXWVXd7VUjGNR3NTk82IjxGPiiB0iwQTHQ7aExmPJl+CoW+nfjxEBi5OXsAE6k4XDKeGnSyS
rxy3TmxWh64+a9JcdGjZ2MrdGdMctXxes9HfSD2sxuC1Uw1AtY5yGiOYQ48gFsgOLBv0pVoD8qA4
9FmYHbYlEQNoLWjgiU/qpKv7iOX7bq4FcJNoIHmsKJTds1pQfOUOqyldsext3oPjwlcOVJqC9jTw
TUgU8C77lqNdHQzrGh/XZ6NbAbefTnqo0Q0gLsxQIqc28lIQUKpRsOKiHLLQg2KQgfQkKJIFvRpA
3WoKP6SOPAOkkm7MozLTu944odZdmCzBuiFHY9OKvN/kGiLzXXhQYiouWM9DjL2Ys9flOIpRTmCv
SV29Q8sCdJ2cqUAnLoWqTCnXDAI90BtT9hFMdlg4w9r6+YFpyabslo1agFQAyZN0iXgHwCAc5ukM
NcITlQP/mV/WZwSEhBPvnYUsbojSPsqvK1CUiI67caUWkfXboQ+NjFMTLVlUliGdI8KSisVdboQf
Lf2mSiVU0sEzXaRBjOs71ufiLaJREwj4G0LX1pNhekW1UGfGghGEoKm0+kBRUbXx1MYWKpD5lp+W
r8kclwMUEOMgPc4wFP/XswIiV67sEmu0Hpw9biKJjhAPOTnIvfD/8nZmu5Era3Z+lX4BGiSDwSBv
DJgzM1NKzVLpJqBSlYJTBBkMzk/vlcd9DtptGEbfGNjY2NilkjKZ5D+s9a2QNllTrv65hXzZN+WC
mm3SQAaZxcqlCaL+bekwRN4tmD4xrUxgBQYv4pjf7O2pr67rfkcgtNXspW9OUFg1rpOn4PEno5MI
hYsfU+sOA4Hxo2k71/552d7lF26WMQuWVzq8oLSOXVZ1GZe5bgsyFkOVLOgMif/I21NX8duoKCZs
shn0U9VeZoNNL1FHFhxXuzsdIm9MItx8RJs2mdZ/BOR1aNwyJi6aYYqPbHCTyrpyhl0iFm1ZP2F+
nGQsj9iFx3ykR5WO/hMc/IGmW7Cic1zGi/5yTwH0/efuYbl2cCl/obDWNDJouFPsH/FWwZKNxB7z
4OyLmNJCj7FgmYWFxIXUHlt91PYpKm94ZCjXlZ/yvHFxtRLvcR7iVUOc32NvS7fwjukC8jZjud8U
vjqbo1CYcSlE2LLf0709UX5qlhB9OlmdnDsnm6FUYX/RRyH199r/gdd/hWWtdGLraHnYvch7pW5M
1AuekdQai8Wk1EsVv+t2FB14d2cZPttdGOOHCVskrXvCbaXN79bJ1zXZ+z8DOjZqR/BYd8+ET1Gr
flZ8XvvtVR3mo/OqSLon3HVAGDx7i/lRtN2z6+SdG+FGnB58D49XNH8aA90Au1GG+w+PaDV94D4b
l0g25ZbdfEaRePLM1YNUNVTgzMKrUef1KFmQzzKpj7jWcbM9y3szRj22pvb5mCPDH+DaBfQ8UyyE
ebunEv+onIxJeKXfdR23gGVOQkYUA46OKLxM2CYJRng1psxJ4B+P5Cm4/RsF/pfgqU2jgAJqifsv
Lu6okwQy7e0ymJ6sbxj8ofx1MzpJPOEO1gl56LZ78SaqePwO4ToEcYMbjCWsijRP+yo2PBUqRYPu
gmKzTnsQh13sz194zskUBxuMmRNRV0ekx1iwGfJo6Q8xHCRF4va4q/eIBdelzWqAEm6svif5FNDT
2KRudR2dy74kWj2MIoEjgvVbY+75gHRS/6B29G8SE/6Y2RhcHSwyqWhKvSZ4gcSNLZNYJJlRXvDp
16UwF1/dT3Wyf+1u7nZRZ4BONZGD4r6ZRxrm7ZS1IqtDO4JAjiEjpOlcx/093ho+W99kFk0dN9F+
tm6YSy7+fAGm0Q9nf4PhgNveeiVhDlENg+synqY6tUPQKo81y6o2010+kQeJty0SqU5hgBktk1/4
4NrhDAWYZX20pu2T2BI8R9aeqSWHScUxHh2Zb4F9yoX1POAV7/x+B+6zWHesSu0Oa2jCTFGhWKjc
d08tOR1hvo9vYVDicfeni+vcBUsB1bhNwz6pqihozqv15KBWV/UT7h/d+NFsPXQNptLtOSRvrvsS
sGSr4aqJoDRvE66lm5D24rn5TViucqPSrk5aGfH5gg6BhxQ6BGR0yDxNePLaZPxl+/ftpyZZt7/B
Tu8x/7XxmhNUFBMRUF72s9QZ7/MZbWVPDyKwP5TaSvGBsPe+j8cDJRW1LFqxrPGEFsTAnYq6Z1Zd
lyb2VQZlzaDH1E0Ctkz28WpFfD21GK68pOqBqsQQTjqvwKOxu2cNt+7mv0A0iidUdy9aP90fH8OT
itwp6Zc7OV2ra+jEI0QtjLyxA7IKhmKbDHaCPYFis2WZDP9MwAua57GJwz5dxhhyUmsB24mm95Zh
wiVRoDACFs6RTEG0g6lKWHuxj7SWt/duWddtSjEVGadE595N5vh/KE2bJTcmw+WVGwicKEPXrR6b
6mG0M7vPJcnXGaxGn6Pw7l05PbRuGWyxE3n+/U6TsI2JTmXa4E2H+YQxxXrXRzrwq2sXbDsf1qkS
58b7WUwJmEF2xU6zEM6X86gqsDaPmNAx7CaD+K69HI8ZiIHYUld80Fwmhj+j98AZ6KYUQjB2cGg3
VRJWCZtOtl3Y/RnN10L7Y+eQgyT50gaXvmxuVs7FvDftpT/w59kylmFwbd/h/SXTjIcwnY9SlSGc
p/7+tlb6xx31i3CCGxUt2xlvGzay7ZTWfBp3lM+cNK87iveOlTnevvEoDssKVCzuZOY391aVkSHd
3v3g7MGNfcG12MbSHDFrXp09603mWrc35EypWH73MiJ4unzIaNHcFqjWJIwEeenbkkPfGjOUXJen
6Njo3uvy6lhZLe48iXEzW6wMb2kesy3IMdD0+BFjMsLrmtKqyShHIb0DygkBZcjcI59oSYdkcqLt
Zk4lBkKO9+qY+DckP3Jg74+7b/RcOwRpg7k+RunpUJ2gf8l4u3QvUGFQnfDcoNHiCcGE4DjfyNHF
ar0X+93gPmGKhY/0bIkLxX9Bi5i7XNHCabJtfvdF+XsMsGzGy7Vat1RD+pugclfttevLhV794DJ4
hf60xbPZItNEvn71hswxzxV+eHs9yKtL7wXkBhQvKKfpDiLGP0OOwbj27ei7jRV+eI/xCrNJN0Ro
0P5a4MGpl+uAPvBXoBLrvwBseqec74bM+8R4AifTWWJvvuDj5adRnEcKp/1MpkKQO4Xl0S09615i
K4eoOZx771R5XoqtcoCkJS5dEDm4yl3aOM/WkEDY1H2Ke4Tu7wtmo+m0A9fxMwjsc4d9DFtbfNAU
V5SFxYY1kqPU30aocYc3zhI5VJGTeFDgCnmklfysplThy9BPlqgF3ESj+qsBQwqMzYkc542Gd0Qn
C4lxHy/ZOkbhhMZ/mlUu28Lbo/rNs+8wkGCOdWXKzAcmW3wVXox8Qoce4dvbSUciLPEQOkL41eL2
eQ9O5OJv6Gi9dwEt4vNfknYFf1mM3xg6N2f/0fU8YIL0fis8M6tzwugYQjbroIkfxr7aZJwT6WaO
d7W9hENwWoG0vcCQxz0emKf6C1AImfDZPfFyfvJwyKVK1rfqA9/siClYziXyv9iQYBK020S20f5q
v0F4PgX9GRodemLDr/qefR813guv4w3qJ4WZmwCUfJWwW1Bq7zEyYsno82Fobg1kGwq/P1sjjAG2
YRN8clBDDkdj5A0zsXQlW0ADzGsie50GXl+2mBR4bUoCbHJK5wlwXje65WYFKa5YRWMzh48Eepdy
phHHbXZ3qhtQ7h/cxpRC8jHCgjiHN13YHOVA/dSyvFfMX+KIndLcMNvIvwO9OnyQ9ZkfZXvE+PBC
L33atsz5032oMJIyde9sgQ9zd05Hm2F4UkHuYqod4hulgK+wUgz4WMMBIiwfTf3U/OJBgkWQYRLG
MKtud6YlsdREuCJVApgoo1VXknmLZjyLHJuJWxKTBG1CQIF2oE4SAwt6vC76Lnw+gttLCnjauck+
PKzCixvXYJ8HPb08s+W9h95ID7dg7g+M79z16vNGt0TPr87SZG+EfIfbhHsNRe++VkcB1K7YRx84
23kf0tW7BvvTUeeVxR8P82uEPWHfNbijqmTjVwtCygLRr4o99RNI6FBQr/RknfqAx7DLo4a10Uzh
ZYhOlom9zdEM4MFYy0UH4z2v8MweXSSYiO0eRHk6b78aO8Ew18dsd37P4f26shd9LGdA9xG3MUZe
x+6iMWjA+cegWhPn0V6qR+Lj8bHr5Lm+58McT0F7mvXxsnEHuAE/0+Mc1nMKZbqc9+YidHN1xiBa
6Hyh2/hEuljPTUlRrDc5RAuXEaQNCekSi3/W3wsRAaQV25M9tazcwgQntk3ltJerUQR219EAxSMJ
VZB1xrYdUrKBvLXd+Yc7Zsy67WkKbVCbmj/VUr7tLpQwSq2PsPo1dVxhyAmtC6jtFD7Y3ejDX4Db
MUUNCPe4UQoIdbfQ0zb5pevDhxWWvBuOtb1oDxPN6tpW7DfuACax+XEHwrJwsL78PyFq7dC4U2SA
FK2O00Ss3v4MgTwv4/zQz6awmup12n0F4qcZY7V/Cg9NvVX2uSEMe+GAR06g4ujPboI1g1qIKdYd
Sg39EjL/bfwB5thvkWOR16Ye3OKoDgv3Pbgp2E4pBD56PnxIlWRvm7jfB3g89d+FtiiatHlt/Y6m
pKnQS9w68Vz57LviQVg/Y6NfWRMPFTmrYb6b5g9K5MM8b/HeHyR2oUzai3bzGQEDpzfOvefaANfx
nAHzACzTMhN7R0Ow8sBtnVR4GqQPcZE7sJf9WUQex/pZM5R53WOIalUf0cXvUl098GUKU7bUM+qY
aWIZYhYO0a2DTRVu+71KP0h8XAmYZPNP1f+pxpo+msqpE6J8GLoB5BHTvnYEExOOGY4nvarIoYA7
NfvbVgOJ913E09wJ+KVr3K2aRosDurWdji7uu6qPji54bQYoqFoFIgIZfPHAmkLFG73cpnUuvMQe
wye2hiVMhB27tSwXjyH1UVXvYWUkRgk0+r3dd2xao8Q0vpxmt3l3WI96bdkgT+WwJuENWHElaeDg
2C/UeBi/Z+rBXRrvj/DXQOi3nGzQ2x02snRsQbYQ6N4WjDmAzZBAVQOehZNPp6V/QRRDuoLsDtNm
+DzqG3AXigXebo/Hy50LPSyPBPQLKG0PYi5MV4uStLrNa8T9TcVUyMZrIApgvmsdP/KBT0ROAz1b
Vc0BI6BBfgJadWBk1lXtm0P619oP0jXwgMnsbIuCDcyyqGaschwCax9C7evNW9DKMe57dAyIpcMk
K+RTDPq5hdt5Dd7WANtCOOIx0zP9tQZVyYn9264xTewW1sreKttpxRpED3TQWWWqs46kCho7QlDn
VTz4VudEamsxayzwDFwotlXjoj029jmgloyW+hgyPm0vtOXQhuX+pxu7Bs20PTUBc7PWYXsimPzT
do7K2KZl5JoqW5Z9yMa+w0wwQyNQgUVjmPavfB0DzItAM3vngyE2lNgwYDKHAb3cLnKe3MRMncrW
dbvQ23tn2/h5SJ6ysUEv7g2WD7S5dpFvbKbPmySZCNHse4Dy7trUyTzpxK2Ye8+D/WfW2N5DEFUb
g6vsr8pD+dtgK+BicZAKFvyHHQXFr6Yqpof8NNar27cFityPX4+lU2ksdr2WsQ5R2Z0FGxgIe7gN
TW528bKNGJPH5upJd4FZ7pcOrPPUM6Cvws1ENlTprFuXh6Dbr9sCkalFjmVF4647FhTk0am7N0v5
164LEa3YIdHwHS9pGbeUhE3pi16eJ2f/vTd1vlIkkVxogHQRkFL29p6Z7cdj6BwTcgVmNqBCm/PI
mEmQaNKZsuSHX0MogKXPd/9tclOvBiXRbhj1hxaVpIKhH7UrpCY8hRGoQ5lULtRixgJwgA+883Ra
VTcdiNVn7+Ziyn1/5571YGn5wZvNJONR1WiAmKzDu57bHPOYGZNlwy3kj24N1by+qKCFvuPcaEo9
x8to+lgOGCyqMeKJbjN4npmv4AxVtPqg7Fa1HaMjexhfj73PJzuI7K19tsjeY7WHsEvmFk87DVBV
EZJpNHqg66/g3n3Isat6OyY6nMSu3kzfQxaETDN7fdZUaG6eL9J1h3DEHPs+8GFoEKcmIIahvNMm
tfWBtXncp6Su3GcrtD4nDK8utm6OkWCuyanVgYlo670hZXddifOrmuYvyuSpsU1BN8xD0ksXQmMS
eM1lsOHUkveRQgEeK5JamnZ41IMml+oXYSO60KY+5xaiJJCN09qYh1FBoWr1lDTD8Fq19M9XYKtP
Z9zhUjm/VFULrOYh2uzQvm8tVn4FFg85si7yMKh1AvKU3WLZ9nudg9OkBXIHOwkTR4cNhqWX2lbd
BRGAD7SQI7VI/1su4atwNcD/8Q5Brw6fpwvhWlI8MjbcZo+KAOZ7VTqBHyB0xPBhL+rSk5ql4f45
u6xH4goiLqVjMa9ySmggr/NhJaR32nLzw99q6mgB87avtz7t1/F75+uEyr1gh26e4UM+rrv4Zq2w
EvgnTqJdCLsreF1ETfxIkeNbVktwM7UTWXVziSTN2+i0TuksHGqQp6ykabf7oTnGWC7XFg0jaSt0
UnGgB+wBvYR0+N5WXo49wCdXQ8eSYrln0sy5wuPjedVYMg8OHxjgB0dND4frJq6LH4rjfqwcGQuo
Scjo4P6NhEFKjvVOUWNPkmOA5eOgICLYViy8ohGXFfJnHLQLnq/de9Aut7HJ+59cWY8LIfk0Du9C
HH+BVLgwWGBYgKsCxhztutWxJuMWH7B5fAfkTzfB9dDdM+gZSCQtgKYlZF9y87zEEitkvT0baW9H
wYR1A6b7pbPZn5VyUAh4JzpeGOxAuz7axHfoGk1sHSB1kaaQlLvAtbeXUMCWmgb391o5VcRm9aUB
F6Wmh1Bt9jUNDoOVyUDLNZLDQkd123jtp4MCMq0X9dbhcIXCpeOLpxeRbVZ/DywWfVJ/26pdUrT5
NQYz+O6N3rlqfFglTlMDRZvms5ThRaOlFVSNVrSuagX1YLN/7K7KrsOkOdgac6SrtMVf5+Dci+CH
i+7p0NuFjQGgE1a58TYNiVWZs8O8MWqP+Wb0Tke8VCz3oDR3MF4IFUgO/ZF+LLtNlkK/VqavSkvr
LXW7AWSg9YZslIvZVx1otWjbI6UgypGrzVuJ/tWYvJkh/Ymt6MNOxQiINVG/ruBKFMy5fa9E3v32
EJ9J8BscClHXVmw7JnFt8hXcMkEWMPvtwLNL2hsnJYIVFsqaiVUNcVh9hI5GNHETfwaCIIMvkAO0
hTenCmIfIkTn/YID5kRytJiWyBQ+8GB+YKFw4IV8IP7npDBGsVl6/D0Y/Hs92dArGs2i8DVQkFvH
afpNH8N5xiZTm7ejohbsw2vAdmikbp8emwvP3G6y5ihwkiTuyG361XoKr4KzgjSw/4x2gM9Tne4D
9CYyvi6buYA1/tXW7IrA5QVo0h9tTenKIfYj/6mgxmoPSomgy9s09yC4KZRpoT9IgGnyaN0p7gCy
0wU8D0xTDfkW/NkAGY6zlC5o3VYjsr12sd16TICE0n7McLkMHr0G2TVQiOSuV7OKiQ2pgC4NnnfL
LYfq13p8OM0ypIYD9hrat0qde1c+it2GwXfLZI6TbTD0klLTW4vv7S6z2vYWVYAdXPt2vGBybZVB
akmEkDiP4+UYt0u7hVPiDFiem9r73Hw/pbU7w6QdzqpHnGshDrKa7Z7bM3me9yWXh88iI6H1z7V+
3jfzOkh2qlysbJMHs0i6JvOAsbcCGmtvp541vAeIEyDIYHBDIDTqiP2RC9svh2BOcCgvpg4dnLXu
OIyWPbV6iEHDhg16XbFMILmGMAvJiaOSBVj0/WJC9KpqREQCNgwl+2mx5vESrJ0D58riyeH5hXQA
yEzoDIkZt+9JM54DA1bwnUK4NHIwZyoWrGUTcogWO/760qgTZ7R0EKktrLH7OpYhTMiq09bipY0c
XWY7CmK6HBGbVLjWeuRW7lV0PO+bZbJj5Jd5qfTV9zusFWSuIENU8zniAA2xn23N2d502eIQ4nM7
qSevP0pqmSH1dh3b1qoKf+1ue/idcQ4orGL5Ang4xGBYt6KaB0wKKzIhxu+HDGttptaWXUQFgQ6E
wYM3N+puhUp3SzW0tW1OoaoBZPkrNJWe5hMoXEtX4qRnWG2B/43TA8SpW8e1aPbg7DjYQioaNgXd
OUaC43gO5Rpmm8DAXaGkI0GwxSBvTbEQHcZi86ZTP0Noc722e6pC7FpNVdsnIGlz9yqGORHe1mC1
o0dX+MGSLn1TFQJSRr8O3pPv7WsB7Bgh0YUkyOVZd0TsYRaEkCW6GvsPNSgoAeJONgHX2bvAppqj
7YATu+Dq2ZUTOPwwwhEBXffrcLu/NcrS2CPTjnqtU7NgVLR5g2XLJfk/foTawjGjNexILI8kk+3F
It4B+bXRUdM6bWaMQlzPOJ/r4Lb3g9E/E9+eAGgizriiLTVULgj+tAwzb484wwEfy9FdjacSxcr1
nRmKk9vC0QFNZo/pYpu93OV2QvA3LBUbS9RKffbnMBHzjuRSAPZwYANGne6WGV6CL80pMi1bw7N6
AAu4ChP3TU2R1WYTOvO6XJi7FMJX2E8sCUVw1Xcgs12IMlNfkqX9CiTk29aRIrVnEKZWFVv2upd9
z+8FPWBFtmOTIWoMCqMDClWh6jGEm9dm7cr+to8tNwR3nwhAVv1pbQAf9rVR4BN3zCMudwq5Vkm/
VnbaGmTSaxNuGR2USq09AMDbcYSwN9hofu2xF4SpY8nCE86OmL7MXOfI++T+bCGGTCBHKNf7IsAR
5AhmzCAjfQ2GRp4HMU64RCpfnNY7L50BsUZm+NeQlzq5w0VGdIowSLwLvgPC1BLJsCPA/6vJy77Z
y3OttgKcPqbWDsgLnuMftsM9N+zHBZFeeFNhyxX5/Wb67VvheyihE3ZusIOrJi+LJt8rMNp2Vfng
2exMN3FCjfSAVdcnXETwBboPIh2sLyMyeDkArOsMSMAWDXiSaf0Y9a5Sl9XTLQU9xXzGZcesAtao
j8zYXhbe7pGzwc7zyPHjBypMq2lroTdicOrn/qfiWBF3FL1MmNKrrXfPeA1madmkYgvSY8Lr1cyT
CMSC/1/CGTmZVZT1cCKY/WPi96fQx0w8thDE6g1Kg/JOwwAzr1uFLmqM7pXPlljiBfPjWK+NBz6J
sfHbVPizJSTQOZoNA36lqrht5tsiYyvEsLyMtfC0bUggwrin0ILSLFYrzC3OzliQEakmZ+bdsm9S
bsUUwiFpcOIDCmEFb8doL2YHXF63nmChAxWeWuAbcK39sF+ugdhgocBYHT3cWiGHtqE4bkfavRve
FbMCEzU3SSdXnIZgwSEIl+7hsECe1SN996FVAJHxcRhCmzgVOrcPX4xPhhe1/0Xt20XrhznqBb/Y
cv7r13ZXmnTVssXL37GscHMNV75fu1xKZARtmXsMuune1VbqQzwEuOIyHFpQuRD7A8AvvJ0vndaZ
nslTGIKYtFYcTqCtoRTBRDPPYrj7gJ61Cky3wXkcE6Q9BnvwCGYcYqBxRIC2uyP1ZeBGBw9cAH8h
OGNzZFSMYFBWDwrGqnQ66UPDNuwi7m/HSYm/sxHyDc0sd/QWREz5N/bQVgXFnup2PS26Cn4kU9hK
Gx/3LFsfF2d7UfUhHsNgecS3BiXsuAIGnnlH3xcvM1RyzrBkzIkKBc+RF0Byv4NZ2W3wRoNqO+Bl
2Ops27zLB4MiMdl1Oe6Let76DDEE9cAGC3c7AE+LzR/h2LUw10WVLh5cPM0R/nc8875W0MtbQI5Y
4wYvOZppTJsVegEfPRD+AxA4BAcwG+IQC5gJseUJyOlASBZS/aqZD6JrtL6QuYetuww86oj3inKw
D8eEVcMmqXYxTAZ9CJLAyak0PnARdAleY3CgI26Mup6Tha1PTSW8SDH7adBY1Kd6O1uDyYGNA27t
kBOt8VI6xIUKw2k09fuB4ol0LOMe5EfAq3Tf3pl09hzWgf1qLbZ/51W4YHU9HrlP5H454AIctUTc
wwIM3MnDlF0AV6EKEXoB/82z/3qS66WX+Oc/x7huv6btnynx/548/4+Xf/vpx3+7e85e/t9fmf6p
p378z193O43oX9/y/2sw7H87rexfx6H9hzOFKFLb//d82P+KkP/zt1z9Hwny21/++/Xvxw5hK2Y4
vwtHZf77Obf/CordIuC2jd8pgt/u9I9D2f4ZFAtwtCaOPEeQDKf24Vd64RSjf0bFgv9GbZ8iPY7z
s/9x2Nt/JSqGY7WRBPtPRxK5OKz1lhRDMh0nqePP/+ORRJB7lykI5tggUhA1a4VUF4k6qErdUkNQ
RJ4BbSdrxAzjkt5z+JkclJQcwKXyFWfyvB2cnMXYP3r2p+cB2QdE0ByIvNh+xlvnQaD7ho79ahyd
butaknH6mOagmOwKu4RGUmmBL7/dDWt1GUdaKIx7tfMJXL+Ygw+DAUCED55D8lCZ6770b/PsX2fG
7+faSYkhxdqBWBa/NFvTqgc/vopnFwb8OjslX1E4DtC0QDFp/TmN6qHmPYIiw3ny/ZNH+3vlIiQP
18g05tODpjH0FPFac6oHHCCDIbvHqRKYlB50AFSXr3vuCJm5iK63qKnKNI8Mw41efh9avtF5vMdc
clFw03j3Z53rtF4QYuc8PgJ0XSAcUsyIfmy5NcuiP+p0kBrS5xedIVUeYrxfNjipqw19MdR8RZ4b
HaEysEFBGTevC/j2Hro4CX4gdJfi5pN3a3gO5p1hk0bprZyldHbviQw8rkOB6Hbw2M4zogWvzrx+
iaMuSecjhwK5j+GkETWeAeNSG6nj9ZG1DdLJpLQYas0eFB5MFXD3d9yzIZaoVLYmMdsdDQSEELA+
yE/rER4r7g3D7rtjw16Ic6uc6VV22K2gwy3AGFrwS9T+w/EqwkN8WcinbNjRJscpqyrzRiiZnsSh
O8gTEvPqW1h//AeFQ6tCmehJF8HcxSu3c/hfOOoGrQQsAt9w+hHbYh/mt9PPBY4+yNz9u+ZYfejP
AJcJako8H35uLyxiGmsIcugLQ/FlsdafxsXlwXoMIgrWxR8g3tC20XeWPlnsJz2+7TMazfxqmefO
HTJL/2o1ii2QMgi7CHXYd06lnkbtfE1umNi9yOyG4fYTfTqLOV6NHa9iOMmW5H194RDbe+Bvtr1A
eniyvKu7nFX7zkYZYdnKdO0Xswy+u8l6ssIAKfHhquynWRt0S3miG8KRFuITGu0O7MSYLwwTqnOF
tEskDtqasBSLuF3fOwwch/+iGEvdw4khsMT4mdEsF2ARlYiNS5Jgq7IQZI6GpMj7+X5fqosnyQeD
fmzkBvwL+2aIgyGqrVxwuQ2BkeN4sMU5Ej04bhmj4C0BQtODCkBFANZWiR9iK7CGGhRGQxPOcFgM
gt79fNla+1mRO3eq857sMJpptgyI/+Ogg40MX25DcaRB900mqC5rU079dKkojTALJXIlZyxyz12H
82oY5HNood6r7/aXwYK+a2AhVgSBKCcEzrFgshlr8zksWKBwZA1swxK+x4ptVURkb/KGuglY06dN
73jvg06bLcxraOyQG6eXStUAvK8N2SFRcChdcNL3xw6oJ6/62IJzCMcZ/j+OLDrs7kUGJwmt3Nqg
nKxjHmz2r27/HczVBYm1d93Z/5O6M9mNnMnO6BOFwXnYJnNOpVKzqrQhVFKJMxkcgkHyGfxYfjAf
to2GYcMLL73oRje66y8NyWDcbzh3l474aHOGZNg32zbvLk0F6qn3oYm9lfWEkeC52yKkqd7P3Cni
v0FyklMlyJF423Qp2o1s8IKb5q1u8z92E39Ku7W2kD85Sx7r4HkwnToa14cjmH/N5UWByoARd59S
Tduk5CyClD5f7XFjIol+dlX5YkpPE4bThzkl/hUQi5j4sWuDhr8kglJfiqD6LJX92++pDAwL5hIf
Zuqwd1Y835WU2ynnOZtJ5Wc1db9L8xTKeKv97850+H0/KMwEt3kVlEk5z/ib7qqpPonhSRaPfotA
6AE5ky1Fr9/m9MdJfrT6E3jzTnfLXZK9LcstJH4WSGp6cb8Ka6c5rqnZNdZeq+noVtT6ckmZOMPR
2AhlcMgXFz3536Ff7HM6xHrw6FqA3ujKs6erv9aQHsdFboN+OMVT9diEZBEdB5c2XyfA/psWxb4j
Rhd3+cOgnkKTx5OEpj951oFuE2Uh54jO1iGrTrfBJktNy+0pL4wTzbd9qpN3H3O4CbBBJ06ejtZk
4Mqd59ZPMfdcQGAJLWB5qMz4qkZC/3Vhw1CaOZym9FdJLWVajWx0oGYzQep6TQas1cbwf2tPfWd8
7idJWLCknWs+z0V5TbP2tZ1llAa8t7RGQWwSXnCDX0YLTx0sNER0b/6OXQTsPO1vOewzqo8nYyI6
y6m8vGlSUmF75CtbL9CBcw/MZV8b8tjr/GIlttpYbvIZFhYJHMK7Lk0i/ASXsldmRVi6EUXdn7TI
t41Pyc+61k39VOTyry3I8E/i2sF0Ggv/EdftHagIFp+RkDefoaS0nXg1KVJtDN4hll2dRfeRBJgY
6YCV8NSL+hgQhIsN+eJn4lGLdzHQunaaa54kT2nr6I21shCza5L9BUGFYIJtl1+A+21DsmSuMf1a
Cn3SZQ+Vw+7DbUH3qQue0Nd+9+54nkgjun7LyBjc+wU5MRthpnWCJZo5F6zA3qsq/BPSBHecX6UK
na015eRbRe3uKF6SIpsH/K6AdkKC9LrweqrEnSX7j4ZHGRto71NZrBSORKr4Mtz3ORDEUOJTrDTt
u/nSV9V11uLb7qtnYd0reQ3ZW0gJ8mw14U+WTYdFmQ/YRnwqFozoYvI4YGyPRBAPJEIHvIdUvs5L
ylfVRso3N8Qc7keOKSagAxWHqDZfeZbMxLwNCGJ8InaFJBPuiH2cOWeb+H22nHJ5WKbhq0ndA7C7
TS4evP4Zetkqe3l/VGk907//K2uBomAT5AkgVgXErra2dHgHIfrPoSKkTrquSjyxpSVZRE7GdJrg
97uCIgPhp9k7CUfcDfwWs2R5GuL53ZniXdC154Z7GyrjMeuLnYl6nXrmNfQYheFe/t8nmv9PbAqf
S/j/Pnr827/+/W9civX//5/TBhxozzCgeIfc6g143v/EUlj/AkMP9HMYMDoEMIX/yatyzX8xwEQw
cASmFzAJQMb4L9MGS6aBxbNhCafD8f8v0wbTxP8AU5jwRvjy4LMy/FjufwNTgH7kS6MwHLUpd1zf
4pnAGbnQm0YKkAFRrBwHnPsE80P+2PTvVU8M2MhGks42kdkUB44qJLw6TGUSgA5kzjl+s8yqOA0k
fmRaPQ+CcC5mfIgM+ZQb0AIowv4qntxQf7mqMc/mJB75AxeD6oY/8HF1W3iBRWBdkqFGfXFKKmak
AD3BS8s2rJeOCiHkRu6MJdEaMs9NYHyqhPCHzYOerRfq1OClZxbora3LG9epg42ys9vYpe7T2rpK
LEAcqaD9KeKyi+YJZCcXjYDy6g3okt5MeXau0Zg2UwHJTRGyLXwYEEXH/RVd9eD1Su/9eAg3Wvb3
vhy4vWaXyiFe4ELYUVzr9wNG2oZQE9ZkDHlVEiLalCHZ9WGyfyVFsE1c/+wFLirmos5Klu+x2Xx7
oQbK2ac/fV/9wvy0DnpevIi2pC5qtGaruvljqDeUPYHo1VE+MqLFQ2dtad1hsTa70g07vNrVA9fh
oTUX2oXiHVIteZ+AIHM+nXtj3oXW2oxJ0DexwGOHpPHfNNfOITcJ9cyJvU17qpw23sE2SAjw5aRW
UaPhOJ2z0CbKV6vXvkiObTN9OO5pDr1PPmrkrqhfQE4oL9UUUhvgjKIcSv46TDcqqed9FQe/A2eE
vlMU3nFI7Ecsd9K81QcRqWHTPJaF+ZxlFJzLgnEwLus/CnoRWAbzKQd5Quqh5z1LprALGRrqpez3
IUTQ2rOtnQfVCj0XvbVu+luVi2o/jFS/SOmd+yl8dBcqhWM5c0LiNMfhfZbPr10PjKeuyC8AQYkK
imeDiTbGT3gkET9GY+Vxb6gckk1tvAElkkZtlsgdshwWv/jbeBTbrHM36PfE8hiwRzpZ1vLhZcsZ
16CP4nC8yiH5U9fp3SKC+qQQ8dM4nhknW5TaKYGqSk8idxZe95KfdjFO907Wntx2uiZWcx8mzXDw
XUxoSVw5sMdr6vU/pPPuY9c56mBfGEl8QmCrE0BPM9cQQuXyl6TzGuXlFJNOqqPKdqLZoJrqEK9b
ZQBjU0GBNUSZnBvyJ6btfMw1mUYV8y6zhYO+3WbHln8ZxUhiKFGndsjDO9Wi/qkVi2iIA7FMYBG5
9ZbM8d2YuDhny6aaAp8qSr5TrJLbNTMnQ7F4EzUbF+tlZjLBLX5HVMQkHrzbAlws0fLaBphkbV9E
3AaIxdeuiCwweMgFHABVi8hsu5qukumXOzcVOYkxcZys1NqJ7CKSONsv3yUQZtK9tNUzPk5ER69J
QmmvCQiS9rO3l9liMkQPj3M82Jv0PHa+uU8nLuGLDO/qGkBG5lNIEnceE8B9Mt0lhjSvea7OvUXA
sy+Ls2dP1Y7IX8y8izba28+xduxjlr0MnHk7w/YIdJoFTm+8cxJFIWZaHXsVPI9hqA6GX5OOV0VK
L6xmrrBqec47dc50Px5dFyrluIT51qoPdRLnF7NWDvdJeMOdW54NHByiQCV8EX++VRWR8Lakwryy
aR3YKKZFptLSx3hCL3bszzoz4gNAXEashSYPGQI/Bu1DJhzNwQ43PXvu8fxTQA1Qh9bWfwFxRb0t
IVGJ0mV+pWXkMxCPBgVbEQ7PsHazHYXcAfU9WX8pfkCmOnDKLya21ynWT9S86OcljXlniZjbnBqm
s3PfdTQ9HfNBujCN7OnLznK6W5ZmPiOS+GIkLgHyl272+5s5JuMDeBBUaLe4uKN1P6Vdc3Bs9V1V
lbsbxxBEEEo+ie6aQonH8N71MAhCfJjtOOpXjwhfnphy5xed2LV2QD6zpDLv+BWczpemp6rPI0AD
mHKfCHx1yxvvHkIOBVtTQVgbHy2CYIwIGKOdc4dtEsDTSakci1+kSp2NrVcvtPZoY1rlt9LjAvGB
9ieI4n3IZFb51XTxeou33qAii7TBifhktklLRh5TE090+Pe9LBNa19oTx5ArXq7AA+X5uJAhXdO1
v/lcMOR7fnUbLVzX1A6OOM23DjTutrJbuoYmjTtoprnnjFFeLPnWp25OATrunWInu/h1Vc9UEdCZ
03l7GjjRJmWeJ+GWuzSLCf7pj6y39q5wUQ/6iofCoLY2Z9I5pJRefdrj26Hp56hG59gUXYM0CW0q
8uPp4IfLj9FrhCS4PZYP2aZKnpjTbiKoiN3TiouHNNjJlmhQSHYDUedAJkReTFuBzB6LowrJkSfL
QYyXvHTvW7/MD1mgNqGdnipn/MjFzxTSi3SQMqdMQ1huzGfPG051ycyc9+5ZZVQrEgcyuyCK2xAc
HTHwjqaXPvlS1wwRfNbJ4NcpnQmnsegIOA6RjIIQcLbMRwLScKqk+9J0Kb34sWuoq8fOsZs4x/vF
j4rVpnSwTO3BXPZLAKW8iwfnwsl8MGs9ULXpIRMtg77FLo9C7i7bPCjczwztx8uV/zl74hCY0A2H
Wn1apPlLJLvWKoKXfIZS48i83S6eWInimK+1DQ8wGN1mmyzQPKoezshUWST2+BowcSmJrVZu2H5M
q7WrVpO3/ofduxq/EhOn0XV/p/CEzdUcVmTa9xoGLpiU+D5eLeRxNZPxLfu2J6M5afO0pPVn5YKp
FKVr0Xzrr2PW11v8/3pvk1vwV8N6Xq3rejWx5Wpnk1m/qtXglqvV7eJ5k2AugfLQD1kKjxp8SeJw
VvG2mIF9LDwCRhKGp8yZqU0a86m3kBYy/rqWPpwFuhlSGXBoSQCcW1yjoozXwxaeqs8pO4x7J2eU
DFLb3U+p8YRA8eNMSXkvQ/sjWNR0GCe0h6kD0cVLFQzVcKcFVm8I5y3K86JH6prFVSbuoV/a/J3Q
NfLMGjEQS9WjlLu4RtwPISfPENCNQ+xW5jUBKc4Nn941oQVtMmsHJY0dA4K1mebTXg7oK0WIP5eH
Tvgff8U6dPoN+YFsopjloA89NUu7W5w2PXpI9XPnl1w6fHIVTjXSpiXrvxVYiOeyWiHpoy6fnK4i
XQSx+5zPUJcmmIjHUNO+LewMrxQcAQxSMvPL8uytUQ/iC8VRCp5WUcUX2Sz66AdtQjT0m9AlZSxP
Jme3nu+aNUZCzvzUmMt4NuygPzPV3ztK35Eera994xUPIuHRr5WP5bXsjZb3fx6TkRjUkES6aKej
KVMc/GUiQxYu11Cb1zatz8UCB7GBnDX4JEQc2zjh6T0ZcRFcArotpefll8otmy0tx1Zd3MxM97xv
kygu+/YmKPxlcN32TZn1lzV+c+wWUJAKzNfecAhx4+C4+2JM+Jl0u3kN9sAI/+QLFbQDoeys4Z/F
sP6WZo4uUM/rIzX3VDFTjwoPsSHpgs6KTfXVr5Gi2BRUZSlT1xrUkFGg6i7a6e4GaSABINE0INh3
XStueTfk9+R+t3bibpX2z0XR/DWWA4i0dx1S2Ajq4a7q+2SDQQ7iyLOjaeae1eTiTfbVsOuXdYwg
mE2yCDJHmeNd293F9ebTZMXH2qM0REzqo8kGMAOjO+5tFFPSF+7WqwgMD8l0cLrQjhLBMTzCawvG
NEpkdmeyamE3jPEmLGFTzogne3M+ug4RGRJLG7+3eDsi/XSdt8+IVuyqxlHRLJrzUE7LHg17mMm2
WT22sBKoVAtzTCPyYsPB8Fe1yHtj+5f7aLkv+f7SMUupCdPsZxEEnaUWDgTZIoFLSr9DX7shZkYo
3xpcWDzR+k9m0m1qO/pXpbUMx0aQg8x74OmFohTpdHDgiJvOn+UtN9CDgbgxMtXmVnE6bWgaJqYl
ME2MaTsnPHh5betNrXuup3Hwp1xNC+2SQ5P+TSaTipTQb0DWWvYEz69hLx0qqDMt74kEsBUEOe1o
7+TM4iGsUXQEBWKLjj3UtLkCxdoNHASye/brh5m5zBYhGpuEISNxgqIMLWd2A+iNXsg5TWEIvQem
UTo+L6gwBKr8bdp5OYs4pi+/rckIYFnMHYkNpY5jEJhAauMXohrJOkReVAxvNpztbSh/HGHBC+GW
3JkN2qCoIzYVoMSN5tacuVS3ZvMhLX/H0C43rmvSoI/jy1zZz4MC6iNKGM1W/uO8OtwRt1o2dK61
cA+p9PaGnVzjIp9BmvY7yDo5+TeYeq8qnShWp76DGsjds+/qaP0KUD/ZaFITBykNIGk2OyymsgMJ
xC9g50PIpwnGkD55n4ITLBkDEWGQklHSzt/4dz6+aTZTADXme1AFGUZ3dEDqqrW5MrcnZzEOSev/
DkcR2SYye63jN2kUf0qXe9Oyjv7p36zkPyca9Ko9Pi4Db3Y/6eQl1fUtcZrw5E89yIrP2aZCIhK4
iZZXPc4eRzE9BkSyGHen/XSF87HGFtw2PqwZb1qYe/aUqyhNgzmax/mrn+0fAQxXpvy5ecKhwizd
WmDxuNKOMG19HqGq8BqIAHxRf5BZyqgfCLmkynoLgmKzgHOM+mR5HOEvR0WibyTk7BP9Bj4vxkiR
UMut9Fs4EaSnQOFJquT+gVzPQ0sicWOPdH/GGGKEKfODIjusPeqCFP3I4CrK8WVQobtymYoKd+sH
ZXOwGwzPMM5vE9mdApWxFG19HFMECSOrXpJF3mQBM6gKP8NW/O78YuI0AtTnCnLGbXZNg3WKsPq7
uGC7hKD04Rr3/SDxeUlDbEY97EzRHcxMHdw++fSdtjsFTvELF0vtbWf63RL7BDY3XsQiP3tZJ9Fo
IXKT7qPrwXuvKpvXITW/k5DrvJ2YKyoPUTcR4Iy027yksojZb4I80wrUkUyzrsRi4ixniWUtx2E7
darB7XU93AyypxbUS7dEQ8kaj8BqR8t8qa33qXNubk6ADdX/YSZ5NloddME53RCeU3wZqLaZ13GD
BRhkBp/046xjYKsdYyDFL+XRQVElBQxWjRAlivzhYcKM4dqa0AzngB3yfJcyVkdOT8s50z5Hb/XW
ZJVxGN083np++1PQ0uoRoIh0GftOPte1ZfNg0p7Q9KByE9YokVn4xAhNAgTlBvX7ezJlf+65s0KH
ST+KIgH8ZtWnuA/odiv8E7V34kXvRGzPEUnic76Qxonb9Wqf1b8ts7z5bg/JOXF2At0uEiP/szdv
Krt22BKhzc2Se/a5Mbj3xbF7GcbxhF3onWYDSIKXlAjJVjaujm/Fcp0abIQ6B+JRZnLcetb83PXj
VrUUVPhilnJ6ngrvT2coc+fmAIoCixh52f8GvAWHmsUHdfJtZwMBnAyZY/E/ClQaZLgfy3AJp7vA
GHwd1ruw52Upg+4y9s2b22YFLSiU+CJ50qDpOZRWm4NfmNMTvK5CQtUV8e6DXJk6SeauKFDMgb7J
4d3hQCSgTwwyccIDUufKjJ55jI28bvRgtczGmniAZOy9BkQVCE5nA7ftXp659F/B25LpdHp2NSzq
tVQi3hfAqHcVLB3V+MOLbe4WK18iu2/1eWzUJQs73r8G06YyemoPVnDzhryLOif56Bx3D4mTsH7x
VSzWfU+IUI6fZQm/UZUFgAZbjpDZ77lRcIJ4I3QSNLShxtOZ3YJZhbVPhVvsdJ3fB84A+jOmIr80
7p9WWH9i4NFR6WtK4g2dNfN3334ULTSBJGfDDito4CPD7eCA3talu5B5Sx5iogj37lQdajM9UAzB
wvXal6REI/La5GFwcsGlIK/4LoEx5Ho/suSEd3w97aQ1HJisB68q3hJNc3Yes6fGRIwJ0nS6I9yc
I6ym/pbw8c5bxuwwBw2/ynZ9hTrpTvbzFkp9fPRMOGK8x+j2EaSyJN1sJ3/noN1i+yXXxRT4K1Z6
0aoP9lM9VgAzp58pE5eZHsmpKiaqang8FqwiAzLmRiDeACnS/GhAmiV8Lh7YYhDFKH7ggLE7sb+e
yeWyFIYhhxUshHAX46to7R7L2En3fisRIrBKxBikW8dDnyHDHM00nPlcBSTYWu/QlrI694KVWz77
WsIQ1lqKeg00b6F0PGyFpNA0uJRB5x4fd8Eqgvu+hXtMDV6U78pMWdPiHMG+cbOa3m328bAfRBsQ
fWxmN6e5DEWJncmtjuXtoINdDx4SOAI95g9NTnRt4R/M38wLohtKIsI52Zhhvhvd4N1ZiKioTC9g
GLkHKRJw9OI3XgpEszMaKInk8vKiq6611SC54y/5OMDh5BWYivpROoIM+FJ/1O2c3gFYfNPj8NeG
4LZC0osyvcb+UN+LlS6SM4CVEEUC1ySJ53tY9OKz0YmxNRUXsXzF98BfLNv+XRXjT+9MCOwDpE1U
n/0Qdh9uQ3JhIbdZV3DKikn2K/UU5a+r9lzO8ZQHHVIfYV1SCztFxLKOStqWnDA+gFQgXd3AbyvH
6NSimB4sDF/OrTMviXurdjRGWr+FO4hFKkq51Sbyll81Z6ORebTkEBINl+5fNvFyXuQD+vazqSZe
Y7KGouMKC0DFlK1JKpSzsjn7czW+Mo1AxQgW8KVYutrPfwY++0kxP6lec6018h8+IiTF+w66Qaz3
nD9zlDKwYIFAuDKgigjbGEDQA8Dh9UaOtUX8QSLbsicEPGTcNlt854xokPlQx1St/vHfptT5MERz
lwaSsBCxmiBTgh054hsE5kNFxRM0FcpHQIM/0dV+siTAISYVn5Soy9quqbS6CHhmCQ7p0rR9fF+6
OA90Xrf1s6gVAnugN+vL0R6zN8vbhwXin1ENghj9DCHJT4ZDQAcrSXXGnjCrIL4NC8LA8Dc6GJrU
GfwWeEKdsXfOytcdIs3O8G0RdTnQveqxaKDqiXb6tBTXtrBNAKAqQAPwfSl8CRJHIHEznku8yhKC
EJJ5Jt2jxx4yHFbJe6Kv5G0IV6JgvW6gq4prrqj/s++jOyTo5jE94/2MPth0I7eUfJgR4cgiJKqQ
B0E52l0Kc29mw1XaAAa7ybplZvzickZFteCj6yRfAGfRRwxyV2MTw2gVEDsUcwzU7YliZ44/WnKs
rCWobCJOWvGXHoXXARkLyNS2A3iUzLB2RHd59BGU6MRzSU+beCNS7xul3IpakJi9B3OHujJa1WKd
bAZ7z5w/ZD/qvZXl1aGj1WMLfcd9gAqCiQarmjmBSxo/8RPu9hWJRtpG/pU3gAk7qHnSLekPprCP
xMrqfUBhPIOXMsSChQLuG7PF1Q29Gy887oidR+5hDjZBEpoHTm53MwUl+yBw/LVdAdDMvkpHO+Rx
NZn3xb7R1U+3KmClzDgiqptor+UmJJwU9aWDHz5UF3QJWlhlQRHfnpZHq7SfSyAyVbP3B8WOpVZW
J9I0H5aXvIeSHlvavZshgAIsMWI7PX/ako9z4r1nComthAPKiojgvs+4h3qgnXru8tHY081wcA8N
asiRHEh/9VRFG4uLQDvYoPZopQPSDZ/cFRoNQXxjCv7wQkoljRNO24BnoJjWfV4BY1YOlHufBExp
tYB2ZQ7tU/rHcBJUmSWjsbCmkqWiBWe4M6aI9ac1L7mu/d1Y8BnR5MKDugqJVKVAT0INj6h+deaR
6CX7sKRVvpvZ2F5OY0lsvqBXAgi23npL5++DO1pZ3/2AurT0mJSe4sNFTpvLQLzzBC+RhYDJflTJ
TvG75zWXHbIay2Oy7DcwWbaL9RnTx8gh7TQlHB3snqi0/Cc9jB7j8ZplXDjBqjx8ID5A8oxFa1hY
hi7VxUycah+3sx2JrP4wrBGqXjCcMxPrqQHxucV9qba20b0G0/Bi0isklNegi0kAsQYQc3Qp68BB
AqRA2/cLsNYtk3jKViIFrBR5BpomhhMhv090KsAM3btk7+amrk4BV7Sz5IY+NRQYg3Heaz6L2qsA
+zhfrdfWyO48bjDNPwJpEtMW0GwHjsyx5aPSSfypwYPPon0XtkhcEAkUoYK7NVJnnSV0sokka6If
0Ofv/MS6wr+99G4O2SaO0UGpbh+6MNnVMvtIhbwWzZ9FsVBsrPf0VN7Targ3FtUBcSk+ltT+4Ttn
J9pkPSc1s19sj08zpuZxTMKfspsu4GYvbu3/svEv47h7LCcFvwGFr1D6qQaDIgiP+x0c9FJ1LC+p
T1Wc+qfa1QzCIaB1Arjv7LFclz6SQFtfV6tuS7kOvqHf+nSwpjnyWkOzL9K6T83ZjDLFHtDU8egG
9DRQAeBGkMu9bUYSf4NkvRNASjZeuM+b2rp4nRnNcsUMqvFQB2YVKZpEW09MV0fiVcg+JMFpxO+9
o5igDPs9S6g2SIObx5LfSjtm3qIxes8/gOqeHC4V95FhXr6bmfaIbWGaYRS+zwYF9E7ZLKVpScMH
EqDW0p/1DBe8n1iANAhSgZpLCXGwV8OHUVvHz3UGYAawReWGzdmxsndQNRW0PIAj9Gv1xp3xtTQv
Pq5pHa8g0cY3eygKQntmuasy59fYOObOM3u0Ww6NETzcSMKIbQ1Mju5XN3RhlKULK4gKZ5vXE5NG
GvgMBuQFF9t4TAw21fl+6IOkByiZdzDrFq/9zJsY8aB8WV9wiOJQGTLPcQ4cCluQ8/7wu3bacOcr
JM+cuGOV6me7y+YDuxLAYvt3SHIkHGR25oD56muqZeSTDlR00f+r4NB7CWdeTT2Q8gPAOf3WlcJD
cPJuMmXBhVLvjsfVW1qtPjgNG2MUfZwyibkJOeJKlP1EJYjVEGzR7GgHexmbDtm9QOEZ9atb3Odp
Mqtt0tXbrim4NJHrOll99VYrtIUitN6LsvwRuX2Ri3rLquaXVvQN7ZIJqm/na88lqynaXZcSLbAM
7hhTDVtymr9pSrMJASzurL5qMsnb9tslIgjLm0kTlMK92VYXgCLNMVtYxekPd0PYE7b0E2M/u/66
FYspKgsdXKymJ5E7GHuOPXUaRXyr2aORrv6uEr+6OFzomhKpdPvhq66yXzSj4UQ6qAROczRqB1H1
5LUO5OAKhGfAWB0NBPJsP7v5pudvkFTPnZWQBwHoKQuWWfQrFbhSOwoB/kYzQIS63E4jnbe4ATld
nZRRjQApW4SabZsCjKFc2e1M5CUFxHJYiO06lgUC1P/xK97l9srPElX5ICdnqysKxGFJwrPExsBl
pnANHDG3eAIdLrNTX56mNPjylXeeXNw5HQbprmDS39kGXjzh5PZi6hFKDbJtUwWYbq5x8ePkNCdg
62eb72Nkw2U3cbvorYKcPCOBJ3DNTZF/a1+4W3NtsEGp/jXx2dlbDj9nh+2hZGEobvrG8llIIqV1
Cr1h8Rn3PE/4W6/ssRNZqqCmoKXuSjGLdWecrvuxZZEUiSeQ7iF9Ssv9gpnjR5yssDJQpAhTJs5B
qOK9twlfFywQ2U2ZfFA1RIKSw2dnMUvvnRrqWlYDZKdCCBDQAplb6kMgoHjZkoqj3XGFLf90wids
k9A1dHGDUY8tTAdXvlkT+R5NeZoSA5jLyV7IDhbP9QSDkbqYxpECmJqy+fFgBfFva1/68p2VVMYu
HLiETfz0zXmw7qbEfloMahJeAlusNhIWmK3HM2F9hEWPjTR58Fy0RMIn8gSYhNzJgjbfxl7rIove
ht5XUdwbu64nodmkfQd/Pg0pRXIm5QvhFnONGK5fljGb5qYxh4C0Ew2OMEEpd/z4GbrLTq5IceTA
d5YDIwVNKAzdk3Z0DwwiXUHrw48v2xv1Qx9la1FIissx7+Akzn6e3Bn+obagy5CqmKPKrE8mPvWZ
tSz35mS9ZSyXIRYU72cxfvGbPTgh+H2rW39uybYb1WdcokyMOxUKqKCOA3yvsWF5frSmeQ8rAXpr
uLCAwaYiOPO6rPS5wUEbiPrsqDX9wtp5IjNQ04szn3X8gtJWRHP4bVon/+ql4mSwLOKZX/SxEPKt
lvp7Gcm80zZQFtOk1WK7twNhIuJfcPnydwK20DsCfo58MrgcdXo/TfZdTxN8Y+G8gnckZOuk4gBy
Qu4NVTzUrn0VMuf+2fh8/Lxvo8fYbML6L7ZgfG0BZLNpgKkOPkvnvILF8eBekHDiIWRO3xHORbwz
UsjuJKY2pgRN1NisGInNb8HZSByjfm+WEgIhDsMykdqpAvxYlyE4Xb7HBHhIVRGQA3jCtG/c5e2A
hW6/DjGUxl6Y1yLo/7acwlvQIIycWUvXRInHOEt/cqoPZeEHrG8Z9vk4vDBJub2L8Ec6wCMSDEsH
V7+59w2kTUv79guteC4+tARi665qKeDFbf9pjh2d/iCJvBG4MQwX0Gpevi9HH5KG3KfzEgm+s4jM
TbIJKTNtHTgMkeMiqYYUpvmOqbwZFgCQNATJv0y+Ag99ScdS7n28qygYwo/CTFgl7b9pQlVm2Ly7
RHkS73spZAW7ndycJc65LL11t+yrncRfBEWmC82ecBfazhc97GfigiyQhZyTLfVTObo+tVeo1EkK
L54PHccJZ4xrvblOtm7OZUFsmrIed8FZo1xUPRfh9I2eKg4CiEK5thp4k37PjSN2C1I0SZ0RtPE4
nfOkovGYqD+TQBVHar526y+Iw4+q9NizykVNcFhslrpYDaGwgmRjth5CXQAazwiG5igaLqVyfFKC
TAd+O2vYTdLUNYynYPTCMwH7i7Wg4hN+5PpE1BB769CvsQwDmkuFiEVUjue7KRdQTFR8g0aIjdTL
i73oQ8IG3IynhycZjMGcj+tJiKRoOsO3/u32pDfmNGYtsRn7B8WnauNzvZCgK/P7md0kURKgedeW
rMjx0orhykg1iDNf87o1DZMrYz7Ph65nbnTH4TUEUc+NpqCuVJD5TdAK2c8ktmWWp5uS56TrLExJ
2T/RHjA2qZewB5i09obo5QktLYkwtG6xww5SiZcWWvxVlU7A7TKExb6HsX8t2/HXZGGX1KTBNoQ4
zE2pSs2dvQBUU3EqSpARaR1+uQ5BwqJeblW5sCZdagoi7EWmRfDbGAmA/Dtz57EcubKk6VcZmz2u
QQXEYjZkasWkZnEDKwmtNZ6+vwjWLZ5zuqfHejcbWKhMkkkkItz9F/rSbi0X+Y0Kiw+9LxIoqFA1
zMlf5bVdnBydD8TkfVdE1ijbYewCIzrb6LdL7EQ7qKXfHVdKYHQBpkcOyKnO5fHqt/aF0uUmKuHX
oAJV3+aBtVyiXFoETPU5TZZntyn3SDHz6bSPw5BcEk4CzjTGJ1Aoq9zvnX2MGMetJQiY8Gn9ATDn
NUe/a4wbOAHILt3qJs6klKFvcx3IpOcHW3ye2GV8Q0prdjcE4ZCsidz4Ph6m+NWIcjICBdkAF5JW
MAwbxBPzVYmTBTGSe4yHBh2yBeWDaJeChQdFV0IMcBG9hSNyg4MqVk7U/bmz47WLEttNVPvfMjw4
4oksYY3jGan7ZwH6nEc8KqHmUr5ByqEsGYp9WRPyFySMbUmSyMbpdQYHsKeK4xjUp1Cssu+7Gfy9
9VQhpjVGbwAgwA6QZzUmkG6iq7da3q6paUboNKG56Vb7aiYbAaQs0fwHJMnCSOIZeu67hMPePixJ
nepgzLA/cjcxBOT1AJ0KliG2rhlKn1jGFvAZzjghXyvdwc0RTAx4Fg4Ok90fk4DqSV0RT7sowYGi
DY+IRxQHz6ifBqOOtjhlgK6K3HVlS6xJ792EHcp8jcsJKwC9m1rkhBaqumkIIpgisNwpu0Ot9R4Z
shCZ8MIljBzx1ymCn07qPBAycKZv273BkykrxEO2AL4DgMQhL0ADJi/23Vje5/4ziTzK+YhBkIbO
SEoL845MIYe5qURitbd/Nmb0vRlBzgKLuHFGMsxp1/e3k0VivU1+hBoVZ1dQHgLvcDMyTL5zhLwn
zPfZGAkZECbS019ZNr3kUh1A6/vmNjKBMKS+ER7Awz4ulkYQzqct0I6HQQ/WWVqMSudTr8SzNMrt
fIdAI3FCvrKjEZWsMh/5uxKEvx2o2JSqt05scbtl5kYfDWRdHYS3k3E5VJ3j3hoxsI9mgaNQIlkL
OGlvpv5w0ucMDYmnUUfj1HL75YHD7/LgYy0UNQkEaVydgL/NCPrI/0lE3iMMxn5jivE89RYGDEnG
G2gYNRUlES7Z2mmltYSXfT/sY6/6ljcB3xKgfJIeA87avCWfAZy7ATMZauU69/pyO2lJdhu/+X17
co3KI1qPXscKbGqbZ18MpzlSY3zJIKXw3J+/uYN77MpsGy7duWF7s0DFztO0ZTvcB0HPYal/R7lD
XweB25ME9aUiHbFJ7PjPXRLeD8VMVbMl+9Jnzg8oGe2tid1nWHvv9TiAPMwrSnokMEcQ6xVqm4em
0Fe9rT2kcbJZOgwNUndjk15AHwmnKNR8tnmHf04aTgRQeyDc4LGp0fBAbaMdaMaVn8RIjGtEg3Ei
SBAs5TcNweK5BdAMTebJFeHDYsfVKpgaf8Uu/zZpbnQqNH9Tm023b1Io9dUoSx4NkFvxoxu1eR1U
CeDuFEGeSDNf/Zo/C7kHY2MFBMtxezV700E4fh5v4J84xDZAp/r2u9mPZwe8EaA8gAep6R7MWLrn
6FgypBxXiQuKlWWQEg+z85ghp+30Ls5aHuEQ2ievWilLTJRuxsj+MrV8aTUXDbQQSlBqNNOhW8pf
QWJhrFyQ+UkqzVov1DqRvzCyYyJmxN/RO65QRgnBiW1JGx34xt+bNUXjOue5U1NdiyqNLKMndFRa
kXYIpGKnbYktqVSiWztzf3o24rCu5yAY1HKpJ6kf0ESv3SjJOPpdr1vWDcUvPH7j9yBGgr4Z7ENg
DvvQBycS4Ux+0xLlkL4na2UjzrMf83g5hsB2V9YAuGu6+hF3Y1qQsZt9OAC6C8cq4zuFwgmMTYPk
4G3iANEtguE+xHASukGer8w+9rZQhxtboBBWeeySOZiB1gYUjXvzWQQAw3rSGZRaMsTJ2ZS2fjpF
r3B9wHRjE1O1qpiK8LGICWmnzE53muE+5iM7dFWlD7PL4auYOz6aEOJp1JKDGg6x6AFzgdaHAe9R
HZW51PU8oXWv2w9d2+xnC6SvZ5lQFwI9WQdaXu9mLXone4Lai3YKS/+AnFN9ayQGZwsIAdRgw70Y
sAiC2BoN56ntvqI79qBBBdvD6VwvsnZSRgjK8bRub92IEyv5anIZc7rnbPZYlTmy5M0jLsEoV2Db
FdkSAE2Ffk6JVUMpKmU6RCyTW9+ibnVxtCBaJX70HW9XSl/bzELvjHTTOuvsn+YSoCfsRSQZs6+6
bpMkGgilYrzasYZeGQV0A8tszYs5QZRHVesAjgwtYCrQpZXDQnUf2j7dTqY/wNNdXlxk2FbekP6K
fc7yhSFJfBLiY5ooKy8hLu9b9CA77SUwQD4EZmDejGWmH4KYqkvGpoSgHkw+IOrbMkNFP0IGg+Pk
XW5wCM84WJAg7zlh6GRSbGM/BS4C700NFnE4ANrD3cOCWFlVSF7DkjinPgm5eHmBxIcFEqkLXDgm
w+nXLcduWHLuyY1FfslK+43TGc8oDoEHTkvjfZQCkq+CaUfZEW6yN2RbYuY1IOkfbZUZW42CYbhw
CI/iZxCTCAO5gsC3oBwEhJRACR0TnoyHyBXbwTTxTs/JKHO//MJjikizth4S0ChExz+ika3HKoDI
6CUhblZW31tNZ0uTHDg0Mk/Rgq+g5pGxntkZgh5Rj0WT+DUD70Xw211n/dAKa49F9hrFLIGPBEZE
3USJzqm37qB96eBY3kAq9DVKdK1Mk8BV2rUI593g1ljgMzRFayfCSUiL21M3aWvTBIOkF9EEzXOL
dK9NgQWHo5JjetiJN3jODlIBv6ayFWcTjKuOWAheCLmxrZxTF730UvmWfRchn3zVa8s3xy0eIyf6
Ucn0et5nZNsR3Q+Cw1K3L/A7yJKWG1/475Xn5Yf/ObVOKYH8/6bv8b1Eg6xAmONvBs66sI3/jlu3
Bmldff0vXvJBr3Ocf1lotfgQ5UzdMFzjD71OM+1/OQZKHaByLcOxwVr+4de5xr8MagXUzQ1UNnTX
41f4za+z7H/5pitlQQizPZPE3v+EX2eSYvybnIewbeAEBtuLbpNism2BcMhf5TxI35YmcHQEgxK9
3CVe5JKJZlM7LjpOtpy4ESyaOCPIoY9ZNfGXJtLfLqYhEdZxYeOdsjnEhNwA6Ji1KLd/dNUMMjWI
Xrq27lHkz/FEymHRqpl4CryTmpgmQW5DyDX4SsoiOY7zmdbhIEh8h155e6/LSxURTNXOFO1UV02o
MYtyJqRpu7nHrsRYRXbgYEUUgn8MSu8woC30wJN4uiP5h14avbyfugdr0d2NhUAshBWPcxK6QRt/
Wtx7VJIoOnAW21ItwWYPG91nGznYoyZn66CAtYw+oDt4V7V+cCKKGD6+9XLqY5GbYHsSwoxWXeze
IcMPzQmcSHMO+3ztAZrioYWxzioyhE7WWPYdRPc0zdRObsduchMhGs4RuESnqClxuSjTxN8Zou91
A9Bzd44bEEv+4Jf7ERX++8ZHLnWycQbRseomyGdo7MVlSsqNmlOrKiuoScGTsP0ca8ahRIYZ7+Ep
OS2ur790qFZtgSCYJDbo8jsuECWreae6+gKdrEPc7GNxH84PgNTqq5o0wq+TcPLnsey8BxePKzWq
kQm9NLP44sentkgTCkaaQwFOArO01q+3qvt5ccdq7QO1On8O9bY1HYuuIe+YibuswvImMJ6WRB8e
W1w2YiN9dEooE6OknSMU2m97aimPSd4l56Tljxgodd26lscxwJ5Oai2hbH9btdjGTaL+MTtsswpn
XSxNe1KtzwvCbO2pbjxAR/VIlkQu9uTYP5YEmtkdXYd0pEUhB4GWITaeKCs4P5rIPbbZ6LzVfiew
oRygKeSpdvS8mN0rHkBWJdaWQM14mA2BHXCzSflCPQxyZOR0tdVz9tfPMUNgyWNDblNDvjCd45JP
X6OoqjbtaDjDQxM2uCJ5kjZr6/0dnK1qZ9RecwL1gBD2mCwvZRgn3yWAmdpDiWWQPf5ufY59tuRs
WKWoJ4SU1EtzxA0syi+xObZ34zhSxx8W8THG/tneoTiJHnpPnaMMlvCc2X54jnI32aat8SuldPcx
1IP75GD/p/9nSSJfYFjOsC0JpqAA8h+tyc+sKjb7zST/+bGU7IwG905NqvuhWwB1pRx9j6rba9ay
g/MMJ0W+vrSz44LiAx4UtX83aRF1dT+rv7k9wp197/7QUAi+GQF935NmaEjZ119ngn9+QSOOzoVr
h+cW9YzzZBSIQsZUuGqtOZgeghb4LolDRaUTIYg+f9K5CW6R9oOVJrvkKieUFR20JVqw1F4f/krd
wLpgPlB4subrLPZFjajLkk7LivusXKmJySOLn3CowHHENo7qAiXX/GipbjiSwiFDD8Xhz5LPdZmH
yim0+hHeS//U6J757BpxeSd79VhZz1bdFao31J27myu0NkU92WuHj3wdVpr9aJVOdvGEe7WXEYpy
7Y8PRNsIZoL8ekg70JxT3r6WLUAEMvg2R0QvvNSWjzz9gEnU5IPutKi+3zKU7BrbiR6XrraQiMen
R80GM8CTOIbGwy2Rbklr1EJGo6Ac+2cOw1jWNuZ89HNcgyytfVAX+BXA4YcFb8Wp6T7GkoIitZjj
a1C76aX00SqSd2TD7TrKe1T1qHWjVC/HKnkvOwPwumDoHyN5Qyfy8mdOrR8h1dz9eR/1ms+hP+Pw
J9JuMk7q70u6ukZHu+eRR/yJnYU3P1p1kp0dq48esV2u9zDFXExt6voSV+G4iucGIffemfz1yBPz
vUYF7A4OlH+H1UYI7M0Z159jqhUW7baZY4Pg4N9rCcdigOX+QADl/yKvV+MwMATHYLEDzrIW+avP
vmo5XhYcU+MngjH+XTIEw51WEzCDf53f9HIS69pokl3VePbW6oh4A7wwuP87LKOSZXiibFxtwTcs
2OTmw9PgZNPJlIGImm1ScBFL9aTmLB4/V31JL7187xTj39u2GcfjUKJsCXtSjtpG/DMN4D6/kInH
8FN+7T4v6qsYBIl5EviZ/PlKNqbD9/RzmZMVuKaPZAw7EC6iquY3Dltwlb0U8uwczs8uDghlZM1v
UwP1yO5am5Ir3X8sI8+4KidAUlV6Af6A0VziHBpIbw815P73xAwfLTd6GdI6Ps22JmFaRn0VyK1k
Q0OIK4cG0VV7bItnoie6aiJMqeGQ6is3n2P/0zcq0JRGJASJSzTFIF4eQLToD20FIXBMKXQmchOp
osy6Q9ILeVwbJYPM1MgpwVVdq8Xy4PaAdOguNjsXD+xOX/fQrZJfQY3T1NFJ8dRsq/a+xG19H7n8
oEhIGHplNP+5XybUu0yv7RGKWyaga7XxGGF9cI1AUCF+EAdfoC4e+7YKfgJKOPhA2N/1Aq2mWod9
EOTAwIc5u5jJhK5SW3EqSorgzpeXJPPhNRYvVlm52FPm5EeA45DKVM1B9nVJaynm3NvNy4hV0YDf
2GDuEJRm2/OyAfCjvTS4wNNXLXVJeO5s0ixBCzxoWkIqovtjAYVyH0kqpdW1x3HQIG6ppuWa7VG1
DNn67Kox9VqvDbH26hbR8q9djE1RGsfQaLKfshHLRqgvHw05Aseq+DrCA+YXHnv84WwTR/gkm/eZ
5XFz1bZ7At3/nE4TDxE1m7QYE1GOjz5myfeKProULsL1K3xcxrO6VHMcQqnL7z+HVGskvDznxvSY
JR1WR2rzjnvzVJmoJIyGNkTrEa8139zXBIrkv3wdlTIuSMn+bqmuNlN3BHsOUYJ7yIqd+uKY1rs5
OOZz3aXNBQbzu1g68zlZpD6elyIsJveeyIregKqbl8EePnpdMXNyjYf4UY+mI2R7X7/XgckODyFV
bzO0u5NZBsDMB39+T8PsbXI844ETcQfFn6JJmw3zO1HwKkSbGg19xE3boprKLcWR7zBQNCqG2v7j
zu3ThbM43THwm3tnQVCipUJO1u/fe3zp+5ApItDI8vHyOf75tFFjf1/WC+CL6m9sxVhTOqNE0Mq/
NvGtets0TbruIw/6CxK5TqzlnDhs67WEs7HtemLwLqgtFJGoeMRxlp0N9F5fp3BfoD9A8dwKnnzP
+eLjbfHolZW9n0c73BR+0r0H5teFSvI3x4nNlR669nH0Sej2rdc4F9uBQ6cVVYg5bpLsRLSMT63W
v3djnX+3+uWLFLt++scCo2/fMxBed1GHy3yIjV/iG9RIp3pZhWmOXxHs698tkAGrSM3KdWXtWt/k
LWF5RnZqoo26Rz7uFi83Tp9dbHKGfTsDGcpr/QrWLj+FTtjeuxRM74fKvPpw6E9VXxZ3lM2vkZMW
N83UiEd1ocS3QhhAu6oeaOxsFbRYUkclCdvSJJeHQmp3/HyVOsPIINGNxt+vQs0jW9X5hKClZrrD
w7JAKBNe+dw2KSecbmwvYevPl6zLxCN2Wwix1W6Ie/hSbD+2py53gtMIBZ5ycBofjaawntuScr4v
uviovgduuqDlLMwYfzK+CJOA3YQzSZlq/UZrHDRisqq9i6og+84Zetg4MyatA0xJNAhEfo3NtLhi
LpLd1dqT6mhYtMDoG4JNWIVwttldD+o201ok+YfFnQ7qO6ZmtTjvYPovyQFcZSRllodopWkhh8sw
TPWt6i9uLXVySPumaTZdkayDEeeRjreQ332MMX9Bbc5yfgzBF2wfsrUd4+LikqM6AP+wseyU50HO
snFPeQr9IPGYjjghdjsM7ryTNSXOyWNkZYk4+1JkKZU/0fzQu+4nkm32U9dU4ZYcJpItXdNf+Rdj
MeAExQ+qBFrV/EjcAP2NZV6u4dQZ+1JoybbU7elpjpxfsGiTHSx0co3GFJXHpm7auzqm0r8gWbob
54GHmR9RwlX9IOyxTdLRPne6c4Zo392Y+xj1VUb0bQnCSwnY9BnmertbKFBsdZys3mKr2GRVhLiX
V6VHW+sE+bQL2kKCbZOOLqSNmJ+YOzXnG6ikfuydxdBWTwYqGp77tWisFgGcUD+EAEQegCiBlbTa
6FvYYnKP6lH2EJRQYg0Rx3BBiUtjG+5jH04lDhVecXHN/HdL03u0t7UBmSQ5oaVeDY0mZLfxw/RU
9yN6Ia3/Qn6g25eOVLPwpmAD4yYCdMPpq9PnrZcK+3E0JvEoUKLXRzfjf8SQCAT8WzydnRSV5hGi
+60Q4EG61rn6o+VfliZ8ddz0LpkG5wfp9evArvPKnVkCHM6nU2v29qmgEraOQuw9yjo5s0WeitIR
j+rz0d3hdRnr4qw+vLzFMlv0Il87UgVtKlCS9oqbbDEtAF2YbpsN9Q0nTu3XBXGqdd12xnZOKgvr
Dv3XbI/5nq/CBAUEO+rG4JuVNHFG5hSNmTXymOFt40pEgQf8VYpLe7dlB92jgLR4Z9ezhh1lr63M
cnDf7QnI0dzk3/+xoreoGkeVGI+9P4ScShD58YG/P1Astrcx+Hl8boV1HXvgYcYi+u/meM8ZZT2H
ObbRUWdUl8Qvu6uX6ivTmvC7lz34Kt01ylsdpggmOzEcZ4nlDqBCpv02A+Rbr60RxoEOBXTHjdNd
SxG6sHYXZ6f5rkMLDnZTlxRikOO8UU11aUu9PFdJDz/Jr4BZya4a00Sok972ELRt5y8dePVnq3Cc
jYCbvm/0zLhmpPFBp/vJjwkheeSrv2eBDh9liuM7IbT0WMSZtw5H3I+XsZxPWLc8LYjqhjeIjHhg
D8ObNIO5bzXee+wR23RxlzzZcYzXxVI3F1FjIq9Vqb4P0M84awOO5MsMctt1m7XWZuVZXbxqKM8x
fy9CIR31bhI72GN+DgaySfmh2zgOaqpwzAEtvBVRPh5hWSLwko3zm5oyAxDnSR9zygc20IxvACx/
L1KjoT1Nt65+W+BFtv04+7QAJgChRv/vvgoTe2+5F/AT7qbFewFa5t85qAC9gJStK3dCfGzRr6le
PjSASl/SrkKWq0Wi0ZaLDBtnOIHM+ibBzvAUTaB/QSa5m9nTa6rBMmjGnunWnPPlqqJGNetGeAN9
hNRyFmc5yh9IKqRfi3GCHB7OR6ENiBBB7LvBbAQEuhxTl/pPS3UtK6ygf/4ZtNzHNNMAJHJAetDd
uQaqMIePI7mpj5Ya+5xVLZRjcWJwhq/1zgYNeacSQCozFMpA+veoGui7xd2O+gi2ZTTmay2M/gIM
QWLL4naNdiSi/FS+9xpsJIhmNnbIoKy540tyED7eYBs8q5q1JbcZHUDsBR2bi1BbkCXGZyl2cyYT
wIb9Z616qe7hCCfXRnnZrmMn6289WL3HQF60QOuxuHTRveiEi8Fb6WNcKAfV9OdCHxuHCoA4AQh8
Y2xD3M49zyZcGDYobWeNw6PqfY6bmvV7RSw5cWB9x23nv5r4AwiTjQ1IynRjBl63d9OheDA9p3jw
/FVtxdb9oufcNmORHQa7ww+76jFMrj3s2JMe3/vPF/DMvYTVXJzVUFfPyWWso0Nb4U856jjH9brm
QVfIy9ewjDqkKij23HgNcmZhP51qp8QyAfOB5z6XH7UtHRT+dNVsis7AoSSuvC2cajpPSPwj34UW
oy208awuLcysraDIuTUaUT/EkVibfmg9q16WOmv9bz1L/gA1V0NpUStLz9tnXrtc2HYefaMgpyFz
OuCxxnMf+2QD/531GcJ5AbNcJwiYgEOTdWMcBfxjaZBqwKblqQ98/cidAjGusgDUmYW3IPeypfgh
rejLCBtnC5ADYnHRnVjC00dWSwTjm9PzDFbHRfir0g05PSAWMm4FUI4vwJE5qOfjs9nP1ckBA472
MONhxzYVDdN0rmfHe8wt99iXiA003dBtF7cpL4a8DGbgoIhKnidiM88QUiuqgO3JH1LOI85bMxXV
K5+ydzaNGYfM3ClftVwPdxN2rBjI021yyP3A0uODmp296bGxkmQfodNy0p26OtYpOF2eJ/lT3Ofj
o2NvS3KHlHEtVJT81K5PkZx0jOe4P/ccTIoDdk/padSPeTI7FU/vOjii43SDhOvwo9U0bINi8YDP
LFq5jWRMyf+dJ6CMfnRFZz0La/jdNeT/+XN2+XtXzarFkDiRQJGzurd4bMKIe4/C6ZpvRYAJBQiS
eukcexesA72HsRHO7zCzNGLAIT5ZxpA+eow3MvL7HC/1JH2U61MZKZooPiBrFBW3oZV5CBmX4qV3
9VOvL+O9Fnf5y1yRBjHEy4AM1RV56AdH9qAyELIHC2ZR8iVsZPY2dGELqFmYcNaKUhJWNz1qqkVt
zu8N6Olzndgzql4eUhTLyKM8SGYIGL2tPwROZV9i9OgBoRoPaog6ebK2qPqsI/WKEaUOL4mMy+Q+
ZTI3TB2Br7XZki/0phs1pC65SdbqxkbN7DbLXX5/uY5/vH1R040Tf7zin+P4SSLMmMxH3e0mNCBC
7AMDjJVvVR+nNmPVOQAgWmOACVK2OU9n/1F9ADNYL+4rTKDVB4Dw47y10fdYq9mEqjsExsbYqdnF
lpmfVoiTmm1yTL/TwrlSmYs+fkVS16spjpqTIdPen39ZX6EFU1gd+JI/E8JcKAYaMcbnqd6c1OKP
sVaunpDTQwki4fA0JF5+VZc5LYpr0WiHRgTyGPPvcV4AaSkC06zG+nj6/QLHD492UWan0E6mfb/4
EuTpgYAkSgZsZ7qvJGEQonUdtJPayn0div7JAIJ/H3rt+KjBzXVBNwjpzuVYOJhQX9jmWnN07L44
2vKiWp8XtawCC/mXCTX2uUTN/mNMdWfLfApmvn3CUnlkfdymGqVcEP9kJxF33Yz+PN99zk526KFc
ZXt3nhfWzkUfrL0ujwXqAkXsd0t1CcdmaJaMWX50EI3Z7j7G4SrXkhbhHyqf9FHSYFDdNee2LsFX
Dma/dV0IV2pMzX5e1FjhcPg0x2Ve/WPis6slkMMxYnsygzZja2QfWVcgFZCHu5O5nms9C87RTgIX
AmzuppRdNVEF1XhECesKJokXgQN+t6K6PAgKiUPFAX6kyrGZctd7EwPoDpkvaQWciarK0ZjPYwed
1QXnSsKvb2Cd7mWpNYzhHTkBYvPcMgQVoaSwkG6C15T7RNN1A6fOzLJN6tc9lobhALOnjd0b20Hd
YsAyzB0q+BWVtFVsx0b73ceDjIL5gBa4ZF+kUelsqDJjMiiDPVSV2CfkBQhSse5CSb2r3ZLUGgGg
mlAt5DtIyOipd1DnG6PCrNaLYVaq04/XcRro2wGUmzw3hQg8jO0sbpsYCS/fG7NrZPr+danK7+2i
V1+AmcZI5Tk93Bi6Iy4FwnPe/NQd9mD0QN3xMDzW/E0DFWiaLv7InBLCFCvNNrxHlgGm5/I7y/Gn
p8tU4JzM/lUPo4+EiJqTPZUt+bNSZUdGufLPu/z9dbm/cFuiCbyuFvDc3WSfHMj2J114kGVVUw0W
cqbnm7rqhxzg45+FE7bkw43qfy50rOoFYRJAp5/vFTjG/UeBFGnYrVPN8wVt9/kS1uRZnUEXH2Nq
ArmA+cLnPJw9+02NWKFVg/CX42PhVZuKQthNu+5hTZgbL4a4oI/jd61y2+carugmn0ssr6G2XzyN
OwvLcKB6qQNwE3ZWsUfcgsJXbZNR9wH873hAIylIXeeQy4tqqUukDf4BVXmr+JhWfUhEweG/nPl8
i8lBofOfbxn2GJP5qbXrO1s/ddTYT5otAbSqCRZaPzWl91pYNt5EckkrL6qlLmqFWqu6cm3QT7/X
OoCggOLKV5RBlJ6aBeC7Xpy6sLq2Es1RoPt0r4aE30K1oafG/6yqiIAOQRlq+DnYEg/gyhqZl2Gi
2tfQxVXJTBXE1IRfui+R2+WHxXdgrNpjKPAAlQUmqKLTflEZcIEixDbvBXB3mURKl7C962TLyHV9
5WIduVITlcgods8L4A0hB9UatTqQtf0hXNZFP0bPmqaV3RNCbBQzoWkE4JnNkZJj4JPhqROckw3t
mKuUfVw2yOrKi27PxdaXJt0J8khgvuQgWRF8Vfz6xXGtKsMMzXjVZe3BlBeUgKbqZpE1C1eWKtRF
zag1TtFRuVBNDZD+2GsHoVne1hPhL68fk+8orKLO+b1yG7z4hJjPdk0CzvaCXx5mA+ds0Amyk454
CHXfsxpTrWmqih3JnIzMzUi2Wp75hqq7Vl4PMI0DIbaF3bWgp+agKH3M5eYCtlmz9bU+xABI8xSZ
A7OvtzwzxVFd9KUKMPq0Jp9gz263Qh+4AWYN0lg5At5VhxatASQhjTxRaOEcVhrPfiW+jgptgVRM
2Efpu+lUFQKbmX3AxQhAZWU8V75IHpwlSx+0oq02okS2VI2pSx5U+L9HUbn/HJs4bFlaXF7hbN76
lnfEPi/dFrZNSsFqyI/a9n2jG8GVgu5bG0XLCVEHDVoUsHJXG56m1NbvNT26qPO6SRb/AHhpuFVn
fYqxYk0hpwXY2JavnU6dJImgdWmhwMzWxcNTpZ+bMGlPvqToyJydGgKwsPM0CLtRa2EbpAds7LUe
x0AxCZN8137FOwEtPtkTMXpsbTIfVEClhpwRxZsmjos7EyPiW5gCJfpwLyqv50hfGFH32kNX4DTt
qkMDkgvhwYoN/mdWzLHZiiRBRf7T8rl1jk2X+u1GIxSHpctOX3uhc/CtyjmolrrMpHWxpJMzn5d/
rGkAQG56+BfWNGKgrNb9Y8l/+V6faxyRoxjsmMirQX0sxArzw+E44W15dGuN+L01u+HYy4uaMRar
2fmBvXdIqVQ3akzNjpw4bxxy12uOIyXBNTKHfHG9NVk1uvKiJj5mZXeamuLQBs72L+MiKDc8DtEV
KzyEMAYdtahCt24Hd57g7ueEjHJCXSgH86Wv/j1boI2NUn5xbZGLu29mkO9WNiVbY+QMdGtny0sO
Wo30lhncqyW3v2fM1D2ajvWiZrRSPOizad8tkLRVuBSwewPcsLSdMdr6q+n/X8bRL3arZPhiV1v1
6w1ho+8xGzr95ZdVTfVnqNmC2Y+/UZ/Ry4sbdA+lGC4YV3My+B2KERkAH2rqR7cLBTcgE7Y7cds7
PpLZf8bUBJaa+HvUzfFz3K89fZWHCyrUQ7ls7KmX5k7BETVc+GCpbKq+aqmLqHyOLzlCrwTgoZad
URTuDrCD5gth4HxRLfL1PT6W/ildWvZwNaYufumjACml4+fRmi96sxz/giO9luAey+J/FX1OjFN0
7f/534YJAPQvTmvCFoZwTB0igOk4pit8/e/QTMD4sFupo+GiYWZHd8H/LEnH6jUd5mGjR6GxQSK4
eo1nfCcjnlAnbNMFkuHDGGwWU3yJy+Ubn1Tws0SaYw5M/3s84VmIV2j+GAMJ5VE5P4HYIM9kkqts
bIQtVdG0RD2bnK1X3zkQlG9NkdUfRbvU92FX23B0HJxswUc3JPSnSgB+qNKta432r1TTdtyBzddE
tFRRlmB+SLPO2PiQ3nYCEsEaXNf0UYzORqJhCHpLeSQJvorkxvZRjQ6Tp6DzKGgJT7c2oy2eqrE0
D1Om5Vczr6l/UabatXPxdZlDkORC4PVS1yfSQu7tGJYE33X/yp1W30/T3V8OF1WO1G6Ky86NOo60
k3OYh/zXWObiOkMHpspNq9BRoJxla5RjHy3f3vWN8RMZW+GuwsDtjg2uL0IG2Z7nGMjIB8QxDfrA
Y0jWypSVv/Tv3cxH1fFzthJwelSX8Np8Vq9dFgQYQg8O0ZzW30bH678WdvuNDFL/FUnbj4YcKXSS
5aAuEJPiAJkZeoI9cz88hnab70LU4m4TIMTYJEwnRD1mnv7of6rx//4+lXjo/3SbwrIgvQq+2RYO
ToZ/RRCX2IMHkEAQFFB3Xl2Bf1vjRhbnfnu3LEW0q50RIkzZNie+5STepsi8z5EMutUmL3qrDP0b
icL+54jsRTl739BBPxnIxl1yVysuqpU06cpHtwEVRQpgcYo8er/EvzF4WoJwCxKP3RYjiePg81bG
MFzmtDPfyAqOMOETsmrC+w/Czmu5cWTbtl+ECHjzSu9JiaLcC0Kqqob3Hl9/B1K1D6vV+/aOjkYw
AZAsSSSQudacY447z4Al5ZutdnUKTAUYW5pf8K/i1Iv+x9dXm37sr2/1lAnJt5dfBVYVR2YNrZiK
9k1YnfZjzg+foO5T7IWSe4gINZMSqzJ9fAnafVGVrt555XCWAb7NdHqEZxajiT7j8viROwk9v2mf
2PjMbs9pCMbGyfHw3A/0vlVuq1bnrtBIKiG8o9FfFCWTz4PG5773IanmGJr4RxKsIHF5lEIzOaV6
66Cj4ZHUQan62lfFyerfPxvGPy5hOjJ2CxG7JRtoKpUpTPKPsEggvEAdtYxwO61zmZr0yZZvIEwM
t6UKbMNgMrScYaKqt5h/zvejnoQPKR7tGxIxd0vx1n3oih5qh5+Q/T4NxaYiPWGOwH1Yo1n5vS/J
vEfXgAduj3Ix71RJAgIRrukcBK9jb+grCubB1sqz4ClSmzeKvu2nO8XIVmmcPjadU+z8SteXrWNn
Z2p/TyZmSkDOmQlxgrmsKImLoZjM3o+K4uZ9yD8h2P77r1VVppDNv324DD4qqDA003TQXIuQzj9+
rywGYUTBB5mPJbEKYaSerWnj5YZydvltzsAZV+v7gTrBdiyljr2kDUZgOzGFYsNaI5/5AyoxBPn1
1Y9QGCGbwuDlFHKOWFVfaXbuniMmK3s91j/pv9VnYDVdq0on1YNwVJeWs7HS3ji3crrNyZdFhcwm
q+tbU3fykaqoew1lr1mWjR+szK50jl5HMHZSk7PrpuGD30fBmv+H/RDL6KfkLllTJrAupg2wTVGT
/qWz9Z+DJE0hIVq5bNpq3JKM+VEDEzlXQ2icxSOTTigUMXKheksL9not9cuoK1tApNnSD3GjU75p
EVKVODQbm8CGOj/HTcZsvrZcyJYwOhXdky6pZxfH1g+Rpk4HUj14aX0rvpqG3O35vqPS82r3HX3F
ntU1oYxB/1YXqbwnGnDYWGpWHXqZNIOsM6OjrwC8yHMTTqHemqsUztOi0TT/IIPqWbMi1pd96oAh
M3MHrlPkbMWwcnx+PrU8t9NBuGlDr4fPadXZF7zkzlloScwQ+pBZSl8jejrDwZeRYgwTfDyn9Ddk
Tjf3+kZal3SGw/rC76i+1BLAGwks6AJOLh5fH0bQkkQgZmcZPAjDyK5iA12ghDKUyTvHjvOr5Uj1
LkU3PvPJX2QSUUZYYBEjydyidzb4sS5ROjK/26BY1HHaTSEpgAYrN/ip8GV3a9l+DWsIGyV+qgps
1VVR9WsU6tE5uabKKJ3k2H8m3l67MbWRTmEbPudByIhUbnGMgJg3vKwHQyxiSa9qtybQm68hmGWI
6kqn3DrH81/xBhQL24XTp0ppsDU7e9xkFIfOUsflQ/Mn2KaeZdtENFzQStd6cjKTnLoe3L+oSU41
POFjSZLE2QRBdAkxDyfonWMlsC4DU5rLOLZXg2xB+nJEfE938dQLf4ZOlOLF7Pai83fv94FlhnU1
RTlPSOm9Cw1jrebSOHeQxm8dloZHpRy8VUbg1WPSct1sTUl/CWHSzcxe938OcHQtBFs//v2CghPp
HxcUJklkB2u2LVPlM75dqCEVQAeT4QRkLYwbT9EU+FF9LoMvr4OT2Mhlpe90SdsU0y4u4/6eSoq/
dXMney6SfJECqsITOUg3hCwe3Q4SCwadO9b4ELJsebXhEGw0cs5Bo01Dk6uHQWYrve7FEPfWRqpR
v1lN8GTLiXRBVOxc5UFeWX4cXQfHP+pV4O26nvB5wGHmKSBkfEkyu/IUuu4MRT80zkSr3pDY/6xl
Of7hKfaeqilBNjUcLcTnGjWU/M00GsebSYW69bBQzL0kzCOiJ6Q37r4uyprWW9s1yg/Khu4JNNRw
ovJcNXJJx2UqcSeKCkLCR6LwtbNugn1gu9aGSmxPiqUNIafXWmcZVaV/vm/63DlTrqr4BvXxEdHx
usxRxZN+qR7qJB5WztAkD6PWYagICFMo+yl/xS8SAr7/s3GcMTkinJKUfZE26ucAonIeWpK+aEwj
WhFlgWl2iMJgLza5HSBEK2Ew1bALDtFQ/N6IoYH3ZvalMg1IQpFqjV+l5ttz2/W6TWcXylMeu85K
lQyJtER6Nq6lX2jj5ZsODCUp6vZX8B6h3d6v7PLPRY+q/GM2CTtR0R2mTrqmKo76bTZJaI7RmZAZ
5q8xRInjmHftCzgyyH11Q5aXlF2aPn8Ru5PEtZalM1z6oPMWYr6dttyMxNBWC24nEVgl3bMOSda7
v2qXyDclHt/DUYeXHFbDpQMVvhlRL249tydl1zBdphuSuUxHUhuiRLKVFf2RfIt3bgOk8E1qNdlc
+wEJFUJ/IyQ7YB7SuTvY4O0mGQ+XExoDhuItPdKXqwE0TFaFmYJpgpUaEyZtleYSnAgy4/cggf39
2GuJOfe9mr+gNFGbtOitUcLhB9+0A3EF8l91RQrQ6BHNE14joDHE8WDhz0KPKwOBI3ykpquDrjwD
4Y4POVeRmTM42iN+p2VYOdb5a+RJ8iaSwW5kXa4/FpVWrhQp+wgA+x60uv296cvI2MZVuul1pVrK
bbPxqjDexMxyl1Ytwyp19XKBCYabEDl2a0cOlYmk5ZzJJMO7aupPMcwtLWytW1p5/sEMpWHeDVb+
5qP/xcanmEeZyTcujWnmaiX0InJKhZcM689saAz5bfB9rgwd6FY5UYjGc2N1UY/5oiql4CcefZBo
PS4TI6y6TbsRygGuNRE//U2bpmdmDRjIjG9cTiDsWCorUPTkO82z6mVkESttqE+KqzefMIGPjq8e
MypQOEHGF61SqpXNZYbk8UR/yDNMx1Y2RI/RqFwscl/3xrQRj8TGyxN3Mxoh9A+Z/SqSY+bcj5DX
SBYuM+vBGoBo/b0Cwbe/nZMtxrq2Lvbk8xT7ro6KvRiKR45nvRdFVL4Y3kaTJe9XOIIzoObjDLl8
liQEd2WmKjNmV9y0rWJXTai20eFFCifPJ18/yGFEb9KsGYwUxms2AowiEmdhWnggypoY8pgAULfn
51kip5ZnBkkis9bowrUVt0ylvratGjVbuzTPkax6W1NVg7NvuHhmmhZrPD34lyDhz43UKtvk9di/
NEP30yAf52zYfv6cISoP2nZvYh/Zg70jhDmRqxNCbvUQKYiGN/9+M1OnusjfJscU7A1No5wpw47S
nW8rr6D1FSAvaCFt0hB8ib9th9fg2CfNsCBqyJiLfX6n0JkfpiO6KqOkGk74sPxDbsFisOXyQe8z
rVsp9VAsvTGmMBo20caJYX9mlva/LnxcL/7xr1ZkxSZtU7FVzfrHHRiPK7SNGLepWk0JjXr7mFvj
sBNzeNtt8N2TgHluf4gd9KoroKnlJXdG+9qPly52zEcxCLiJzJNBTrYmspBrXJVY7ekozcXRlhvq
o9O90NjgZm9HU4iVQvnZATVzHjGjHXK/P1nYFQ6E/BL8oLuEMBn2W2uPwSbExfCU+rW7ptNHC1ST
/Mc+Knh+FHZgPKzmOZY6EnaBE1c+cLkkNm9oNq3XxiJoAIXK8KBJmbPqaiL3PJJ7+5vk6B/95IAB
JCk9BNsgkMNHrbDCydHVMJmzq0c0nZ9DgUzB7NSlAryPCTfugJkZqSRCNDkSSBdzLzy5k9glNuRn
7iSvKjdk+KSsvvmr75t0yMhvsLx2FrT0A42q/0xHcHOi15h0/K48uXHmYibX9mOwLSkTzr+m2kCa
8GGBsZDlbjuggcFW2XS3sWteiIs2f8ihdB2xoj1rPkQJPVeaHUsZGqW1Z8O5caZo6TLuTbINRyAe
ebSLcyNY/vunX5sCUf/+6XcUejc2C24+t+b3pWEAM1UOjZheeWGra+gkwVlsHEMJzo4ZIVw13WAB
hJ/htG/Afdb4LfByCWn0jM6Bffh66PK52+D0fRD7SlTFh8RV0BU5SGm33MLba0266aKtJOPQeY5+
lnG1QsAew3clOYVSpO5svVZ3o69A8xNjlTbPF1Lg/ztpUP5ZZpgKLYqBCUaFvex8L0HhGOtAUIHw
Y8EOArmUQY2PyGr3bpX93uSl5dGJg2Ps8uFealFlbTwwYq9Rax4HKOLHkc/wIqW/O4neaQS4WtrM
dYpScwVr1zn26A1JIWivQOLCsmiiutwFg3quIStATR9AgX+Q/zMsuxAUqtPa5TWScP3gHh43XqQo
+H4Vc1XFEKFdazRWcY9FAZpGepGGAKCxGSNrGtTkQrYd9f2xjU9mA4deyd9zE+XuaGjlYwXAYcFv
6PejLi2a7RAZPzu+qMeiqIIZYd/9s2MM/S6YpP4sIftnIx/g/rdecPwyOtK2WHQqQQ21AvR74CJK
r63PWA4uyr9YrsoQxiPvaqiV9Dh65XtqFGS6q4CCVKsvd0zUWTqJ4bTJyu5J8bZS6aEUKgp9K5Zs
3HTOuZb2O5Rl5iHN0eoSFCHtAsJM9nLeVMSldslGdGPbKJOO3ZgBPgX/lltWu1FAqb1Ibf0sm+SA
94VVLO+95G+tZbUPEERWzbIgTvYDcccl8tXor0yy5nk06Ud9f6d7PkDkir+FjwVilgUkTUAx1C6S
3xHYUXM9SxV5YJYHKlhoKsAxwkIjkH0p1BXfFBfiaAfgA0lXiQ3JbC1pZ1m5BMs2rVDLtuDnmzCu
jpLfVkfxSGxsAgOCsq/39/1VQgUQ1zHh6FGPMbtKmrPf42OTU6C1eN4MqH3ceP79UuH841Jh6Srq
S9oHVIIJm/yWrYy1w9YJsojnZRbCOyWu5JeAO/QC/TARHwT2QQzzgaVJZ9AxNeHlwxcfz70bD0zA
CjRyvfUqhxQSw9ySVmJoaSr4VgxZCjCuMzGG8SzldnEKNOMvZvCw7mV8dVBz7DUEWN2EoJuwqnft
paRBYqprpvRmMYYPNEJNwqmKfoVrN93lDaVdL4jbk6qVD5aRaFsxEvsR4dIJSzQ601N3zhmRjYVl
6QLu+o+M/K4lVyLk3aD8wNxZVvfYjYF6bCAp6FpWLwu1NdYBgcAd6eaesTZy5dWfAqoUPJrHuHR/
YHmBchfytfYz+0fsxNFxAI31hO0CHjhqxo04OLa6u5LJLltIJLOk9q73JGuHg6ZLZ2JM3S1eFVb6
Jkb4xrOFYWp87SdtjydERWbTlatBrWRUVxjbwrEb3q00fm1k+X/NQ8Tk6M/bBx45LqK6xt+HxpPx
vWxNyWRwYUWRThCiDXKVxCUZInVXlMWyR91T0sc2kCCGl9FpnHZ1ipPspSZddgNaiklkl40yZe6s
AdMIXi5Zw5rHiTDCiq4B5IxMAB+AfpTXCoMMJJshWMnTUItD+eAk5WNv76pALY9pnyYySErNP8nT
psqwFCSsDtfMRSjmprpJycR2LkOdvSZxY+3ESEYif6kG+Jn+KIdrveJ2brVcPe6WGUz3zoZq3bOw
0gRZTVROg7SvKTp9rQ5gaIWstjANja81qyvRph/t7MHGffxgWubFG0vYtcJH4plqv3UDuzsEuuxf
4y57R7Off40UQgqw9+DFEAcpfBhby1HMrVb04LKd5ElsYhbsKYKjwnuplNhfufmAkKcYCkzeU2QH
eah8LYIFBZD+JBmpgjWX7nRvl9FRzf1mmTTFIwyPZScsrYDv/f8xrzCnCtD3D4apTdNTxfwvFSKP
zgx5QwQVdE781BgZ6VpuDxumqYjOwtlA5Gm74+YJTUsffxEk+pmlTv5cNgqSUAUHEIIlc98bmb9q
68K/Ueo9dJqzHRUlf8lKEuzqMlIepEoi3ce3Tc4n1aWQ8kfXq5VnG6BZbobZlZWz9VSZwJMtSX6G
LR4coqSxLnZreSdnQFMhPLFSxzQ4HVJ5002eWCsJlFWpKn+RiwPoLM6k55EA9e1oFPWiqxXpGdPH
cVTjbuaMfrfPw9B/pFJNJlCsjB+JzO1K6qKb0WXlrc9/ZVTTXgEhUKQZ66vCD78ITcVdl1Ox8j4U
N0IxbMrGXeMC9X/9+0Xc+n4Rt3SbP4dicKsiVA96LX+3P1oBQa+osiWBRG8Jc8CTO/6UvDS/2TRj
z64nnYrczG5M5OJHELpLMYozU3sqrIUYONPZGSWrgQvRlUbKxjPKU0bExsozBunrEfRcfZME5baz
o2Hf9VqG7DNohj25HOOsYuGL9aDbNzLqEjF7kVBZXCzi7deqglAodrtFzjSbHnr+2WYJsXYD9500
hbiCCss63t0Rlh1ZO6pL67trwjVBfrDSj+aSARLXstG2B7rSvDTg0zKjzfeV25E+JNasZManM5Vs
lTVidOuIW9M6glq2jnpMs76oK41YtUWIxfJptDrnCe0mF3UfyUEaOU91S7SLPrErMuP93/9S33s2
YKBs2Qb3xH8WYa7fKluGRZ3TriM+YA4ZwB9fVrDUhzb28WUM//e3Uw1H/fadRftFEY3vrGOYhqMp
36u6WdcqkMJIbRxILdaJNgCl9KNxgYLKjdxdZM2AgYysd4XXIn62rYF0Gc6gmHujC0LgktyQPmOg
O8zJZiBFaDiKR1pC2K3cptwboIhuW9PByOgn43tjgPiGFfp834/SYPhv+yvL11dEoDSkS7sdxS+H
dSqJOE/M29uVO8ow7rlmPhmSPu50w2MGNA01Fj/nhBCJHljA3oiR3CXOIO3MoWDmxcwRhfe0qRS9
3xRgIMWI7DJv36twFf84RRwRT/7jsNh5f5n7Obp4Aw+ZtK+W6G8zq8Ru1wanjKY4Getd8ZLr3YsQ
XAANIX5xdD/p/zizmoL54xjk2bp0uJlAzDExC4/uIrDqVYXP80D33D/7HrKwWWf5ZKcEHbFFU/U4
nDaQjv1z5aXyijh1m4we9n2dTbJ3ehgibyX23U8WL4ikDF5v7O2/zhWv12pMTSOn1qkK8ipZktDz
wePfrnX060wyLcbi/RxmPVmaVjdIcdF84kGfUmT3pxLRyTzJDZxdyXgbo8C+qlKW74jWq5ehlXYf
Tfcsxar33lMoX1UaM24sue0zsr2t5nvl0ddcVHM2mdKVZ+RQeYzh3NgxiMSh6n9E9acj+eZHT1Fs
kY1JcgTm1B01gygqQ9Gzz9BF+O10PwoV9rNW+3jLSnmgAj+WS6qtEL3oHjFn6073TRGNwUl2Fvc9
9v+dUFd0YXSmLjNxFGxi/8czh7CD5e2GMpXPvx0I5YZ3oProqW2yv7+wOC0ORnVHRsb3/eK0QAvz
ZdkrRERN/wjxL6mTKiEtIzO3YRS4c1WR5T3xf9VN0/HG+ZL+plhkFtD7IBi4UKs304ZhugmSvv0R
Eus+J4XIOlHJcfd9SRBsDLD6PYaOLs5QJXfyt87HIXpKUqW4+akNor6yg02qle4T+XDPJlPxzw4/
B7l1VXjVazDM0WAZK9uVsxcnjvcguJ1P1lOADt06Wga0Ds+51BxMIrVeZD/PViTU5Dtuv/YlGBQA
qRm0/3bUFjZlhzdWU9Eya0uHBq9un6LOR6IynRFWm7Cwx0+/If6rwP5HmpbtH0kibBd64SoflvYL
XX33Q3xIahTh54H+9DSX6JZ9OIRvRWavxBkW3nogCsX4AL/KWHoqgFapzo4w3H9vano2665vPu/7
CUplfnY/pdGHt8Jq7bVsa38+9T40jSreWMU5gVgxrzMp2ImGROp3Z6bCw0POUvsJ+PFS7HZNx9k7
sYtTRnXaF61sglWU5slaHKW0S/hfqfbHr6Pqsz3E0XPq0s+XteZDnITpUduANLUIQqIhEiPhJy8m
DXeGloL+9tVhSbZBtm/0wIexGtjZXozvGzWkjoWXj7CW+4mRh/RKjEG58sT76V+PlFoi3GREDxfp
J6k3mkVWMl/SB8yFddGY1uJ5kCPtpE47xEksmNpl2BoG/HwgnqgNIPp48rDk1lhuhL2WoMitrmFB
MFwrPCtYjNBfyK+mZ4G5yB3vVqlgd7ooGs+NV2nrSdq2T0CZ7bnOFGsHCejFMlq86E6j3zy8HrMm
IZi3odqUO5SiMbodkrYtTwoApzkRhRZEEtU61FmA5LLVI2/KyKNcf995P0mddhJ1H22TMDmI/Wgk
s02ne3H/QN/36sAB7RblmOg7gyhVyYj6Y2M2/TEcx79C8Jw7ilDtMhu0bpc0CKHUmkqo11g+mq2A
LKGIqWWiBdyzdB3ijqVjL2E667nyexECySqtDYmACBlxDD1Rhi8O4L+JQqZ2/BQUXXPB/rSTY815
ErsIkMCLMD4p0+ncew9kd7vnr7NblA7j6Dt7MXSlEDlFHXYbcS55QGAMkpDvyPRUx6Kbjxd0JJuB
dzLogxzKxgtn4q2GEbs/ft6NOCieP9prSjbJ17+iV4uTrNbD1xvbMYVlt8i1pcrcfD/qtX0NyAs0
B+pJ0yCqgdOnsZlvxVBNJXdT6ymX2uloNw7tYxf8CAKMk2JPmUPa0+3S3XnTvjRJSGrJohReoyYd
HTX/4RYRTCrsrYeYSNmD0UXokesWf3VTPReVWvyigb5GAaG9R1QQ5yzRRi5fobyFJzmuB9Bqjz5f
sxkBkeNPs4UrwHNYoWCcRCFzrcpJKDWM9a5L+UrQnM0XCkff3CzD+nKUCIHcR7qBCciVImw5iH9P
n06YpKdkNLKT2Ck2YkhJixCiQxCVa/qLJ5u+2F8lAO0QLEEwg4uBQFEnvkrx2kNftsan52reDFPz
+NpHCSFXqaU9meQxLYyuSx/qzkIla0Rnq/S9R70MQe0bySs3VLxmpQOsuUjT18iiWoufGe53UCWv
VFEWsMfjG1Ym49TpIdrq6VlkwierICmatXgWFsYXKmUGRTXN4pObHMRZAfrVjWlkQIunJ7UNpV+p
jiV4D1H74qb/ebLk7A2+uXNxlp4BnBvaQdl+vTT1Gq8vYONJfN0lW/9L7PbMUl0VdkyjgKLzpqqK
ZuGyqIVg5SSXwYvLo5208rzP8vrDCofTkAXRrUN7syUVx0bJYlYfwDWCMtDfO52oK3RFJu2LvHhu
M3Urntc0LKg7iYgHWF/pA4iPiRtVVR8FbVEYv7J+ybF100xluiJesXXMfdhx0emaKKaposCpyLqI
Aokj4b0hiaktHG2jwKB46iQzXkelSmx8EPdPbmMQvGYQhyKOZlnXPYJ3ndEPCEnvSeKjY7TayWse
vVQLzz4hPctOhqWZ0yOYd0lZPYP/Z+1ASMX7EA23NB/jX4NakFvIT0lAwDI2qF5oJFUuBq1xH12s
v2kZPIaa6aLZ96uVMWrK1zG40+4jOu954yAXFKf3mY8PEvvZXDyhMQZ1EUFQmEc9vw296b030kN/
P7rvIxTvz6PEs/15njiaTvu+nSde79ur/LfzOhZTewMoxzzri2BN50yZ9YNC61NBmzYz8pAyiewf
I1KEQbxzDTiLw1m50uhFn+57xKM8yq9lU/oEnHNmLV6j8gt0ykVfrb7GXurF5y4IuiWyO7K1pncT
p4sDfmGh8+jin2LX19vSiI5ZF5XzP/aJh6AeV17N94XP++9/mNgvkzk3U7Ik3IgDX+dOpzjA9gjV
rJAeiB/o62f5v5/8/jKE1wDXVHSipTpScEa1/WyAOlBdc8yHJh7k3ejFw7LSYu1d0X+KE0pUCwu1
rewD15norNJvnPtG2n7mWb+xnF5+qUyooo5fG5sRdurT9NIQst0pz1vdOWDiH/UHUcYSG09raoAm
7bikNhhcM0m2Hs2v495UCLsfF6eL5xtnce6354uheL5zBQyIak3TqcHeX/v3c8V54gW+vfbv924n
ZQN3VlJxy8B4MBAs7aOqfhYjuzOMBzlJ043fK9JM7HNArz64Xlkta+JMl2IoNnrog3kHRbSOdb5S
89yvPuzWiPeykgarAmXWIm9JchSbQWmcJXEwxkwM1ZIwdAwb8u/DkZLpBP953qonaxocFS1vzBbF
0nRK48OmwFyltDd79CJKUeZ7von1A94rQj6nA2WtvyFYN66ssl/yQTmYhFKdar1fdEw6vkZ5qdmn
uqmcU2KAVZfJ7l2K08RmSrGCuxYMu1KVMI4z+nqN6Qmu075TYoJO2z9To+LeE1oBl7si9mdMmpda
0Dlkx6ebyKzVX5Vp7RUn7H5WSXWB/1j80PLxVvRF/JkYw0fALfaj0SH2hGj734yAjDNWtdZr56U9
go3MfCH8jjj7PDeeS5Ay87is5wGIVCSl3DBhnBTjgTpOdws0f5zxaVb2tmR1N28cSBW0TGMnjhYK
IUk97MqtZGT9TTY0UnBqJ9qKo9xlc2RnebURR6u0MRbIFJV1m8fjrGumYvDYEA+vEhF1NJWimleV
QnrLNAwcC3wZwnv9SMjPtEdsvp5A0GEFON//pUC9AGr4nsY2+FoC8NYpKQ2vcZIhJfWcd6223SXg
ChTNTig/ByA8+XM5735Wo11HTrwbm7B6MpL0UqYOgVY92W0V16eDS3zE4+DhwpvO16HvzPUiIDIe
m/5cNwlXBA0yrqo+js/AbeKzeFSMuoQIklSobwdYThoEPJEE8e2A1sfFvlLVXaI1CpW56fXEhmAb
o8LU4CuRtcUWh+/ZoDOjTjTZGvDtAZ6rv+orkin+2ClOEoc7k/wIPGlclLnIpjE9vjxn3vvtWhdr
YzmjqJefHNIzCbTR7U0Adf+q2emvnFXpp6xJiMAk7qW2lm9ygkLXPpyym6Y4j6ZuO5+og4lThqbz
iL6X/pXtdFtya/Oz2DAJgp1VNd5mbJTeW1YjKCiVmfISprfy2JQmvT9Z27iwqZ+489lPTreR4K89
Eb2krzLL+dlITXkQm77Tyy+2M5Yvg/AAMsvEASmbZqaC+nw/8f68wJazZZ/36ky8wv3AfWibibn9
qgB2qUrYhpfMDWBwt7iDFmIntnGLVehAtpvKNy63U8BO2tw8ravpd/v5rdEasK5GG97IFyaLe3Sp
agY1qtIseFNxjy7a1MenjBkH9LhUj1DXESHvrFAmjU08/D6WmUusvD6gvDMPiTcQqGaPJNZ5NoY5
k0ZAzHdA832Ih7lcaBrBzKPkV7sGqtuOfKzfj3yC/AjDmI7cD4tHYl9deMMmb3dWPRrc7w0SJEbE
KGlbR+q0iulPTt0c8XaXO9mr+lNPaYnlXKodcqDDKsQ+IuvMH17DVJrkvQctcPnC+dNXvrLkm6Th
/Cz13L3UqTGsZCLfDnpattvQ7vhSO5F0kB0Cr2FPBQ+kNpEg7OXGjfUOahbdDj4kX7sgPM8JW6jB
c2d69uh4qGmoQR7UrsoguA3jqZMlbsqMxMbXiXUTrbS2p09JHhfRj4Or5FtxWLxIwY3atdUHsSch
YmeHgp0v1/QGYp/bttlCD/i3RbRUHzAMe7qpnKzQdpDWudOkUD1Z0yY2KQjPwMdPfU9nkZmke0l2
aMvEraVgYXsHx0dB1rDGuntuFy1rbjMcfh8ZYgR+dhlGc3H2H09UtaZb6Rprm/vZ4sXEiVYKs91t
gwwxGm9wf6t+etMeCNrG9PQfMonQx0LStqpVuOucOUyMd8GYU4h0z7VkZo9A7at91YQ/ZC3JH0kK
YdMoLmW7QV2KM8QB4KxXzbf6g9gFCgLmtg8XbkoVv296y/mLzwI+2MRoj1WdEG9rJPXvUwh5r7nB
ycRi+6BxrSYxKfm76gX6A+JDaSDZttAuuAy1i1F0k9sbwZwYigNQ2C+2NF654ajjs5EaT2FQuNDL
AO3NjWDEHkmpdRER5LBnlQmN1U/qck7jHJxtHD+Qb21ee79x56Vf0AO3M+vqmYW6wzbYzcRRsaml
n56DXff3HozSUhGoAMw538wLYxv5yCPtlgycuQlULlKu4rXaKSWQbhGtyemdoIU6m6yilvn1TKBG
NP/KtQhJApD6uy8tmtNiExUaqbz38R/nSPEvbD3BEf8k81vsrZsmz/s3tVj3eVO81wFOrCrR0nVA
cus7HAQ/yNI3kHXVhh5duYLnXbzLGEwdM6lfgB0224jGG5dJnq3nCDRiWb71Q4FfqzA0DIbs9y1E
j20kXZPQM/d2XvqLeOL9DCRvbvomwtgkNYTrAHMiviYK8JJ1TIQPWtZHc6eD4wHUzFjiJjXXlawG
r4lfYKbwnUuWWf7V6dCQTbsri8C5ltSOhRjSnskgyTo2vS2O1inV5cJ6NrCcHaO8gEU37WbCYiy5
A2OcpzG4NzrNPed6mm/7oPwLx7V0Frti8sHWet1gs2yl8DRyu/7awBqJtlpkX+/7yQ+dEmUIDTwM
2uf91FKDOX0f6i5sLUIO9vdnfh0MtHqrJ826zsi0akqamywGlJc+W5Hc7T4HJZy0yia7xzYK+SXE
pbTWC6KgxbBAsDuTLSo2Y6bLL7aKmoyP/82ubO8yFM7boFnxeZT1YlEy43wgqrHba7b72rq+jS2/
th/yWC9o/Qf9XOzTvWHh9BlNmJQkah3ByAGPurYMM9z1YigOmHKw9nzygAxacCqWNvJjTU3mas2M
cVY3BXnjeahzBN/dyUIBQkXJ3orzxNEIcAdtRVBkqWOlS/622XHI/WDf1La68v2ivFr8AuihxNHP
avxRT9jpONF+aIqaP9djVM9wEp2dzmjflfFVsF+yjjW1RRrW3s3L4KG1em74Ey0mqdN3CFXy1SBW
c4u9QlrWbdSuxlxu1vD/1iaI659a4r63embecjfCZ0A44L7yrPikQDJdYIlCzU4UndHZAXpGqeRj
5Rgo3f2/JITQxzApzFtTFp9136YncYxcoVe1C9SvEYTNm6wPLFKn5xktCGRdGr5GlV6fVOpkrvb/
GDurJceZbG1fkSLEcGqGMpQLu08UjWJKsa5+P0r3tGe+2fuP/0ShBMmusmDlWi8sTTF6G2rQrJDC
pAYdrEQI/gSq8ayMivEsmuoUAEU/4Z/HFNNC7gccRZrnW7QfimNvNsECM5aSRD+iTj7WRqsA/4iP
wusqMrEIgcvRiosjhWZycWxfe0/8lexFJcc6B2mx4qb7WSWm/6oXFaCF0m5Q5ivLg1EIfRtEhntF
UUFfqvZYfOnC5NmeKcUt2MRWH7KfUYFM/ejkgNbLyNp7bbnsW9/+otV1AXiiT7eyqarTsi2s6MML
1eoQtfx6gWY7Xxxn+ABMnt46HI3PeTVAxhxq50uWJz6wR9c9GV5T3fpqwniPfjTdLBxZ6vwQGiL/
yMhO+ih9bklHuBvFSaeLbsf6QjcasbUMtbEXrtbTmdW3AZPShYcE3TCLdKKX1B6CsP6UrYQkJUVB
p7vqeC0eZV+UKM118CuwEU5vL5O5KfvMMmsguN2C0bSALeTeqbLVZNsVprsvdarWHm4Qy5al1Hdo
Stxrmf2zcBF8CX3SpHJurwfevrbnq3qe60w1ufI6/Le5Y557PFeV7w4YpGM4A/nJgmsgOWd0v0BA
cZE4yOQt1KRFUkUQTpgCL6p/73TLVWyyXK3KATVE7s63seUacREzPMeBqu6sxhr2qm5YJyvo4QKO
Wfk6ovoFRjiOvldi2rVmL4IFmvOrEGrjdVLwtBKwroKu9va+1vzUQWWQ1KujtdtH7ilUZj1I8OcW
oTggqjZThqsx5IgvRaW/NGeJ+ogaAHXk1l0FUqLe6LU/7W5W+i76UTyPNYppBYY4KxxaxXMFrJ71
uo9V4yKsu3xl19Hw1uG7uIycoT6EeTe8ASMgNZZm2l6OCgdrOqhp/k6ORmYniLvCcidHFcQwVmE1
oEE7n8qDHbd2AzO4N2fHobVfJO1GjmLAWqPjHLnr+7F9rmxCdRBrux97hOkE63t18g9JnyoHuSc3
5ej6BzFvGn1kBfZoP+b4djCuMwV2lpwoB4QfLdRKab75JgKIbtmrr0FqGGgUWTUwtSy9KEblLpO4
Lb8JMa5GRdW2mRW5m66r8XAiIXbUyzq5YUP22+BH/WYqaNU3ntFdIk9PkDjx8qUemcW3NHW4KBT1
JSStd1DrMlwXeaJehECwoVOs6GgExZ9NZVf1vsN3PmAVcuxEhVcA2Kc/o3JPjoxNxwNfHqykSVks
5FAeF6jkRtrQbyIuOYTtknAVWY72IUy7XXnJ2OxlE2j6FQWE7rnU8FcHkEmddMgs4p6k2ttGY98i
YY+Q3bKDbMmNN2Bn6eSatQkhDN3Syixvk7V6TNBIJW+yzDbufZYV2jdKeRsTkVPAnTW5mdh9amNy
ZNRP3lM3HE+BafISmLTs3S4ANkwmokRy1MyMce+VrbWUo4mWu1tLFN4qGyrWJeoLghX6IZ032VT+
2ci+R1Pu/Z99LqvSnUr2Tku4T0etyp4mP812BLHmk481IYrGUXVqXRzsxtJzT2KgFELWsztPrTps
hgDRbK4U7jvCzAtlE2uthr64DnAo11RkA+y6hhjajaY9l6SyVlMCzg/9bJS3EZ/cuDYqSbqJeNKk
+MECuj7Xvqr8mMaROgbu8h9UpcLVUMPM1UzN37iQ+Y+oldmHHjGX7Rg42iWuqCTGkdO++Qn+RUnc
5N+R/9mjuATfqucnG3N+yrT1z5j8uS9K57ovdq5foeGXZ95g7kuQRSS80KzeyEEvsvUneJ/f5Xy5
SdV0W3ZOcZUt0fJ0aErAzY3pIMOCanvkTfUlmDcJ6j0LaIrWVg6QmwQoN095DDz65EBZ+f86YtIO
btQE6G82w82o0VIs0MnZKBOe30u9xcmAFekFCbfxFmatvtcojy7k5AE14TP0rwsLJDNcY977s8o8
ZTfgN3JpB0MljFKzr6XntPvMM5OzOobAjJuIZaXRLlAHc3aqF8fPss9kbbScSm3YyKYcaCunXqe2
pyJ/wmFyM2Rjtx0zAzvIv32FkfBWHW4YWsGPNSZsC3kO3pWBuiJmufW3adkOhUm0Ape6CjV8HeaF
ceCF4WSLwYb8ZwU4XdrQZZdNwi9GMUXsiqGO9zm6MjjziGClNTA/g6w9IenGb1F52Vr3FIgpFTj1
pdyFIdgAqQ7tV4/Y+klSPjRV/UwdF33ZWYq/j4x7SxI+3Gy8t8KiYOVWTOjVQIxcOHZjHA3Nzd8a
FeFw0ufG3pqbJnX/VdUp3laOVugOrnNdrTbBKNS1MtgjzEEMJuEhT+fIGr1bYDmXwTXTLy0QjE3h
Tjh+zU19qjZO3FWQSxLtyY9JiSfUmZEfMJWnnmehKjCqX3STuRrCqg+oBXDPKQYIWRXruh68zW+n
q3ZCx6lGEZq7Q6kxJtQzvqCjaB+axKxZHhYqkTA6njseEPGznELEi/KPOSvH1+XeKoyfgRn5N5dq
PqW/nWHq3k1unBYZeQAESJL/7dNYp7n29CwPMezO2Ch6Ua96VTPyZRLEG5h9+qW3Ku+WOY5P5bMZ
lnLyUPXagQUBzoEtLHcKqzrWuKG+n+ZmQUUbE1ErP8rRtoajUU2KC4MeqEQzNV+DLjXOZitiAKfx
uakT7Yp+PsW7BDASKhwLteiUJwcCEkT+DOtx13zDIcC62HbyTXabQzXuYt1F22qeBRnSAIYTf+kb
swaskryR3Ne+oCyfrsM2GQC9IYaoiB1igvnaRQZyH6TWuAvDAX/avtW+9GI62YFhv1Ro9Zw6Fd1u
eQorSKzF5CjpOeM9dPu/Tl0lu8hQtoXaB8spFO0acjTOtYoomwsraATN8aBY67HaXGSf3JRmJHjZ
ZgmgOmGFax2cA6KZQb8pjcoI1whNQV3WA3cDEpXrUsc8DdONnZk22e//2EmsOv/djO1OKO4/hpq5
RzCEqRqKtLgbNrPk/GNTz+rystkvUcDM7vuPXjkkm50GFSnD82Hlg4oYoCD868jH2cTqcQ6pW/84
/D5pPkcxn8MqMhiOpYobcKoY3CxW826OGL5Ouu38AqpVDr39u2tU3idd+BnHTrzK2zy4pqWT76Ky
0/eWokbnEKGEtVEeWkRiDga8poWqjz6IiKY98656C4Xiv+auqt7KDCOEKPNf5QRFrwhSSvUmuxKP
B4raNmc5Hc9ga1GFo3UQDjWWFtPVrlSzt3zEEKwc4tlOmabeYlHCLU1ic276Dp6uvtQfpRVGnri2
znCUY+1oZC+tCfO2mex+OUUIyZTpK3xbHkyRs42gMz7LmXbnU0+JJp71eQYyWK0WcZCkT3IwhZq8
FFYcrEB8gtiJweUaY2JvAJjHVwt1YNy2q/Tsk0eRrY5Xh7vIQO2tWpKmK9mZQUlAqAsCUaM7p6ys
8SwaA/dkj06MTpP3TfZb8+BjhtxD/uCLaSrVTrb8MmLRlEEsFUoK3r7SyJkWCgLpc1P2GVVtYpo7
TRu4dSAf5gGi0maFIHm87BUzOvBC6Flrarg6YIDzVM4bp694v0VtqR2h6izMqndWqLsZT3oXNidH
BWw2FML+GiCQDikm/FmlOEkqSFfcPApliNcgC6HaSvzqIVWK2CNT2qA/TI7bfmLo1lCJD6yjM6+5
sa1Tlh3lvYWZqjg1DLazx1h1hr+1yVfhKuTO4vQV1QX/GHYA82LNTb72RvzLRD73WbOy8gydCJ/E
eb5nUz7ovBR8VghROh3J/OW98kKIr7xAIdhbbW1f8rmVojCxihtWbXKGy9kOmkn6XDbHcDJfqg+5
b7tF8OqgsEauMdcOsi9RwGubVitW8mQVVpGXMQuOauj6YokdwzOL8+IsP7eKDH9FFWHayEO7bjfo
E6XA0cWZhYAD3VG/eYdpRRmxtcOzNwzcjFl9xFG1e5Yttbg2iV2RmEcvuU0bQNkqMYK2T7Uw+aj4
XmDqlfga8izeujbeYK4aGU8qPIFN4sQ+Xk9DvGzTov8aadEZgh84K0X5xbK/+WWo8e84scbj0MfW
yorL7BrEfnotFWU7oXZA+kk3SQB0Y7IN+CNRO2S079KDpY7ktkA5Or5Sv7NsNK56EVzwjK7fU6vu
TmYLsk0Olk69SgXWEFkLE1aYUwi6ibBnbPm/J3OfHCiiS5uE8bNs9GKW5ytQbZ+nyy6UdrtNbqXZ
qkO7DMceCiqoFbYYvv49B/i8bTVBd8UUpOd/7XbbToXix0vuGtRR/1bk8ysv0y6sj/u3MEk+Hbwy
+LG07m0qkgCpDaU5eXNt1XVRbW4aUubySNbROhx8vz7KQ32P2ygi+XSQxxYOLuRd6wfLzHQACGFf
/VR2YkEWOjjGo4FitxMKMvDUxBZlGFgbuL0zsdq332e2+TKHgPAaxaKiJJu5z25uNjjyVurF0lt9
YyikJjW3T3aiRD8HOqG+bw3d2Y9IZONMaMF/q1QBKwvpHHgm7cVjJb12s0p7BhnW4ErQha+AH9ol
yaLpXUyaStnWRWqAeh+3TexfIUN2CzXunzW1yn7ZQbz1ySmECyX8giYSWgp+/4wSkobRTFFvNLjj
v9y0vvbh2H43u+YXpUd9I/A6WWaho1zjugvQc22UVS6y4Fn2oY6hbmF5BctHX4szBNTX+rPR0wAd
e62wz3o63E9y73MDfWmrFFvLv2dyU/OTJK9zkOeVG4L1EEo38la+r2osmsFVu3D41wRxJVLY3Aq1
5/5sZqHqSIfCr42x8RxaPcyszAnW3TxAdZ30bflNMSsVaNFQHuJJeDdPVX7KcXng9PdAYsOPuq2/
Ywka3qLGDW62n/3sSUwAqUBQfwkarUsL61mOjWHVcVFjEWYILKcUPxMbXxUl9rTz3CwMELWe4MTJ
2fKcgRruIs8T52n+BL+0u3NeTHDu+KhqvjWsxhvQ4FRdiIPzScl3VKuJldLm3k4qE61jnHpaVxzl
EcRK7rO9f3zGpIj0GNjZj8dfAWMqARsUdqtHX6mSXKuj0NzJ7yKPnwZtM1oqFlbzF+qQqDqr0MEf
BxEalzsX9C6klMg/uGnz6/7dIVSijJKSevj7p7hd+5l5mX6UXZDo+mcQorIhT6jZ/N64NfzG5Y04
Uo+rpVGiIWVaKPD67QT4JGv3hHX1e5+G1q5GBQqLpEn7WkabGmHYPUpZYl+pCnhXVG4uSM14T9we
Ga8ysEHC+A2wTfvap8a4hl04HYxOdZ4lZEhCgGaoT23W/WuRptau5LraWoExfYiAhMB8hti1UhJc
Oukg07Fnk+/ifurS/xa4jgVDORjWJH0ACs0AotodfoxI5uwpN/eIVTbTp4qtQTmrrBkmlq/Q7+qz
3vfjadIAf7h6oi+jEcGbAU4L9idgdU8wDWKW23q8MOfmgJDdyddqygOwmyB6Wh5r27I/TngQVwu5
KzeWGHuUPf+OOH/bTp2OS2JgbfmYYylWv8hI3K+pq2PE66B8hbrHvzb5vEp9NMdKnw6uEd+n9fM6
1oi4zbuqOmhGhiGtE59s2+rOTZ709w0vzGav+eHro0vuRTOFoLf176WNRpEXEnnI/jwuyYvK3bJS
fiZuU+3ufY8T34flnEIPxk1vIfbuK/0bNI7yy9ArBKZObcDNRk8Kua/0FCP5sqeopu0qyxrORdZk
6zobxCssFnNhlDhOZgBnO96qN3SqDMROp1uZkC+HfuVD5kWTUlJ7yXqTv81sfUcm1PnUfBcboHx8
GwItOkHHQghi7h9zipsuel5HxVDbT6HeuyvsBg+5wcu9LRXn0+oFpBdXUU+jqO1X8kYb2V96MJ/1
CAI2mI/NOGEDZzeqWI1V771pvGAXTmil36sOd0/FAXHkKrs+BaNH+ii6FZUQX2uKUcR5ZvXKDxOu
pzyPL15tBjvTbaZF1BfobdeujVwK+rkV8pj3T7Bb3X0bfYo88hOQqDmk8hN8ZTflVvRkp6WyStXe
2Ip8gGA/eZBi543eIYKRp8GwU50hv8kBsrGAocz2KrucqE2PlWv8lPPlBDLXwTpEmnHNDYeZj5kU
717QvQW1Om0Nw9coSHRYsaneZ+Xl6HDnI9COgavlPgpj23yuU9AAvYmTq1e/kJMbF1kZ2ts8CvKP
MimahYKJysmtm/wjUGuez5rx2jrt+NwWxVl2903jH+rCb5aGYecffZ4Fs7xFspWjY2kZiwq2ypMc
VadsU5je+DJOtoqMULtvR9vDyJ4nUYAC+qGrjAJIkWhucmMI5EF9Hw1u2cRfprm5QDl7B/hpOrdK
xDP2kJNqKvEF5UZDYUljAXBY+FarIV0YNG+Vb6Qb8rTBxpubFjDMbdbnyfo+GkfFjsQOim9BwxrN
qpu9jgrnEjh3/dZAKzlURq4gD8gorM/gCdA5/5j5VALJmwWRe7z1bAq28ngqADOGGx9MJjRVOl7R
KT7KlpU71IHD4v7Bs4fOq+N+EWo5gb7BUIH06Ks8ScDv2WW4z8jDsPnERlurn3tcLmuIUCV8qrWu
RMMNNiQUHnXsPzqFx11P2PsjFOGeeJ+ohPQfgZYyy5hlJ1Dv7jcBUBnSSK1fnSm/YCukLEWNuEre
KfmmaXWUYYUZ7zODaCrkRYEjpU8yxoyMKwR2NIsHEERG1aqLwZutFNNaQMYa+3MrN0mkncr0wk3a
nx/dshmQBdnmBhGwbOaN25/lntzYljOwNvOwU59PhI4DDzK56+soWfXp0K8qR033gsLedo79DiKx
1adxctKNG+rkoFmuLNFArL+qFfwqtyCmr5vvkW0Ov7Cd/NW7Yw7vs8hWlp3/5i2m43QYJv7GVNX6
FgTKe9B7/hc42dOKZOZ0SNOhfm+pNpqmpXzR4mDYGImNHKIqlC+ptc3qPv3ir+AXW+jeCfHe5Vm9
bdKuXstm3MEFMKum2MpmLgJ/qZEz28umUyj6wkSY8ng/Nsm+BVHlLqakPWDHmJ50gdab3GMB/VG6
ZriTXY1fW9THM3y3ST++ls53mb2CE9DdRDtsZGtsYHtQbLnIVlL5wxmm6jfZ0s3Keor6eIZfk/Yq
LC05xjrIVpkiCyNj2sfpzCKZE2hBZWY7c8S0QE72s9bnarDUtRxNYrhSqlFa908tkRpcoQQaApyb
FSeFQKFVhO1eHkuhATCiiWSoTL6JsG8WJRy6JznquuMPkrLVWX6LRmmvuYGjTiUM86mnsrBI3XI7
oQHzu4b5QFb+vqPNPYAUNsUuqCpMBOyGawLHlLDSrKPeU5mmgMZu0/BuvO/KdjBY+Q7u3BHTWPCf
q2Ls/IPEoxX+9F8YNTkw6NkKRCAOgrGyxd27p+zg9F9Mt6SWR72esuEncP/sncyQv64FBoL54Dtk
8KCbZNB6BP4BVn1RzS7amNB4L0Go3mI1Np/Ap9a3Iqia09TV51ZNm5vsGhvIjmWBxqZs8taIjjxq
D27vBicrmciRyl2vUY4pz5G9bAVRQcw1zsGGrCiMSpJqzzle3YfARUQp11usPpXwzx6krz97cjQi
VX7+f8/r/X6jFHFEkvq/zxTMx//jnP/bvH/03T/b5n3bJS1GfawXF4bu9iDZPLwGZvk14ULvrN4d
3NG/N0qds4xx3AOmkug+1di0ug6MqBS9/4VQ3afcGvSX0UDJ2pjqAnRYWX4YJWSwoshuAIS9F8tr
1rK7NkEPB0WNe2/s4pyQpFAG0i7ejHEsrtmUXglgva3Vt8ESLgOmrEAjqKbNbTT7sL2S486j7ebw
kwsDZ+Uegw91iJA+acx210lH7AlPU+hCAfpzfsoFofrORgV0uRKC5eiE5Osxjsvo07OW0Ww3mbdD
chyHjKbnjZ86FkH3WeE8S/kzq2/tP7OGmT0nz+UrCvfCPAuHL3kwyLbkaBXiz0GZBTJM1ad6h/lH
v6msNw/5yifBlWehjPPWO/rwlPROZR0Yy2p8B9WmqHbh7K9sS3/lInrpyt45yhYGTrynkABquFO2
OLFgkRDV2lGzrfzJAHa6sUWavHpK1S8sMPE/4X4tWIDWv3vhvgVapXxEPY6Ube7mlywt4n3lQQRG
S8+7FCaB7nyrfeoxEYg61r+b2MGMqk1+jDMDy580tJP4WTbyM0lxaMumUfy1Qmp7Uc2mmdjJervB
xadbNuFaJ4AoM7TG59FsbIiA9M56kk18p3epmVs3i8wP0FgyxSFOm9Fo+adCBUPsdPVP2w4oeoAK
rsH8E4fYs5GW3ESO/iO0XPcojCh8Ke2x3PB8qJYqqcfZlYWUP9kQZ9pOuuORUHb7L3lYbDsli3+q
BmaETSbaF7JWyhbg97izQB3eNCOEizhP8Ue05ShRfCUR2K2UpicbGdfqU6yR3VJz+3ma+J/j45s8
Ny6ga3xFp2+Kh+ePPrDM95vCPHYIJ64EuijftLZfmU5ffrrCabdqnYJMB474QTZtIydUWYEHxnzK
FNah4vfJqxbrHBObN6lkPbcKwFmPlhzTQ1V/m8c63zBuEJ+zoxPrKRI+uAO4QFEAjAkcqmYbQ7k3
SnfDv6NyoJz9DR9TrAxycM6if7a05vngbBByypCNoTYLEITOtox3saqaT8nc4jVhUhxETFKIvgA8
6rUXn1j22CBlusZot/squmwJzDH7MYZfIJDB2JhfI6TCk4UmENiKs/mdm1gCzxL5BpGbx7smkyNd
tNXNQV+OeJusxw5k4bpBfwZXc/s/2llZfvFxO0OvD60JsKCIJkrFCTVSjAPGEtuH/gQ+niw7ZFtH
F3fhqBhbCMOY1k6WKQ3Eb5U4B9pHBCXsl9Y2M/ykyN48wd2m4u1wjAcRnQil0zWaYtFHZrbvhjc1
v5I5a8Xi61vV69rSZLF8HW0z3Su2F+6MzNSfqwTAj9/G8TfTdBa1ebGaNKQUmGj7gItqlYxG8AVJ
GfL/E0lfS3EFMWl2k/19oiOjkEzTlgiX/2qo77pKbV9rVDdPRoFjo5yGXJq/xO8yOdpG5HyU8dWZ
PyQ+ta1qnkd8uYpBWC/Siwx7rA+BMu/dl3UY/Gzjd2O2loOlUTRb2wUMZcwuIOrs/WHYpY52Mxd9
FtZKsu57kkuKp8XrexuswmdDkLuXh7haha0IEsvndMBtnJPYBouPyg81hGMw7VLWpJ/yqwtV2Y+v
d+/TAaLwKrNipHSlNao3S7H9mZHOKm33Q8IcEnZRoms8j8uBOFaKDUincflnupzpzxIo7t/psu8x
MLNGpvh+TtkrP/5x4vt3+HM+v5scl2UAX1DOeJxL7rlrgCvkySvMaDq81fcR+M19XhQRMitIUrkR
axkAXVfZkhuUlYQwqlfZwJX5tUt9cb7PHvVyqXcdGofzwU3qR9zfprGWTV9FrXny0CtLS9RXkkk3
PrCeTlcDPkh72XTRikN6pL1VXLC3maQkuxOrcfb/OIgyNmrncWl8/B8HTRmpYC/pSY1PEMhZ9/hr
aJ5iUWamdzV87MB9r05X8qGYR/4mbgbxgUiPsk1hTm8dXx0+K8HyaH44+i7mCYpjUhUIAv+5JrRe
NPPAYGhIwgPntLJE4BMAzWWROWZwioHAneRe7dX6Kmxnzf1e759c81KWSfo1itrnqZ1Nru9bNOOf
5YAKL3FZxV33EuvmtO5i3T6lTZjvmwwXBJPX9EkOyClyslEpxS1s3WeAt/gETtr0gt9jtW2DXEdc
zw+v1KZ60jpN/z1CqMjQM+enbyd46RQgyGx+Cb/1L2k9JK/coOURc4NmJd19MAjnteslr0Hj/ekf
8t7ZedxRrBxxSPy3h6EVdizpJn/7eCren5qyfX9A+hWWtaHaU0eYFaDcse2eiiTb9AT/4frRJGfa
kwSqm41qOM0Sa/XqbaiMP3uyL6zpI2HQLC2UF9AT9dcN2m4oiJXjVy1PYRXja3pWQ4dLnCtqEc6K
Mv8YUGsVDyrBC7fM+nWf6R7ppWj8SuB8aGsUL1oogwfZj6ol/XaPWFUr7v2V7pOCmX6AYAQ1jn7s
QrqOSP8R7ICdp3kgAyUY1bFx6H1Xqw8e2fEDvBqy0dO4sXBCXQxt1b30OXzUsbfeC3I85TKL2q9x
JHAAK/32JYJFv1VcxK7uo7OaqI6vgE6O9SWC5rVSJg0kDXmivQnafYFj1XAdVG+dF7b1YiqN9TLW
sLvNyjWPsgnyJ99OVlmvOiO0XkjY5Qt7auy9qxKcso6BeZ2kPNSEU23Saghf9KZM9pNS+XepJqif
xSp3m3qdwcMjY9ajdpl37+H8hAwNjdyjlUYbLupBHD3fGJ5xXkCMAs+aDRIOL3pC9afME/ND1791
s8izX5v2zgHVvZZNr7Tfo651nnO8Ty4RvjYL2d/pkCGUKTUOnYr6iRaW7c7OLHOfmtkP+WB7PGLL
hDJ+ZlcCfVa+lt1F9lNh6ccqbeIlAKnxqcvmkE79LoPmCXueg4On1UoG3k4eRMtog6F7+tKrI6nr
yk1ecpT+Vv28N859clTpmz97/z/zMFB41keYQmXVeF80CzRYlGQ/KnhwlNRV95I2UX1siJUQw14P
SjmiTNUYb3EQukecmMeFjLjuzYGY1UImcRRT/O6rqbWKNQpfpHJ9ZGTID6KU67wHjflaFIb9M8jt
Yxvn/dYjQl8hBqJCsxxI/yBpkD2BnGsQIGQPpRd4kPOeQhZghRndGSkq8RYhqySfDaOqeauybdoD
AQj9Wn+QRsmyX0Wb42CVOYGpGeOewp8Zzt6AOs9KbzCHV0yuw12b4/LjTdX0+neC8JKvRZSO/9uE
JvjVxt10ltcv7ojJKse4bCuv39H0y2PTtsXiccUjWLIy/QIHh4a1sGpCxyCC636mLNr2iWrxbkwa
kmoU9X7LqLFpEK7SoZHVm4QYcanY+DnF6mBDXGiQEacilBEv4ViU+hfRWtUR9hQS8/zPQluz1/L/
YoztStV9gfYNMOPUT24SpSc3XQ88B8dK2J4zpE83qO/HulV9nyq8HmcFcJU10zdMG70l11p8qUaE
IxQ7MjZ1XfJSDa1wIbMNMyzbTO1Xk9rha+oS1M++UbLVNulC/Y9WqaTTJlbNfMOSEi3+/COJsvQ8
pwwor/H890KQmXoRtxsEiHiplsOwyNuuOcl3LAdB18AxMX3VCgV3ktnMpa5Efd/E3liBZs+UrRHq
f/qseU8OtNChV3WngjrTZr9BEXon9Kpvw9zCaN168Wz9OvlTdpZdfggzXKSNtVbGOF+il6yvlSjG
IXbUevgHcxuOj3+Uyuim9I6Vu3KT28qHSL1qVwk8aAbemYtEunQ8FhmPEbnSeAzIPQyTALS4+TN1
fl7BSHgYS4HH41r0gmRhEaQ7xI3Mnd5n1bOVmsGSSyj/GZNCmu+usnbwlCoL+xr5sbcOSUe/V0oE
jXdSWpS72mIXZ6j5k2sXNzfsy22hi+ow9l58HikZrOxJbT4qw32PGtP/pTksWcrR+S4PyobhqzEI
ZS3TBoHe1xcEH8OnpAjQdaQlu+Sg7J9IxfUyAyFHMRkIn+Y+OaMkewQ/vcvXMkx5bFSCfl7h7Q8R
dsE9hnG0ynjCNZfKRekNn5pXHrTEnV7MNiouINJSLMTF+Gmrtro2atGtMXLR0Yn6b/FUogD7acCH
4u+YO5sdPpr+3Ay7wlkqKRGjHCi8uCF+9/MVv93CsnLvqxV6wEgyVFtqrBUv+YQpfaCX5vfEHxcu
wiw4Y2HfpAGZDDHkQLL8b1/SGuqitWFqFQ2qzEjYGW+uaY6HeIBYLh0B/Ln5j9FHk2Dq3yc/jq1y
Z+2hPnCSngZyw7q7z3318ugRlWltTZNHujazIh4DXQ6bnuC+3bZm6FwAAuFl8NqDg1skJNaPzdwU
itFt6gQpaDXXgldUg91THkevNSrhr7KLLPlOA4pxvc/3RoppME+2ctDUR2vvzlbR8gDLEcYNQVg5
9vg4Kj+Q58JseE6bZiGA6yN8af7OULANPC37OpCgBC+H6mZDhWxboPAAEAipzpoqJr99Fr+OHoJa
hDTpD50IA6ROt2sts0IbozNOGiW6fqZMlDONQnYBZvhnl0tX+3dWlyQ/qOtaTxNAs1uFgHJQGdmr
pcf5K+/Gzxz+x0l2oWVmrUqBdbkc1DAgAu4NGI9Kg33LVXJI6ZCsfCRXPupcp55ottZe8MU+3NF9
AsNW3tSazKOWW0fZzWmRLZ8PsqrwilQQLkDa5BwlCwS42DckeayDOfNGENrcJDXoPpkNUwAgP+e+
CazFqcydTI7JAdlnGKO582IEsOscFagxnoCTTXhwzTm/pGqhH1n9sJdNiFrQiqE3+j2+uv+YpoVQ
ZOQ0at6rKoXvnYOBAMeG8LwD7ad24Lo3qe0sYqLGHw2Mn0Er/F/diCrQCGjKU2G6qCEYfWDH/WG0
nAWQGZPXICr8Zzy4Fgl004gCU/1fewPXiKKkwQvP63oRAkK7ypdpii74IjaHZC+bcoCltbJ30/Bb
CUv06okYQe02tpBAJpxbsj5zt8bUqEsZb5qVF764Gv5voR9eZFfinFLgJI1mk3TVSxtrSNDfi6ZH
x87pv6suidZ86sIXIMHBHsRQslXJtJPuUK5loVWrpKsoGxOBnK0mN88IAjtr7X/YOo/luJFlDT8R
IoCC37b3bHqzQYhDCd57PP39UK0R5yrOBlEGTVFsoCor8zcDsW6DZdNtLMJEkSK2pkD6dvKTvA/6
fLhMLLx4beTKTkqFeDuRk/4su9gldrf993tWbsBFuDB5HaqFJTM1esrvE7blT5Gh6LMEl56vNN0e
Ic1Q8US2oH5wlWEzDTaYzLmnUlw/jhDbCt/CZdXCs0f+Lb8voH7WhoD99/13r3ieN9NPRZ/lQwKR
O/twRlupfdM1C0v13VVHALRgT2oWQ5xUDz2gwGVeZcpO5ur+051jTtnVQK6icaD4O8S0CUq7TjuN
VqKdWspJ26YxPmRPjieTwGhBNlOK4f2kjEd79n/2FLQ4GpEXayergrOVGZyW5QxKFt6aKnax4JWA
3zeXmWQ84w1eu44iqBucGsSzMeRrv9fsH6Vz7wHl+ln5Y7wAOW0/h8D4OIgQ1USFp+2HBOmRDp2f
Kzwo8rbEMW+x57+MdWFfSLUOq8z/RSULZ6c/DUX5xTMvQp7m31MKeJvmRtXFprA6DjpP2hSQTkeB
tmEJMfS9JPKmdb5rRKs/lsR2V9s3P+RwG/fNtqu8eFPPdN84TarFkOr5ZcZXv+hhA1Az7l+LKssP
ugIX3HZtkh5gYj1MEVdpG9qHuLGNJ19zT8p8/sw6Q+PUUP0en+//a3zUCThTyyg/a6/gOwvw1QOg
ZlvskHlZx4uObf2kRwMS0lmvrRs/oFo1K0qTUJ+OONVRgZ+7I3nuHU5PQdWsdCtsl6k8BHbNzJDu
84PslmaEPpWi/Oi0EqC6B4N1YWRKdgCrj3pyZYVyVt7rOyEGqKAKNv8JNrrWWI2qUS6/x2TuBE4N
vLR+XA/OLPoeExnPb4R8U1hLCcVscHW3t2SeaPSGUjxODwc5pumq2NzeuqzNdTy8NZhcFXpsWW0R
4c2tcB4Ddo2BM3KYC9+KnGUqguqHF3Urv23tLwXLPRw2B+qsoTA25JTwMAjDlJwI1FvIy3r5edPj
Vfp8IllI6j8V+pJ8p4ozzFwIIHu7KShxrjCE5g+k8zLrnadeIZQFj2PAWVjOFgZmLGSYd5FCCQzY
X/bmJOi4W5n1ZZXGvde57WtRV9W6H8b6JIrOPQFgRMZYVRaTCWK4Bu71qv1p5VP16FHsuB963bor
HO0q7Y3ww7TukBm+yrDHI62AW7J+TfK82JW1gLlRE3mzbEQ7syhmHktzdIIOb/Ki6e+mNgX0GGQu
0NHkyRzt/MAWj7TWn1hejz44kHQPMSQDontQU8AGwPjON0xaxJtY2vq6zL78xg7OvpSp7/Bau0jZ
el18VWgQoWiJhv33MHYv+WWeszuOTAkLPxJ8/ahOx0kDvaQEY4FADh4Sc/6+QUpiKRCURWjH6PcZ
1iVLHUfxT8RwScZD2zbt9hGiH5z9KOxXKvrxMCoCd1/AMdzGQwpiwz65IDo2Tlj4W3lACqMBYqBT
55dem6LXqVubaFu+OhTtz7kAt3o7Rs0fsgNyvFbbAlVz+psXt/S01v/4c6clCfOpwPcrKLJF5Gkx
+FOUIzPLVysQp76eXChhimdaDuI9xuRuUj2Buje/geaU1cdgQLSkk1kaRyVCDDp12ve6gtuHzpEU
vUGVhSGFA5S5tP5Ht8Ofa6NH7XsfhEtt1NgDkUwmZK4oBt6e3bKoLoVaAu2q4BElM25HfWvnP6Gf
jl/gTNIX9tRinWZheo4yOz4q1OM37kDyMimiaQEwAwBY0D2lhVudAmOqTpYfKMvMtsRSdr8nBiqu
RPnzjViK+MA05rpaHw4j9itzGrvMzGBL5Q4iuswwzRfpgqIW+Z51qD+BHIPhO9YXGVci25AsKFUb
ewSX2mAp+9OYG/uQBWQj4smCqVs1ubKLDLNZxpabkTVpxD0+aT/JFKVn+K3eEhE9BbJGo2yoMjQU
4FhtomxaoSAg7mQP/yX9EIuJvJkasLGnKKwuBjt9TXzsV0JFFaSrDO8olEA5Ouj0DnvZb4zOBoYR
lu7C9KZnzuTjsh6y4jVng2a14sWR3WAi36fjkHSJUit/dTIytG71YruVf20871WOepk37lttBKRQ
43mmgcnfAcbYyO+rS9vrFDXirTCIOYwM4mU+vx0im0C0UIS61wezRGe26n7U8MhDZ0XqN/1H6QWU
h94ervXYW4cobfS1W/XhO17gGys2QI3EKnn9MazWrocVYp1hXjLnskQK9LbKPdy/ELI4OhG89xfA
ZMgHh8VTlbf+Rcx7kBU2/cpxOAinbpFRG3LMfVEDe5b+BkBVe6T9wU/Mk/IDItbQjV3OdauVBQxt
k2UdwaCBFc9/+3J+IOEPlshAogAi2Wi40w8EM+9ZcY0nyImQsXTsfdk0qh/Jo5Z0E2Uu1EDdkDSo
1iUV2izDbbyayBdandAvKsTQSxg5V9f2fwHmch661NSRDAbqoVIdYK1LSbuntXfK0RHYxIpq3ueq
YSwR62lf7YQXd3Qb758JT84bBFEQj6NQWP2kVPoBJ0O84W1eLXvHqe8KIH1TYn2aRcKrP2+qJBKa
RRZ55W0HzmoHhxDL+ZSLg7xYEx7Vjp5Wt11Y3jH/DOwk0pVaUPxsUosoyzd+Ra446LZjf3QWXoTU
DpIHW7EgaddmToalqk7JTJsYQmN49BrwnnZvZq/55K4t9Onsp7QE756j69UKf90ndoT5MfKHwMyT
+uQMU0mpZ3YHRctLHaPDUMeq/sratU5Ew/IX2Sk5Fc9EiRcOvtVr41VoZXnNf8kBeZFcfmO0VPK4
XbibKqj9ckxB+2srivJXTp2kTYJVr9sD4HO8RQPO92uZsJ+KeSlpj/WcvZ0dHYRjigdUZm82t7Br
ynWC8sQaJt7sO18r8CH5U0Twaz7cHq1ekz+TyPh7jU7/OYz8DTo9Hh/dLIk3NlvyCTn8/IhiiLNp
EOt5MIc+XHSl/wA63Db2sYMOoFoACPT6kUXDwwVeaQZ/gz8yCLoSEH9se/qFCjfHDs0QLKfkdHjw
3zHg6c4V+8neq1FX07G2fR0VN1jD9ih35tz1Ci1exGldXuRsnd6TGY5fci/KrkAGX9C+T17NqxXw
dss6nJoFxaWxvCfpMtMj4fA09LcpOQ8F/oqijH8XxFjUADAOlr6eBQd5O0kGscbSPd7Ie62xaXmF
yLMEImmPt0jIVgLgldAVpGNUNKelZKv0lfKso4D/PRTMk02olWf42lZBhZ917SJDU0gTcPuUFO+L
ORaFIRXu1cyokGdhIbB1q7/yJm9vYa2noGlSWc4WamOySDjHrkABFWsl6ur7pivN6zRsZca8dsZp
T6gAYVjm01P73+6MUnC6SL3N/nWzA5Rg36dhelCMwP1BHOBM4CgxM9w1iSgRKk8onELjvZiY021s
1XgQSl9vBxVJdbmTu1bxu1v2hf4Mt/hxZMO7WHkDPAGyn4zHotLAwKugjDb/OnJO9ubf9c+d2Gyl
1zzN3vO8FViFGvTmVo5o9NX3w9+t71mfP+uiLP2Q3fXatgiiOxqAf07b5jVt1XhvZTgLsCSYD7Ho
BkydPeuLWymdz66O/Cfz+K2o/BR+noemxzcYQxdkULCY/QujIbvK8GaoSzN3iq/Jg3Ns4Ov16mYg
TrXSUXCyV5WNPcTmEViLfzRrMW5rBwRC542crMw6ftFn9JBn59k/PXSxWtPmYimAn04t28daM65D
FgznMK+Gsz9f2nFUYC6X93JcXjCkjcEwpwq2rWOwNiYnBMpN0WE0QnH4RnFXSt1d3Qz1DYkTt1IW
UBBL6WfD+lhrFTjxuN/fcOJx599w4ip0Ifx8pwIgzPzDM5R4uiBEcngCniwvTqyQ+3HjdJeCU7iN
ac1M+ZlcUizzfYoRj1fkCuOrSm5+HoEl5VPTHASYvhx8vwjNZzTQ5qyqZ5+cVm2wZyjbDQAS+7EH
9AKO0jS+TGpZPUdET/W3AwiHWeVYOSqNQV5rSJeovhXPAC71O7/VP+VwOYT+Lm78fi27eWCRDk3s
d9NwHnQCdThqYfqjHgkvZw/0CXY4JlIRXseAYUj2uYDma8M4yxOXmEHXbWbqu+9DGYIsE1mMOWKS
M64kqLVteVJT6zzxWJeYphja8dYcQ+zhUj+r1nLwNlMH4vifrvyMiFIYIjD+rVNXRksXeOv8AHx/
7yGJgHGRO5q+KtIJfMVkiKUdYpRWZ91rXmf2DiO3CpFlDmUUcWYcjV67cNAaQz2hXExmIwy1k+wq
QuNUq9tZvk3HiVIlv1FbNzOsr3wXbYhum6F0p5pg4DknVRH0fflexHq9xbjF2MjbKBceChvupurE
1dk3C3/JOaI+dH0TYDU/4+uSxLOOJojuema0gDsKKSltZa5eXm4Z/mJeeJr298R31j/zOrBnZh2R
6Z5DLTaG8FzrJegXdB23IkjKx8gExYKLY/altMgUA5X5sNRgmNVG2rONEQKKATCYO5DFb0Oo7is0
EHdxpeZbpYlHzv/CQ/zRQvZLMbcmp+THynWm+w5JCQJx9dWKOYTUFPdXBtGymhoFfvX5sze5aCkq
bgolWTbtobAQj9G8tUFR8PyfmVwx0rNi8+sy3tWz7Kq8RfbDqsjXGtxRgr3//zH5EwzbPeu9ru6n
xP79Q78/64WJvhuU8lkOuewMa5VAYTtpOIODwPmwRA8lrBqrA0IEhFz/b9wURXUokOh5Fkl4uz8L
K2Wl4R55G5/vz0pBgmYeV+efI++fx3NvTNYFzKYt0h7hIyyFzsu6x3Y+hyauwAIQfuO2mcdcN+cY
46U/5OQYqR3xSgAZXY3P8kNFUTdbEmkRmkPcP1C3W940QBthhVfyitm2qt1g5Yp2PtH5HFTd0L8G
Wtevq6KnGqznMPoU1VpJ2EHmW5vMQF8cVSixjGtPfRjyUnuwh+69nabw5CdCe8j7sDuZYfWCbYoK
0M7LnGVhxsVW3uudEdrptzCegsMITPCSqiESTlkevxJ4vxf4fv4agMz4Tpl8BcDEkS+vrEcv08uN
53riGNuiPmmEHejs5eLJCaJykdR9/jOrd07WJL8I2n6yEaQvk4aOApWE/mw4kXbIODZvR9eqH0gh
KsiGaN5daZCN7RBdhrBVkG/1VfDE/ZDkOz2bSTUUea9doE/XqSsKFl3WbDrfw52W1QsckkGrzRMc
btWrCzgY+D9IlO8xB5Taper1lRzK59vkvbkyvHewoQ9yXF5QIq6BH6nt7V455otQOWZVhPkKxn7U
gsAWO7qzGawofMb549PH9+krVJKjRdz+5mdTtvZDJTs5YlDPWIYggiOCnmJMtrYLrfiqOVgtmtE3
yDkIMH8iehBesUxQ9HsCHFM/ga6BYv0uNZw7qOkXfyw1MM8cSIrJHc//GfNLs8LCcjLXcjD3oThi
xnqs42Hca230CvwivtPxZ7mTLcvwgovfvZTI2t8hUh/fyZYSVh7eucV1QrbrH30S2wKnFywrIYE2
tZP9Sv3ipQi96sVVUh4KwATUugIsfYtkF6f5dIrbAJ8Oz7ecQwqqXY511jDhzIEOHaKse8MYrKvi
uxbhAIUEaCG77yHZ8jzgC1WTXWQPXLe6wy4TbRkythvguwLFNSO9WGbsgdQKu4oqJ2RYOehMJlKn
eI5N69S02eBUszsJ285XllC6ZTXrGt/Uiw0rWXtaOSzVMkdCUQFOg2xDdI9Zu37O4+LF9kmIokL0
ww4KexH7g7jLfD84qyqkf6uNlR8kBSh1W9GbSNNsK+qk2HURQk+dn5x0zfKoak31pjYV3ViECfbK
bl9BdjSSuyzScEnzzfjFwCdxz2E1vRNj2Z6zDLWnukFhMuuwi4jNEs2iuSUvbgMm2VJ5B/6akF1s
xq01B/VoKW9WXLVf8Atbm+TPD+AwWK8zOCm3W/76KWXpeKvSc3F8jH/moNHONj6B56arshG2lfOP
YqXWVo7Z4SDOVk5JbGGkuHWk5bMfzlVmYi4odyjOQyOOFvk2gDYVLdxCW8aB7/wSUXKkImb/o03d
q2oHygf2lOTUELB966eZDq9TNCN4PWJdCQY8terHVnemFVZg9X3UWON65Px61+mTtukSWz+7cIO2
vR5GJzxx0r2DgiDEkAkvsdaP9wU0o33uuws7QTjLnS+y9VcXz9/fE06qYH0Y2tpmyjvjCSP0InCG
Z3nRj1oTNre2F1+rKeye5EQFIHNESf1s26iURaVqF29JgAZSFw3eZihb4NSNh11VZDj1Bv+5o3Ci
saaU0cenYr6ouqPDeSv+kb0JVf8FdF9wCyYf22EG4R05fyhHYcWkoNzcIHc0aGuzd7xj5SK+wBLb
7tFNHgUiq/i8m7iWlhOqQDZnqNc+DT7Q00RjMV0Zool/NZrxC7jN8IJ07680sfv9FDyTNx5P30GZ
jNFkuC7HuCExffdYIwaRw4a2rEVd1Sh1+b3xnE2vbIrRK7LB4pKG0DPDvohfWw7TkCq0lrCOWfKI
3ordvtrJWSzrODBg9nCWsxH2cESq45ODisKDO6hHrYOhlUIxrpo30lI8SIbyems0zZtdkcXKIVGv
XbOchvssAtqUjt7elvjsGw7b6EtcmGbYuoRu+2jdk0pwo5Xhm9g49rl5QFcIZL1A8ivRo/oqQMus
gPBYqLKwllmZE3wWQ3b0c87iizHb6oI8JIdndUeujpNphPgyoEsnRyirNxaBmlvxuTHFFgBofa8S
lC/7SZhbN0RZg3w1Z9woI4eruOb2Rkf57svpOPCGbQG2j3LzpD+Qle2wL9ScNeI59rrF8+ipGocR
3ZqBwuc8izy4dRVxBKLHVh/j9mFK6nBvekF7xGAp3NeW0fzd0r9n+3Cth315IAHdbVwk6e47jPmW
VtzhuOq0P2yRiJ/9kC78seFQF+LIWpS6BbVH+2w1kTj7lP7K59x36kNroXSe/272trIz2dLWstv2
5a+yr8or2czmHt25Nzls966zrokSd0MgnNPUUFSsy7QlDFJJEGq5e9dNk3snW4PavdSkhA9yqPZz
8+j06QF/PfssykGBIhcYa9nVFd0+a/NFtvwqwDVLGdeYgv4PUfPvMTPLlL1qxzvJK/sel63vbsnS
tU6N29ep+58VGYXrb26R/8mjF15vzCPmStQ1SXjjR9rVQn82dfAsGoLMR5lp+O5OXpc96fVTYzWY
BVF8ZlkMEmdLcekOu6puoxCOWweO41xBczRIbCUxUgn9tGugrm1hbvePg4bNLZPRF7zRbTAa3XsN
Y2kFhGU6GfgOn8specDkIl4UjlA+PJEe7ICnHeGoaW/1MrWW+D8Mvscwa9U3cB3e1oV6v9VEVH1g
tyM/ZxVNu8nsTt11itW8hkNKSo7PqRH2b6Kq64Nhh2Sk9JhqFv8O8i3+iopJeRqpNeAuLL40/WfY
OT5UdvAaTupqSw5O3Ytj8doD5YPtZUN98CctX5ejSb5h7uYBWXdbU5OD7E5I5i9wck3Psmtb011O
VE2FjHxzxjq+UqgwbPLWsA91XGDoJOyYsXpAh6faDAq5E1XkX5USoFDz59ZiRLpN3jpix/OhsWyj
NgherKm+hr6a05Ggp80YR4XewhZP/9Oqawxr5Jic7QhaXnOX3X6YW/I+v/DEvas2e/j5YPrdbNia
CFm9CqQyFw0yUHddrcYvVvFTF/gD3XaRwDs7IfpC0hzFgnl/ysP07dtmBbdJgBXa8PuOAgWSU8X7
ezNakbPfn6/+ne0SNIIpALXbv2T+5aMeisw/jcab7Hy/EJaTTQsbx4mNLJnJahlblE+QFDRbP1E/
OQCBYVwKp9wlYxqfUCaLT5Pc82RTXmLTrBejNbRrv4Tee8ssqGr53/yBzCSIrLO3SZH/oMzYVce8
tLTn443aU/Wtu0uSePcfwiibLDpCNQAVBMbbhZ/E4xs582id9T0JpzQqjmabWRsvKrqjXiUqMEsk
XApwaAzI0W3jauV9ZtZgniK9IrV2T+kiuxRKuHE9g68iKNc1pFLcm0wUKzqByha60B5oFg2Gt2f0
myhuHDadThn7hZMJcsdaUcA/7FnVESEgrEEVGMVhqIYqiJSlZ6iXMCbbi1dq95gn0HUqU3cJXP8t
rgrXGLc4QBdQws3QXjgxm1mB0/EukWSZ1viAUjNeoBpENjQSb2aLq+p7OdcmKz9Bkt1PDuOchUsy
vT/XY+nvB9W/7/8MfU/KsWIM/b2qhvfyfjmZxZpYTQEYiTJHHBzAyqaRVbShGtQNpofZykfvfqdR
hVrkXq2c5aWuErGvKwOf4X+HZKuJ8XVLjFA5Iy96oGJfIlrIUEeyqiiT8oqeCXnoTpyiVnj3Thgq
s614tsuNKljWZundywmlG7qVY7PZy25YD3gDls4xT8InWesVvmHvIsrYNy5LqCLFNsIWWY54PS/G
Xh8vAdKpl1ELx4vd8FUlgymINplIwEuh7GuMy15v3a2hJB8IZT+EQ1+e5ftoFHG6L8vR5ftH1HL5
Z1btIHB0A7neeo03cwGBgAJCQdIdW5sy2TQ6yfCFHKwH9zXh+yegoPYhHxEUdvWHHOsSnydCPhal
FmlL4Q3RLqG68liOXXYSifpPRqKxaHYmmY/Xpva6QzWgqSHZspD3xrVemdpWdjGmaBblkDYAyJ3m
KUPwPwU7bALHgGNMZdwdTOLHCZGjg8xjlZM/7sFYxYifYAkyAwWc2DQeScHmC1Rji2PiOOUJAvVP
LbGKrYNJwSoPZ2dMx8fryptYqegFhA5PRUapPG+ti1LTs9xoZE/Avl3eUVmTdVCDEMpLlD22ThBf
Cg7Vj3Z9wnUCvwV1yn4pCikXw1XTJ0gCXqhN6z5AYfhWHnKnM3jU6EFWjoD8KesOVMf6ZhUeeiTy
nPDB6Q2QCBZuagDv21VLBLPN+9p8ass62w4lduRBZGL00PbmgUzqrJBCt7eggHcNvNb5XhSj6ycj
WYY1JTG0UMnJzv8jSGwRRSFNOcr/UaPOBc+ODUzOtkEIcDAcX8D9RTWle53CW9Zf0evQr/0M30NF
YDmmVnsghw2Wyy+SZeCG3UHMcKrv2dabdlqbpN5CtZ8m9MdlYlEJqPYtqjFsz/OY/Pb+15icSI0q
XZBS648VUj8ork5w13OlsTetV751hc7hg5J7uq50NT7JC+oIHFpkU7M9rD3qYAVkPgN9+5ZWjr/B
XMXa8naOb2Xenr06R68YfRqJ/gPb9z46UXS8CXRzCHkPsgQvWY0MqZYFVHgbTpg+TFnYUCew4+Fb
4jvDmkKneoynpL9Q/cZGw4pJuSURkAxRUl5ULe1egs0yP9h5BFiIAwMc9LAHlKTgeHKrc+OE9UJ2
zTbvdoqorJU+c4MB5fJte3q345zqHzPPdFZKZMD3hq8AiEGznfQggY0p/Psx08YbsBFBeLQKoRff
oI8oywenptBfYisC5D2W3ec09Xw9iuqW6ybTOE8CXClPYhEE6ROYSXHsEOp8NOwaGF8nZsciQOsJ
FgYQGe2nwAEWFjZ1cFdMJNm1OXWtsImsCr33DkZqqwha4Hw5JdpRshhEPiv1c4o55JYWUoLWjhAT
J4r7U83TDW63ToZxiUOEt0HwkQr8d7/sfShzInkqKXEDnBk/jWS2qG778TFg+9yknYY/Up7lR8Il
wi001ExrobuBh/B9oW0qvcmeTNwRDqlO3bcvA2p+OEk/KHa8cP0oQBha3ZWKbx8Dy+42MYzdhzAI
sWcLTP1H0XISm0+nhK47z0uHdZXm2WaYy7+ZP4L2Ub3bOqumqdi1DWKRctmlyDndu4G5HNgwvLz7
xEmzXRmR3p0CxOCwerd8krdMoBuH8FYQvbZeXWyDLul2XTH4z3C8HlNwzgJ4/GnEIfQ+Tjvi6qFd
VJQv79V5KAsscj9es0BGdjJMfp/au10KITzQK2RJI4x75Xglh+aLkab2MkhndTRcwI/hfPlmPnyP
TZWFEaCFqo8sLOfNtXJhGd9Kz5Fh6+j4zIE/i+Ir7DIomDM6K4sUHI4GfSWhW7YijPt2ThsRoyN3
MFqcFmbZfPDq0b7WBMDdIgBG6jTQO7LSZ4sD4ikvEt0ZuGmxtZTpK9NI4sMvCR9KvdKXtSA7JqGz
ZpD97kqop5xVnB7Fqz5Id00pMjDmc73Rj32xwWD+bszsc6QLL+eA3r9kLiqahdvly4w6y0Xp0WB3
5krdd6uvlWWYOv+OxcL8R3TE2ghG9j8QCrDRxe8paI5FsxxdkW5vWBIX+QMsG1gJsTSwDtQi6w0Q
+jT8MFCzv52XbD9yVzVS/ebZTg2KbZMfHuIKxFdfHWUBVLJLZOtWHrU89ZzjIkjR+wTmbIfU05Hi
qfhpF+ZpGJrqXdc4SkSNA95+IL5LEmBIyPI94WxmbauhHXYtkgmPpp+g009C5nOIS8c6TMZ4p2fu
sW8j/0bNkwCp2IS63NjYLyRWI2XwgjW7X32UFxBe3hpj0l9KRES/MIuxPsZWjx2BE0wJeEmif6r4
ymYSiO5bVaede6za14FfWi9NVn3YMcbht0VJlK17atDu2mRBWmzEbPcRaAD1EILvj8bctZzwABNr
eFCQQcvNKTg2DrqodpOJQ6VH3cmu+gKyeK4+2DbFaS8P4o8Bx25MaklW1oKzyEw4yjDMMSttPPUj
qB8i8N/dap5EoSFcgW6tV60s4xktagiKCSm8UN+HuTeQoSdkwgQoxK5+VM0PLe8nNOmbcVf2Q/AK
2GMzVkn2Y5opv4ZTVsdqmhwEQ4oPOR7UWJth3jde2nLgkcxtayEnQvY8QrDDVDbFV2Ok6DgILJaj
VZxxslmojrmdaj388rXmh8438p75GdiqukueQeAVwFuH8r5ThmgTIcqIJgBgUEpR9oGi4tA5d22C
HLoRtvZ76wEmAooRnELHVZ9MH8WAeTx1G3etprG2k91N70BcU4dI7GJbddY4/e5x+DDuDdAzq9Eo
212TihlU/W+3DiMoZH+6o1s1O+r0gM5nUD/rBCoL11LMIgtZ71qrLrcNBM1mHh2HdJALS1LwxW5K
xjdbgJVPNatZ36CfIaJMsa/cKF6+z/GklDSKIMaFA4B3hpj/NKyaIGEtblT9Y5x6HXVGPzwBfyTv
TN1u4eRB9SZbmdf+bsGOrd4gtPQL2ZKzdhyFgA8WRaS6lyZx85es+fDmQnjUpuJEDcIidRIGl55K
F1YUVv08TBW6Y0DvhkHRz6DEZ99DurHlYLKVDdAAZ+hdHULB9ZFLPMhZ4Y8PahnZV/kzMAS9fSh3
bZscQpmu+9EG/DNvtqlT5EjhNsbJKj3niWhxp8AGfHfwDdsaifO7bOxZwx4Jqu5J98zwLD8uy8nx
/PHU9vqVbQKTlOQ7ScPDeUjfabWF2tX8Cqiix+at9jV95w9UWXIgXDyBsb36e0Yy9MK2x91Sw2Ys
ShVgW4k/UwR0LMadipWtAIe2YHnB6y5hAY+S5JBFjvkyBpp/pobXLkanNV/wTbJ2wNy6lewmuIet
e8tqtiGh8V1jt/cJFdqtSKANUbpHP+fvvseSdpvnGF7g1T4MVEXR0OgNk8NG2msPQBTUh2YGhBcT
ls9zz6ziBmgUtiuyKy9JOqD/Nvh4xCSof9iduRiRfnwdgsjf9H3TbAMxxQfQmdFywjJ74ypauZY8
xMbttQvMsdtDKrfBcVKevYDYUz7FhsnqUXMo5DdS3WM5wh5oU42aQVS9/HZww/k49QfrXoYwriIc
sLi2tqBkEi3TQUEcBSO721ash1hssvUj/hhhlVKA9l1QQUINd1aMt+ZHhy26PBdh3HJ+B7WHAOV7
NHnaWhSxvZO3iWohgtzaB5nhLuV/g2r2ImYpuJe/c1MoBvAzN2J9S++0qB93aleMR3Q5eMZl8+8+
p6gXDWcN00i9TVO2lr3qY884ADc+GmNrXGoUIBNjMPc3en+G/+gS5jplfym4JYKJIrzpUMuKjYvl
cfojep6Wfl9GvEwlz2cH+Pv2k40/0/2UmmtjCIwF5Lj6KC/IDDS3luxqjV0fp/ny3VWhnR/HYuli
/3VqNqEIupMyt+WAbJlJlsLr1YLxNoMAV7kI561ATvuNxfR/mnhePXVuCkvOqEfANJ0bH+UlCCLY
EbLp92lyjNH2us18j7FoUiDI3U85ZKototXzARha2l2fD+6di6/GHSKj41aHqcLfAs3ENUZWkBID
L9wS5x71qGiOUAVqIMNKfWv9NSYn1HnWdPN16lC/haTp34/WZys6/U525CWeM8kIT6E0Fwb3tyHV
aLGcU9FbHauIs0LmAMpOECX4/phWqfx9UocjWVJWm86aiCGcMQy2vWO+jnXk4riWhGct5bvUC2Oq
V7LZ9tleNRpzL3tDWxEZ52q7pvZCzgWjpikW/bF1dLNFC9VBB4Fk1mp2Q1jZWN5uJFpIXizCrqK0
yfeytB8w1MOxsvGMBUdD88q/rR6iwrbXTZqmqwinh1Xts5ANaRLvIez71tsU1xw68y71L+ac9CI7
kF0w7G22HHUp8M5dTFyzC2AnRV2UjaVuI9/GT+fP3fKecr5HtUidc/rHAlNbU4FDyNiJLo4xUMH/
05JjrIarIQ2p7s3jXYQo60o0wZeOO9COPD/qibo9PiCxVK8HVNTKspwelcgbH20FuFjkjAVwS7qT
F5V7oSLBI7uWO4yPOlp42f+Rdl1LjutK8osYQU/wVV5qtaR2414Y4w4Jeu++fhOFHkGjmbv3bOwL
gygUgAJYrSaBqkwcNT1RK0Pw05S1lm9Jw0fK4jEqzc9UmU2VfQSq4Y4npnfw8vb9YtaJd1AyN8Hf
XZXgXQUpVUgYELkCvsgaCEf/JYwdbZt7U3UIePugmQJ5NeAHFxx0P4zI+h53vgaSes3bsCrR9p3L
80s84c+xQ+rmd8yUNPWp4UsAwriXZNB6JGcF4ZaBYMIrpg9d4h/qYeTfsIdRITg0GU9GZ2t4jTbH
ZZdjkw3x3+nKq/wJZJ8LYhlTl74F5o/TmzgmE/Rjhh+Euxp550jqBIxKqSEemxIH9SwGWqSLf4dr
vHatceZjvAZhXO/TvG2WSC/CyYKbYi8pY29UmQIG/LXrpWYo6pHHcJ4AiA26A39DQaxW2WWnEF+u
Y9vlH2ynSBfmMDQ/7Bi7r44NX4+wc6aVRvd1Ln28c/it/RLl2Rfb9btDmwF1fZFhr+6kBfG+Tj3v
MNS1joASHHJg5xOY7BNDviX3sqccKajPo8awznlVrsyqDp7p4ht84wJc8EylSm8AHVXV+pKK1Kpx
oiPwBMpTKvpIER21Sz03El+8AEtE9sk6YdG+N3znaFv+cDHFxa3w3zwAn8A6nqfhQhV+1/UPqW3L
Esl7VowXmHDG65/1EGfYtmo8EMhOgwYsCXEBqiuA38RlTOZgFdp46aWKKAl9bNcLnd5qAePhz9Ee
UYIfisKJPwUNjlRLREuc/T6udgPCQ/eOy5A5V+HIt6tCRKdMMF9sNNPOcpGn/SOCf8U+tJLOvePt
687fa3AUZCZ4Jr7UzAIc6J07Il4u1Ar8xvvRrkHSTp+181sTh+VL0SE8VpTcrg5eAPy+oLqMx/pr
5x2pSvcRo4DDS0ARzW90yZFP77upLMzJU5hU6QI7dPmmixLrAEgWRCAUHU5PWXwB+0NzwHMDIEw9
D/qSbtO5KPfNgP2tZwEKMjJjAHp4Bug+EX85TS9mbLW7Mgbdbj4E8bQYtOgw5DUumTEAY4CnJ81i
BQKPAbO/RuRzfUgBQr/w+fRsgxNiE1ROc2l8/sjbsngDxzqSs23G8ZrP8rdwAt0Q77Nh0ycmag2f
b7nNk3UolPM0OxS9j+NH87ko8T6AcFkmglhxEppWxVnLDe1cI1H0rJeVJpAJshVOX6v1JIpSVmCj
w/e+s/BTN47NqxNjEwRsPePCqzQcmLhIksNxra8X2AjyzP6hHZMecHEucJvoc6H1NLauBS4BJQlS
ziBQNIFA3NsacmRqBzlIAlrgDlWAZI4TH5ES3CPfGhocb4orzwZ/KTx/73qe/ewimPrZbIJ9OJf9
R83rtUOI+IklFTMXcJFu1gZbKjYgsMGrsTWfqAjvmp9YjmB8kCk1iJJFDmeoZ/8EHFCFKdPrxyFO
AaDcldZq8gbEKU1bgCB6PyuzwuH/VJYfQLzorjrfHU4lMrf3+DLqNwhOekrjKFvL7XsAT1yGGYQX
dMCjcaDj+3gx3NNWPvJcwefW44+K+dopwoHZ8Gb3MbLZjOh75DnxgtgpR8/1l4E1ILq44/EbT5I9
sV+yFHkeQJxqdlQEqmSBDJjPmZEHu9JA3D+A5fij3+G3HScARx1ZKK8p+CGOrEfGEKgWtM9pxGPE
cEzzxQC40DkKkN+r9UDVtQdwxURhmQMMtfeeq4y/WgJVdyozd2UjUPHAA90+5V72w4HhAkxu2sqX
ZIZ9qT0g85/mweDA3LxWU+bE3DQ6dnhKIAbhrfAcAmxvzf0e4d4CWFNFx6oKJSMVqhgd/b0FAWgU
fWEidhDYbEM+A5izCz7i27w96A4LEHUEiMoZMUgr4HRlB6rNI5wl94n7Yvs28hLq/BOJa2b62wGB
Fmsqavj2XpT5ED72k89OI+hdWwev/fgj/VHBDvCwzdozUJcB2sEbfecCDu+ZOyDNpP+hSArEK5sH
VjkTQKBROEXnIdDYoQlBoBd0Y/Oh6E487c+1juSiIoveANIVfYgR94JjVSs8THjHucSBhdQqocHd
L97Ii2/Y9QCaAY7Z8Fo/Y0shqfK1NUb8s9ck2BrFf3GkASJYrhnyl3bgyHPmSK32xqLADyM2okgF
mKA7bQi3vqHFCFcLGKChDeMMPol6b9dATUaw6Pzk4ARmOQyD8Q38qUvGNWSpm9PXrrHqD13rNkgg
GvD+0iMpoIwBHWVPVvCageJyEQhdgKFnWgdyuKpqnoIpwEkNmKQO2L4Sh0HNG2G5Na6HlwQDCSzj
mCcnhjzYJeuw2Y9gCKRyW/ic7AZQcOhONAAwmuX5IgcyEDYSnfiZLsiejwwwe1Ah1HDCwHj/w0XA
o6y/76P4hs8/IBGJgJ0ojIxjYlSIHM9AP14CVpEOC1mcp4uiBncyAKaND257kvmi7vQzoK8DxwFm
DZhEgAAt8Eh4AZRW00GOAGWiaLkWy2KGd9FFi/9R8T8A8GISFgoJ15vUw2kmKYuSA/DkDbBsm4OJ
7yEkL7g4Tc/82LN3TNOrt6lM42U1WMNzq4MUBNwn4wPOhfkRwaJA5fSZ/Vz5RR9skm8pGF5OWTsG
J7pj3ue6Dd3HO3GLR7XIy7LbVCkw2+e5jrYG63DGFide9oqIDA/BmzhmZQMyjsoISPOO4b76bQqq
HASL0w+m5QNuqW4nG/x8eXI2Z+2b7QTlwjAAVeZrSXHqkbJ5AgPLAGahy1S7IEKuKgNs0PjHgDyL
GgwtVlEtO1Ht42TjwvXSOARu/oVKdIkQhbI1jXoVNdiJVRev5/sYMUB7JaK7yXfe1UAVObUYBmUt
/D5h6+YhaW2IZAVpvwvMDuFB3Q9ZUh3iZLMwNza42vdO9r+MJFvQcMAow4FL539UvZAFAG1w2L6N
GBjEOxNvUsKsgscV6KrFxJJ8AvoCiH27FbcQB6ya013sBgBHVHND/BBYkTNQz4MwyWPADfxtcQwx
RC0Gu5mSTZr43vjYh3gNNzsP+YXU++Rm72umRojrdG+EOChrzOB7phf1Y2oG1c2FZMFoZZvKbwfE
Jf+qVcqZrVeP+K4Jjhyk0L/3cVcsYoT4hgVQoO4qqF+StUhA3QAE7nas+Doq6SF41z+CEw5Yh4Ae
Uk2VcXfjlAbwSLwminHwFXOEYeOCL+GiWASjG8mygwDYZYscxaXSqYbmXZtkpHwno4o72d/05HCq
axquKMvb4e76qooSFlLfysy7oe6alP785hmB9dCVNWhqx+9D6hSvud0Ur6OdfDHSoXgM67B4tTVA
PGhBFG6pMvEQUdkFtTjnhS4ynesnDm5XrTGidtm46VOc4BuQKguQcK3cfmSyKaCv/N0MDqYl1fa5
p4GudNxTiYZH2NzBK7h3ls25CFqNASpIlXEL4PbYd3BeJUbWisg4gZ7+QiUytQMatO6W+RPpY/Md
EYBj68kBvMbgW3xqmyuq5eXYPCIM6TM1p8uMD4UEUAvPUmTg+MxOR/9A+m0H+DVwaSFeWoxeIhLh
6Gvg9BvyjrdLnMsj2Uqun2sCxqaNeo7XVahm+PJcN92IrRJRnMouekA2WS8X0Mgt93nk3wNWN3sz
tlvAaTj53uXNjCiwqX0BmBlIbkxt+lGGSCpG1u9XPSu9pe2O/BwD8+AQDAB+SxN9eEP029cKsZo/
/CndY8ej/jwgI3XFkqoWETT4nOvwE81TZn4sQBbv8H7+AVydZzvUoo8NoGLXRqlZiCqu3UdztrpV
2prhFySFb0nV6O2feF/xX20T9L0I/M8P5RRMZ82JdXyXjd03awYGjOiV4cgJnzex96wPeOcGHYu3
w1E7QFPdwl9IGwH4IZKZ0lYAXg8mu/R2VOw9/KfHV0x+5MAaBYVk6O+yEqmbDFHOiPXqp22FrFYE
GmEmmYv/dO2k6dh9bf0PYFmpF0NmDV/1tLt0zjj+YwPeIgJgKwBfE3zsxHPzjx7yp8FKm68RkjoX
UVs6HwyvRX6Z5+jPDMCH676f/VNeA04C8CjGg++CbsvArvAumsP6UUv9dhOy0rvMHFTGMded17bF
7hbip9PPTjh9ywJP+x5M9jaxZ5wd5UsdB/bYa3YA7aXr7veob773yDf7bEeA/4grnALNI5C8h86x
LkAq6TdlCzADbJQDBCc8MBM+iad6IbzlArDemxr70wjRA3ozvmj2CKtOXk0DTPZ+BPw6wl/mOK5b
cRwIHvgUZ5+cfidBnZHnjgyrwlw5yH/5DMBxPDCGTTrmJzeD9D1SNsvrIK3PbgYZ7AAxSqI5DRLN
hX8A2lj2CW+XNAjAe5gchExhCbjhaZASKeJqJpWYiRpEzKQtAGJr1gV7BAQd4NQIn1rMhAYBb6Ia
ZBAzMRE5sSKt6L/OhGwx8XNAg+ALjz2qmSRiEG26nwkN4kXz+yBqJvRMEK9/oXVg3hAvQDhi70u3
ys+5uGTdkCAJBOfTDDRJZ92LgWFWAZ14j4Ccj/7QMXtBilOM5KyqstakpzqgopNsBrs3T6RZIIcF
cRgjwq2HbnzwqA9Sa23zZwJH3N3oNY6Dk5ou7Dc3ir2OECuELI74UYBVskcbIDqb0BxBjCCEdCE7
Any778ocFCxCLm0uWTg9mJOFGLDfdMfcNU84lFZiG6lYsrMM57xm0HVHqpRLMWbGx7w0RCwZ+lG6
+EQE8Q+wardkgrS9iLGRrceMr5UitQOTlYfvjrFb3lXo+DPfFdhRXdxV9IlvILnPP93JO0AFP2LP
Wj6uG0NrF5/pc9k+kkxZyy374iYd6DzEBOSk/NYBhHPvIOD0ujo0Dn4KrYU77EFVYe44YOnX8zzH
nwaGHBfPYsbREEWRRhB/mmzHPDpxCzAYIUSyerIeHc9ADheKfOqxw9CUz1aBvQmdt89g3Ug+ZV2W
7VjTDLJj/FMHQ2zZVo9hCNJJjEyNaw1EVohkSZfUaPZce1XgtU/WTpZ3KJnOX3SrcC+IQvgoDShc
E1kOuS+7RnJ1h+RZR0PeuF1/MCYu7UTL/qFybDAyCoPCRux04BdtT5OyJ7YFbQ17mS2NXwYzR0QU
ZuNjR3GLjLhqQwuQMrz1BQjjO2kJH9/wM45vEagFzGKHnlXgtRFFE0fdqzQowYIoigA9WvsINMev
qF+DER6USSSvk87ZeP5kb6hYBYgkGeOiPuvZYL52RYUNIVjauHF1wG8+Bz8CetMQVwvMRR1ZfaLI
rH4JeKgB9L/cPAGyBB/TQm6bHQJoPZ6Dhx4PbRz7bxUyLC4uB8F8iAxb0jLSygbhOtDGSMsP+x5J
9UP3QLUpsJrNvsbnc9CGJ+Cx4PiWHuYI/Av8CZiyk8AogEWTO5c6aGJglNkHaj2nVb4fGqD7UtEP
imzp4CDgSENhTiHgZD4mkVE/AhjGkGYDrX9Ys8ICDqowW++M58wOx6eg6isQGFeICRGTE24a69g7
pDVQbkq1SFCz+ae2iy3pptSToTsI9AeHB8CcsagA9DqZjnXjpqSF+r+7aWyAfmwu9tTYbgBLRm5K
403Aj0C4bZmB8B7GAWXiMOA1UbqpNkcf5WO8uimNlCMDatGkKdwUJOt/c1NSKzwfz4aDy11OHG7q
ZZb3AmQgfungpjQkj3FG44RdJT1JuSl2NKSbytkJN22Fm5JFyk2ptuu6tT9WxmsczkDXvbrpBGgk
vFrCTUltdrGlOAs3bW0m3ZRMs7qmOuhDxwFeKfyy5c7SArz3gWpzwIDcuSn1Rm5aO162JZN+d1Ok
w0nvNXzX3gM1rJWuhEjwfmld3TRJE5yRBNUHLbHf3ZTGBPkjQNuvbjpWAjIJbgoy5hioddaBhlRu
SgbxFKcFDsjRj1T7m5taZo3MOeGXVg+2197sU/mj19fzM8Yen5zYk25KWlHmmbuKIZaf7AGGyPuv
KRU35KZjXQJttQ2ibVPm4csU1NMaB7fgI0LY9TNdimKbIJNDFhxszmx4ECA8TOiTArfyxcjc+mko
e+05iEESCpYo8Ldcu5ht4DKBTwbwH2hk+7zY1si/udGohxxJC053pkb4b4Pfw8mfl1SkVlqfPDSI
yDyRCO9QAyKBOFi6r6PAKbGtkhmPpD8mXQZwToTvkFlSLXfeUrt0j1QakA6xn7V+WlCRWiV1963n
USg1MkTsHEwdiXdqFDDb4AxVN7MHajAbQ/sAZKTwRmUA7yj+uObuQM3KOs6P1Tx8UcNg9xNv3kVr
7ck4Ddutj6Mev6phWOtqOEltwj0NM5QOwqaaSc6e1DwrqZeGXdU7KoLvyzlVvr9XoyBoE3B9U28i
5xdPk5nIygWU4YZ6JNHELUTJllH8/vhLT784qb5US+Yl6bwCJvKwoQZFEutPcfBNDYJQLb7Gj10g
XSYA1fxzCwhe8aSpG+VTXu1sB5xi7Lwe/MI90kOf6eLbSbiq4ibYZGAQljLES+DIOzIQRA41ZFHa
h3/RasoFPF1tnKmjpgMb7t9aNWIsNf51rP/caupCRACk9600MRZ1dDcW9eQawGf6l60628GGZ+zz
XWvp7gVgU/Wx5OxoBrzU8EmIlMVmzpYlq/GUqSQuHdgCFiCFAZOUKLYIyb603hCubcNlKyXD4V6x
T1oE2VHvpDf7c3j2PFBYXrujO8B1P+JrHVnZnYOhMz4WS03sPsruhHV12egbuM60JBldLGSJPTgu
f9bJYhoi117NwLLOVCCtOdLDBZCM3L2SYeN9RA47AgYaYQnpObU27oyoGBakR1ZzhECcCgR+q6bU
wAgRdAswmUe5Vv2Y+jioAhMp9UTKrjvxzTzkmjSYZJYd2QfLaD7dLLGzS4Cdc6HhpL0uB4+6NR5k
X2LyGgizVl2AdxAlK+yabY1ucOViUgWLrOwRuSg7qSYejZR33topK/aophG1xrRoATOyUyvgYw9z
jVyzFvjyv1YlN0xtbzbzTzVyzFhwnvwjSehC6nExvtRtDA7oq1+YNfLKexsHoEpmm6BwTAe88Spj
mi5sjp1vHo2qnVf9mGkrv4m+Iay12U9xOp7pYrF+POPk+jCNpv7ggbOer1MPb5BBlJ2UxqR3CbAT
AOPVZwhM1EX7vivmhzwPDqSGnHBUlNNQ7Vs+frsbweq1aqshQmFx06foZASvG6A8LXtJFRl137dD
uso1uMhN1+GMX1IeD9iToaFkRzk2pzRjMHY3mmM3nBE87R3ITGlxj7wwfIiVj7Ixz5zoHBbrm65E
cumxTcKt7FisC93FEc6vZ1t/k7aRjAWFtjX1AMh9tGKT06ebQXfrJa0n6UjFPNRXmWvoK6qQtsSz
wHofy2wzV+4gRyHtpgUDjFd3oFK9PiC641r75sdRDPIKsfxSuWcgBPK6440stgD3AkpN1XzsohKb
0SAmED1KVYSquwfkHrwXqabLHH0nuIFk51LRDnRwOoD2QT4cUqR5MEuP1+aopbJbuYqIHESsPDd0
+dSUdoqv4MUYslouLVXQo8nC5BtrnVrADWBaLIuR3Ou9plqpgZYYFyQX+/lClRN/eq+5k2W/V5Ae
To5/NaZyXbjR3kVmArX9j12pnpWe6v7eIqWj2v2t69ntvxta4a/vrVJd/8eu7puokf7WRMnawATW
f5n++DdGq2Z33d83ptkpq/822SmHvxk82f+brpSO6upv3ctVUDp37fSJ98vSmgfE7cJz/qYnZxKW
dblMRktfhk6N94pZtw90R5c84LeyGGFH+FbvwpStVf3fGpIssNEj3WmZ99VvYnCcUQ+abYdA/Pjj
fuiQNvTePyDHcB+7ccbWd2ZQl3+2JjHiAB+xRVxsZb3sUfZ1ey/7/WMM6oIutBC3dt62liMV1WoG
5Nrutvc/rZJ93K2rKtLU1IjKADXnIWSuhdzgX4tJOviWgJAhIbCdD3+Oqvq5a6dGJhU1impBd3fN
SEZt/4XBpAxAKcAU2uD4EH71t+7kFFTPdHcjVDVqTCWjO1VxN6+/jafM5wjQ3wJnAImIv/n8/2tw
6SAWco1AnuElm4JHS1D0gbgeNCxLZBHaiP5gbA/IZ2wSA5TypcSpzyIRmAIptm1dR0+krmnljtRF
StcfugnglJnQdWYb0CO/69a881+aHiiQBGsQo1/S/Rc2iH7xhvx/s+GuX7KXN2DqNaoZZ7kCkV2s
w50NRpP6+8kcAfUldDthby9gGMQ6/EcbSjG333Xv+qX1/Zc2MLfFV6UJMLL/bgPgmf29frWX5na1
986Gv+le1wGMDfqHSkPUFnB0EHKFPJoU+wdFNvjIQ9HnZW8mwB/OhuZCNUETWg++3Z2opORVbSM3
Pkp6ABu59YUqQMGQ7FI/Qjiy6FS1GM1qMwEf81HJS5MhH5kj0GDmQw/Aa79npwk7HkqF7qLKSXBy
W0ZbVTHnmQ2AvPYtvQ5DlWbkfmq1uQYAzy/zizGrtzhxDoB3e5UJg1swv2dJj5iaq3zITWMVW3MI
8giYTxUc4OTI4/BWFa0QDQgMH3zcmaYjTSK9qnfdPXIDvysrSe4X8VMHoukHOUt99OYNAOdbuexK
ueN4KXTHs5L4aRCv6tjTpTW0ykDqtrBnzwBz9msy1CBCOOei8hwAL14rAPAU7JrByhby4ZKiU0cP
SCApj0ovmUYQ/jWMSZOo4pdv0KDUkMTKP5SZtVHe+IeSk3/Uwj+UrBD+0XQA2VQyukPW41/9o569
dqVMJR9BXoZsruR+CGJJ0xyw2UZPqeK9fYjM+o06V3rGbH3qdFYflFz5B8mUL1/9Q+ne+QdVWIAH
Jf+Qz5dk5B89D979g2Q9496eufZ3ZQ3JszJ9MvS4elCuTD4CwGaAy18fphwLqUnCR5Q4BIPsqgjx
hk8KVHH1ERIpufIRJWMJiHLIR+6Ur36i5JFnvfuJ/FOYgbl3GW//rkK7tg5BCGwCBP8Bk5Wuc+nx
Y+C0drwyYsQVIKdnW7ARssFvxg3dRljEeMW7yV9aZYj3QCuJj9E0WvGKbqVqDLwqMObV51F0KceQ
t6o7Gs3JQSAxAggOiChVs6AuSHH0rHrcyDaWMyBqrgcgBtkmlUj/pucAqSDrygQSMiCQMKV7w6lV
H7juYWoypPio4W5GomVoiv6lddr3uZMJNytzM7pfWP4ysbwZebCYprSbJixmSYpkhZwF9T0h5HoH
2lK5MHKSSlEuroc1CZD3gRy26xrcjEpdgvB1BFZfhQQTpSSb02jADHTWQ24ALo2e3f0EOjf2Dm4p
wtfF86Q29WgFhzaIAfZRIEeuCsITGFSGVTPzcEVFqtAyi+tIVGUdAumsS6HXsb5Q1UGsh6AxGMCY
nCIcQ9WSCmtaD0k+ZrSRNbIzp+qsjQ8+woUs3/Q2a+axhk3U7RyFiS5vpUrifwwbfHxTbUZjkY13
dpOyHLD35m4/1c6t3bLmarO0QS2CgdWRNt/0Q7fKbire2ijsHgCRQhWRn+fG+xLCZGsc9d0s1lea
TO0QPzXeLPXNwl1Nvulf2ihMRmyA/XC/bANQnhFNwqLNX022napf3BhASl5ZWsrk+0WoYLdulQBl
EM5xY7cGqPZVPuTvLiKnSibH8A7qmS43vvM3s8maWaz0X802kAQNVD6w+NAi3HTmavg/e11pqlXj
ybtfplPpZmHJ9Ep4d8FBmsM46Djr0bggoPUcVE3zAQESAxIp7BRQok7zAaSt1gHIK6BBErV5FBQ7
1kYWsENQ5Dly3Vg9DMjBQDGJaqDBJthdo2KKk99lW0zpg2zrhAjanfPoRMUKSB+Jz3Icsophy380
J3dfQYSXvoLdciGlwrTeKqRpsdMPj33vpbKSTAt67900DhauG9NwUpRu+tC6NQ1w/LemIWDs3TSc
nwCYS5hGk/7DNJ57gLoRpoWmtugLrf6AtNSdXwFToUg1+wIECPuCYPQAmSeNv3L82b6Ajh4yBkhX
zU8BPimKpBchfxl8WlKLJNRHGTZf8aSaA4lIHcmDA5ilC6C8iQGkLHDDPRglET0keiSZZtbtmWf/
qM5I3AHuISjjBABPv2z0EsAJBC3zgR34y0acUdU7xAAifPlqo4nIuRO3HeCx/jKb7oq8OodTBYTL
q0FFHhnLsEO0jJLpSW0BpwGZwspInQ/6Y4t/qndWZp7AtGKI7hBDkakZAuKWmc2irZJ5UxtvW8Cq
SZOoAm/TztGdsgOVfG2INMzB3cSAfngkGY0FuEV/AeR4Y6sWovX5uGEdUnhJj8xsOmSUtjhpUSJ5
Z+IAgUfdSVmOsD1kkWtuuVOTrtxOWyOGP0Q08K+n1fZ69oAw5Fe1DtIu8AjOwE87U4kuQC0BGbTm
BjuykmRFNXXrpAMCkyyK51iYWntIEveLakqdA7WW10UhPYIkReZiZ34ojD2pklXkpFkzvTuplF2d
VO9yAM74tlFdWHrjxtT+dwclI8saKXXaDAdV9gGvP9wjVwkAHOKB0sUDMu2ZAfZWiWhkb/ZfIxC4
PZBciq4eqh6W8lAl06zyxkNvlhdpW8pD5VLODG9tv3to0TNzG04cn5XXh0UemkzTjSOTXVY5HkI+
ILDjOiHloXIEUZHNGViheQSI8qsnT0V146HK+sxybrxUWp+Y/qIAEKx0ejJrKNiA1wYczaoFunqp
fFjSQnho2tXvHipFIL1aVDqvdmptAOV666FkDlK7s4eAd69qHUhuAAjgzkMbEznmc1ABsvS6EOSh
vem8eyhVXD1UrQ11/stD1TLkJWBiEdFs7EmBKgoOJE6cDSDWQDwZtx/qRerN1dHrjEVSGN4XsJOw
dWekxR7HSfoHHfwECOFjX5C0H63LwRXs3QAj60v2SPqu2xdAn43tBxP0eC9d1X0k+WxWk0hSjB/b
2KmfXBNTpgorNIEa1s/TqUpHoD0kM7L5vMz7Mho+iEEDJ74E2L45ZRqPl1yYZATTP14b2k+9oyPd
JwcMEDXwCwCfIzDxZR6AMxsyDR+MQj8aIzCY6fmb5wOlMwYXzprkAciosrIVYOS1tmsQTiSnhvTP
xVQU/HNTgkrAEkij2dzrX6JXGoaPoQeYACAiMBP8pwUApsiseAZyLNjjREhUbdBKkX7GATRDK4XU
XfeVD65cKbD4gSYXGSkPiIG6X6m2jYDZK1ZqtPX3lULCxvtK4XzKBvQTuFboWSSl+75SNc5kTgAD
4UuaoW4b/3Sebt2sFMnFSnWh3b5Yzvy+UmRqlcVH18vfV6qxJ0DDi0fhDfba0DT+ETjW7ytFU9bg
USP4EG9WavZ9/QswcoWP+HXubbK5i3dWF+qfEPWwwH+B6YPRILQQuf/dBf+e24vdcHs/JuHPAfiV
gELBheTdMB/j0IiOSt7ids08hCCRBlXkmjhkn8FOYzWGj9QetDdy3LVl121Jjy4zYsBpGDWC7PjX
MJqPp7rgCIhfA2kZ0bhULkX3RcyRiy2qqbEluge7eLelHlT3/a9ZqGE15MTTLGR76h4kRDjfFoZS
+5shsBxK3qSOvwAvAfAGrrrXxaIRAoA0waZfM5Cj6ulPvMyAZb7MwnOVjNqpBXPcAw5XgBeVhwgC
FjLf9LTTZGtIb2blbYWRufgJBH/VmlToQi1Y77Q7BOkCf1+0DZJJsxaeuG3trZ2BN4/kjOQmPqgX
2qyN25sxo8BPAYCCLRrSJAPpLiryBtkMAOYiq4ThdEfjlk32zIw+Oih9qnSSBEhXzNRXVOEBsHNv
WMan3M31C+sAPTOaXrbz8NKMZJE85FtQDubLVFSTTgD4wFNn4GRUZwhuD0G6SXdGH36NQf56IC3S
B7pQs55HpDc51F0C3KaHmGmnYjR67HyItnGVHFLXNY5yRCCz4VXGS4P1e9kS9rlGBDytXxbQcFkI
aIehQtQ2xCQZwkmgqVbmdgDmVbBAFhLW0Y+DhRx9DtL4jJzJhdQmncx2/sna3gKBCiZDfWHrElDf
Q8vXhbZvtSA8Jg0o3BH9C853cSGZiRhFoASIcjlPiD8uypAJ/mkddB6/lHpkKg+A4sZPqeqI7rL4
Gz6RtMNk4PV39TcNOYDtawg3ypCheDe+skkOT2XZJkd8fqDN7V7pSEOUYTQg/oC8ddK7gDWjGWjI
0l15I1DLAKyXtIuWrg1gt8C6k4PEpvYTbe1MeXk0kUIgL9bvRaolmd8ipQyRPEBnuCoHwIq/aUsV
chRqZ3ibyuXOw/uQKWIOEa0mhpdKBngoFynAD9bSQBpHKtCtlMZBYmzwW/NTNvpzLmRF2/5sM+St
/zbJmxHdHHnDzM2S9d+MVrNWy4Ho0GSraezzn+YrdaYBcbEVCCgMn1haYNYXc8r34HIHvqoQ0SXw
GyCslRYIoq8yAJgE58JazsioxVuYkHPx1ljiPT1BCs0569PpbJopyMk0/4gw0EmKeOObIBM/gdRg
PL+LtY9OBLw3JBDojwm4Gx7pbphS/bFDjCWivRJ8E/ySKzVg5psPczIvI2D9APDod5VgqEAsUbbf
SU69mUkzvesVTQGQzpGNN8OSDnUPYCyGTxigj1is2c5TGBTgRwUaoY4/6F0JFLwXuzBdJFgibnjy
8hcSBZUIPJ8zBFYIDW+eq0MHPOAFFeUlZU8AAR2BxIhWSRQlOzvWYIRoQBdbs1cjsrMvVCq0JAd7
VBiANRANCs1FMpR302HgmPOqnsx5w4TCHNf2OZ28jWw9IgYza8oTQpP7pTs64zfglSzcxgRAuQFW
kEyzxhfTL+ptkqfGPrdmfiHdCPsQyDIHyaSX4sTNDr+2EegSgnJl9dgyAg1kicM916qWhTPiP3Rr
F2BOBOfDoolacC9SWbOL7wizcg6hzapHL5+/ecNULF3fMr6ZrYMsqzH/CZZEvgD8PNgIQeCwAXxU
/pD6hvVoeSG4ucq0/YRsr1OJhNmfUeAekcftf9JNR3zoe69gxByXYTSMByTQZdkingGat9DG4Hpv
gfEFAab5eBhIQ+rd3v8poQ7pQg2pCw/gmqvcTxG/BbhMY5jaz3rP8I9h8tNDGtvJsw367oWpOfq3
wsne8FLov/KwrnZzN+JwuCurD8BAOFlj4X914i5YppEx7VzPGd8msMSsClaEsgg0jgDh5F63zc1s
ehsE0PNoVcGmFMXM9dx1bSPNmmpr/JPbBHqqrakrq2yQCJC82IagnA/6+MDHBlzM3eThvbxdUWmu
7f6Z4d1wkzVzCXdDsU87G9EsQFh39G46JBYYhOStjvxr4JMJqVbitEvemiQNGms6UJW6kOymWt5S
PWL/MnPJtMkE67l79L05OWZ2Vk6IOmxsIMkl9rFuXWM/DN6w6xsA/Wcxds+iJAneKkTSL8pE4z84
AzJFAUaXRVube8+vrK/6EDqCHzd4SUOur3HkNTwC5tTZgzGi2WnO8EPXGvepj9M1B8HsW+17YD4B
O+myTOrqc4GkGwDHFv5jk88t9vb5ieRGZtQgfcq8rcmd6rNd6cghmOMPQO7Fu0MamktbyP05sxZs
1vipj3L2lAfrrC3nflW0RvOYicv/MPZdTZLiTNe/iAiBsLflfVebmZ6dG2J2DFYIJ9yvf4+S3qGn
n90vvhsCpTJTVHU1oDTnFDGq38x6OMZ51Ig9TSDCYqyMCCGLSdXNdZZpZdDcYAfVWTJE6wTHLg7P
feskUtAq5FZ3IMVZh06BVDLqUL8CoX0tziSbl0GdOmgflTR3JKQrma8sBLQBKl9N9Mb8XtsABeK1
SRDYAp1GOpukzGKHOBTPZBsV+sLIoss4TgeUqE2WcSHT+TqWlaw+BzyzG/3vBeslPVQcroGXC/QZ
ve5sPJ/q6ZJlBVAXGdoY9JAmEj869I5X74H3njxNvtOewyb5hltg8kQHFvUR6jbdcbPInDLUX05U
ASYQVjQRIV2Mcu7oTqKMFa/gCnvFazpiHD2qhIBPbt4QWjBv4Fxi1qq1w2SFHVt8COLavNE0nTFT
iDOQGY7h2JnWO7sG8dV1aQdiuyh72pbM/P7kmID8XyQkBjpPvOvQuLIemma6JevU5ew8xmDdorO0
rN7O/k0G6uhrNE3h/oPuMgSN21ShBApO/81VPrVsZQGZazOr/F6811dASwLC+xQjirhvhrwD8Acd
+wjsZXkGgLF5HPrSAzopslBruwpqwFlz6JKCZVcxcDZeBxXJ63Jo6upt6DI8ag0bMFE0SxOi7pDK
ojHvJnZ2DAcAcFoWZCkwQd/mgwSFZ63zZvleARifs9Xi0zCbEuxptK42jHL1fklSDKO2ww0dUO4D
0q0rt+bFD8Mr10UmQUYUAEYXGIvJNxHi37iuhHieKpnsLABdXPKiGU+Ii5v4PY3dPc6NaGNFzHmt
e+Pr1JbDL2FtZj/W0L94jhN+SXPB1kKE7SPrEa/oW1adu9D2z0FQsJ3ovVzj4gIfLWPeX5Ys7vHQ
trfJ9fItix1jW/txh+bDUR4BOl0fgT5SXytlxzu8FJRPpu2Oa/TGR+iqMn7YQz/+KCxUTROxKUNB
cD9W/EfmxT9k7WVfTNUOGhOteRq1b9wUnZ3fFS8OM517DDRIZpR3GjA/cu9R2n+PCoRmSESH0ROg
UnXktF1krQ6dZ00wAgsXVjQR9EZwZeGwJZGdJg268Q/oFS+vU93FZ7Ri853rDNUzS0Yg9HlAc2fJ
D6U56AGV+n3C/f9zqQBZs9h0Ycl3dRBUz1wBgM5MrT9tBm1TaxsBHs6rjT3NGQjkPxPfBEj3UQKu
9YsyBn5JGfcBKGYkX2LpFFsbTbqHIc6SL46Y7p5leo/gOEqf5FQ9kFHMDRM0Eka6paFZKmM11AWI
VbRL5GkiNzJf2yHJrqUf8hWJ7YZ328EdxGHWmsrnQPRPJdgkOhub1ksSoBs9dVHloxwgQyq8D+dF
J/t74dn5IbDKS6A7RcFgZJyE8ueRoztnSW4wy79aZgTked0/TDI6NAVIZrl+9Ohm40XOy+AhT+SA
OsA6iral7oCddC/sPPbsqllbthduySSkFmLZgXI5wuNvs/hh4+RuskCWG6MonZ2KemRJ9ZXSgRYd
vDE++o779wd5ykEJC0akI8lH4eDCe7AO31o8W7M6jua1yybb+n3OLh8+gecYLxUo7I8f5NhcdyD8
crs9TaCeZmO2ui9AfwFGA3Bykfbd2wpZF9dbpmIP/3L6e7DSrtonCTqh5rGMHLypBPbneTgB1vxS
Bmh4oNZtusgaxGpxfse2sd5PuKueBn2gMzoAQYKfhC6K/U/ZBxUakjKZLUOSfXD/b7IPKot7rwsO
sgLC5eJzuTK7C8ztABSklZx6C90dngUGTTdEaxWLdiQDDD8mmAD29ISdA8nmCXSGPKgelPGwJC06
c0f+NQh9QOBpOR3w9u9setOItz5YQ2cZ/ofCY9enP0mDFqYzbu+An5LeF01UNMhVn9bJcVFFstXa
Op0vNgNAH8OVp/zq3LRA8/69KJ0FrbdGEVh7W66v6YH74OSoZJEeAN96tHBnJThAMwtvTZkK4G3I
BvcyTfzYTXHbooGQH0PPdS/L+nnmqnXX53w3eyBngaa7n6+HV017i0p/LQ2jRt4SVxaNeX2etcWI
/6ekqazt8rnpA9JHna+BvgR8GcuadKa/sdG28NXR544b7FyATw9CB/okqmTNSZn+13ld/HWA1j48
zJP092OdMg/zeEy9CBWGZrienflG6p5bbOCXNW2A3QEQrMNWMDanzwG/OtmQnOcRXkqcc1KZzrlu
0fyCIE12RDgZ4JwabZxF6Fqzu0xXamI46qGrh8vsMnTQC31qhPBXTKoDq0Hx5Enw7kaTPFeJL8+N
PjiyTgEiqE/HzEnKlWiDfwSkOo/plA4mIvE7a/K+0Mgj84/uZik5panAZe4KPBLZwclR6mQy/ux5
pfHCom+JXavPtu/Ej02krgYL288ohdI5ViC40aSP6reTBJjLmmYzD7+xonQBZw9i16j2T7UjxVPm
p9EDAmW7LAnyJxL1ASj+7Myq14vMtMJ8LRqeHlptRXo+8zZG6rQPpDb4NRJC8fQyu9XeRsvCc93i
9SZxEGB4LUIv2fZD9HeOt4dr6XRAWQIo7nwgGQ0BAbP24pidF9EHNVWZ0Rr0ZPX2wwQNyTEoHfm+
qb1v/+nkz7XwmtbgPe/Py1nWWS72g7/ArpBXD4OP6wCy39j0kYg3paYxsey6XbtoHNwr4pVRBtB4
auWKPU1nbpCBCCHP94XUt/g/D0CGiQ4I5j4tclKzkHhsVwD/AA6XO7yZCR/V3FWZGwB6gSuaIBUa
MjJZ/PgCsOHYT1XbmBXTwed9tLKjEyuj4ocLMiWARqYp4NtA7i3R3HDE62hxBwzNALLzgX/rJ7zh
GnbxM2ma7x4KRT8FifLxngWEkrD8FKBJ+VpLlmzRuDy8yjB+zlJb/vSm8diaiftXIoGqXHHDxkPX
r069LYydb1nWs1eLZkWe6/LURoOYryZFt/wuGwHEa41h/9gCWHbX1shEgK8yRxS7Nl0Qz4FTi6bp
AMIcjf6Yqu0iQyMhMBZV2O3anIFpAbAXYi3werZHeebwSIpiagekiYwQL4qQ0USC/Thi4AUqQnKd
Oxki8xnMqwGARnA1dMg85zg6YriSgdl4DXq8KraOnejv0Rb2i5sr66lswHgkXP5Ch9xVAJ2ojDuN
IuFL7Egb40xD7EfKDcgdgj0NUbQq9wH37Q3T3sD0kiFXHE+zuwj/6ujcZueJWyuBuNlziQbHB5Xn
r4pl0asts+5kp/W0NmpufG44eNBGhR6xCgisq8BrUf3VswoEDxq92Z5GF3yFcRiDCPmf8Swkpanz
3FnJ1GdtIcsd7+vX2QXNlgk34gudzlIyj2xgQgDTFj5Z4Dr6cY6VACUKeNx6cLHp+wrkT/O+HGRU
oteyQUn7b3ndg2vRBKX1Zvwtw45fnc3EewTzmXmvndS8D4jLbwIHyIQOWtJ34BRvDmAit187RE9E
5Uff3Ngvttg7FghJte5LjUd057fgkvTw34sO+PLicDt5Ennwg+RZhedK3Yr+ZhghKrCTgK1mgwx9
vTz1wjtiAQUY5qWms8cKDCCEhmdhbx+mzSEIys+52fYXwUCU1lUCf67e+e57sS/WMjaKNeLh9SF0
DAugKf14Z4AiyICRhN8ogq9bu+nTbWA60HZrtgNNU/1AygGXxTFPBhAtk3aMICUSkiawt7QvvCJM
gIXybzQChx9/yv1KbJLEBuAzrV6/qqzqQZ+CubEYUhASjtHGoLUyJwVompDXN3Pg4cYcgELzWnmU
aZhYHszX7ce1/VDluloWK9OhLIpq62Bjup0tgLq7GasSrB5oOdwWI4IVBYIlVzoTmluPZQOw65ro
8kFOGh0wtdcSWb83U22P+vybhd6mvWd4zYkOodOjUYxO1WSAgZ5Oe8Czz/NF3b6d0QQNXSDdsLXS
OqlUsCH1d+bvTuep3+5oyDtgPzeV16zeKc6nND85rTueFbZXoDusmg2t/G55tBoi+9p8ShiShqUR
1ua+Bsb0prcmfz2P28iz1giNRFuvCatblbDqZtYSuBSdZlNr4qnazZpD0gJVzDLd/du4Fk8VkGWO
ZNj5gLbZmJa/A/pYc0Yvb4VOT2bXK7tFTI+CFO8OaOjaGJXRrkk2B0CWyAoJQU25crouPC9mZceb
4+TG9kE5drOxGcBte+Bai5oVv3oAz1tAr/nO4xwQ0obTPLfAB0JsUPTn0Iqxsa1TdxsC1fylEsDp
BPB4/jNGhZq2FpnxvU3GBnyf9mvMfP/mx9K+GKaPR0IBXhYP7T4btEanq7ji2WHUwsmypmvfAjhd
G1Q+WDXBgATCPD0kMzor+RDcQFWC2mYGpON/5siFdJFm9TpQu3+YMJDYxkuj+XNxARiLCmXQZbuT
w48cyHi/RBA8J9GAJHQNKqS8Mtt7WJfRoTIHgIhPITiAR8Ax18ztPrEKuLh9zfwfQfxjYm21nWzB
9l0n3F1iBAVqOFqn3NYClCAeWr6N2i8CPMNVsS09BGytQmDMecEfVAym5cYutxIwR6BjGP3tPIv0
W3oNwA4zD9HUMGxzxQV0hFxZ9ii+C8PYdcCqjvCp0czVm+lPI5u+y7iNvmTAjlq3YCV4BAJOs2NJ
bF06xZMT4tDq0ODOdwN1ZL5t87Z8SVOFRmGpnK9emDzMLtvPLPAQPbCT+tFoA/m1zFH0pqbafQZ3
Q7ONlahuZVv+jGzEMyPg3yfDXjmuuXU5/g6A6p1G8CMFwbABSl0KXqcBST0OKqxcH+YZATaExLaA
02cydhWONK926FprnmXsUIruEIO2+rNngmlPRp6zqxzX+wv0rTWvum9ALq9x36orPA9N77kS06dS
y1PA+68LEN7e8Kpn3WrbRlENXha/4ZH0qQFQ+3Pm4MUG26R66059tR4thI6Rd6xPBuo5cyBGvTsM
wWDfjEEqFMzbco9ObZC12G1h3/Dm/M6C9BZbrwbdmGOJL03o8p0UjD0BWxfZepUb39lkb3vGw78k
SAc3fojQIWC51BXhVbUZptL4aoAOHHl84zvK0vAk64Epg8Bat8UNTLdD8mbf580Iksj6B3lEKcPF
Nh37NeeJjR9eKs8DSn8fEo0hn5Z++T3wNi05tJGMA9h3d1IGSDem2MuePV6MQHET0yYBHMEzyQr/
hY1AFiYJoh98O0QTfuha3zbxkHSL9RQmGf5pYJKYSF4pQPCBGBZDzwKUptdYqIODBtkgESPBzdBF
e5Klhmk/yAgpoN8+DC+c1tzzgLOufQS1bG4O2FcXDZFEmk2iMIAFCr95ECXXIbWRcIM+GbUW7ip+
ittkYrfRWZhGdAYscSKx//pzjBtOdB70gc5oWgJzHO95WliZtnDXyxR5KkBlve8ChG1+2xUp7qMZ
7teGlZort8ymQ+xoUsQuwo2fxpbfqLdxCx4VULm5mF/0wZcBeCB9WGQ0pAlQ5L35oV0JHRbf81pk
l6MzGkSgKGbNOnUApHwIXHDPvRg9qs2sJgo/h7iBAYZ5RExLD0WTW5sBpSsHGvoOcodhU7VXDsyj
z2pKd7aT1GiVlPw5VsnW1GKrqvk17nzkPLWPxq39w4Qy6A0tCHDXfCuDPtyTD2CFgQCp9fsLDScW
HIuolU8AAEcRe2qtyEg1BbvZsv3FK+8X9tje2ZU1WAtU/wPQQerctsbwlFuNBR664TpOXinWE6A9
NniM+FvupxgPg7P1TPB0kLIIEQEpEtTWzdpAsTeAjd/YB/JsuFny2Grakxy9ZmvDBlVpF9bZxiRf
YDJ5Ta1eXjyTvwbGmB4zxDoRvEYD7h4/41+l3aYhiotziVfAFLjziFiGJ2Tr9sjTOSdbmiNS6ykA
ChGLvArc3ddA7+j3+EnZL6j0adZuC1gWGrpO72+npDO2jd57eKiCPjqjVIiwQbko2HgVFv9KIwWy
HRDSWisVljH68sHIU4Ma/ZEmq8ARYNgZQXiqLZHPyjYRGtIONGTKCfDmkMZbGhpZxE6mazmrWTmz
xEPgDw9ebqhN63v2bkA0+8kDhfXGy0AnmyQsfSJZH9QvY+bKC4mwnU3uqIxC36HVZeu4m9KjGcQA
EPxtsDjJAOSYgdFG/ZuDxeA/nTQ8RA487PuzxWKg2dtSPKa8Dc+lmvLHxg3zR9RSIUeTjEg3/ZbV
OQAUpc2rA8nogFzLtAavj7Ob/AqcqcDoQB9OmKktuSGdFOUMGz99LEXIHuiQiWyNllX7uojGPhou
eB/eA+nVnLVoUtaiOtQmKr0+TEwxj3Hz78vNMuFr26jw+cpJZLlfvANQHh1OzvglHqrpVjp/1SxU
V0Dc4tYqgQV3qwDSuQ8Dp1wlUTM4+7DMwKCCHNTgPoEiwb2zBBhfICrHzdpSiDTWiHMXee4+0aFH
15RrhOFdFI7zpLJu2g8y4WtwgsOCh83dNoL2SrMOEIdOolWgv9Xeyb42yhqAjlF9IhU2iupqOSCt
+b2Cm+M9pDeFtScNm3H3zhtvJVDzeRB4jK5YFiC7WA2XovSDW6Nf8OiQ66G0vHuWF/npg9w2rHgL
sikwf2o10iWVwcTehLdqt/hYTFsxfHW9MD4u+jQZ1CiuAIMpkpZ/XkOAF5yrjfyoV4FBe7X4LD2R
r7BNjA+Ld7JFAaS1C/3UnZUXi1C/sSpUyvz5AWmIaPC0yiOVAObtj+8AjTR3v+kilOEOYFWMqmQl
kxEM934/mXjCmx7QL23fPNOYDsuQbIA+g/tcCca4a+QG7GTZuCN7fYCgpJutqlI6n3NnGI+i9QEz
poeFAhMlz5H58zrT+axMiXqowFQnmnXy7u98RPkkTaJQCSQcXvtSdUX+3HO5IyUWecEVOHhvC2R9
+X4BIE68LUDKtEBTtOo0Won7WS/gNACJDrjzA53AcbsyRyYvPto23h0CoGhv+g6I4B8mPigvQ1SU
NGdzwMMHjkicVV2db5guDZwXoqkKBA0rkGeI7QfPwNRpUAP0+2JclQ+HpAjeriqMUCblZ0/TaCeP
WW2H4M4zgR8ISu9HOnSsD3ZNYXdrGg5aT+W1PLapLFcsSNNZb8TXe05adSdPseLjPi+QKY0aREHG
XJ1UgPRRHSGFwHmkbiT3XIRvB931CKVQx0vojA62XaFdJnReP8jJmkUS1E0MCXvySAaLW7Q4xgh9
MGNenSZ80wMVubKRBXITfphKP9sPiR29GmN9LsfE/Fv/qyNGPlbAJDAnxIyraJuEKf829EdSKCsw
j0ZF5l6qYFrZsRNurZhZn8wpBAmWFYD722n5J5U5b0Pit0BCgQMKL0dZjlamWZmCgWwA8TyJ8FaI
cJW2J4P/D3tyt3j/N9vlUj6sTcMmGteAT66O06i6k+/l3YnOBj1cZDTRlPy9Csk+6C0q/+bKMvgl
tMfkCBqNbFzhNSK6SrGPzaR2Ttwr8kuJTvDq76yX+YNqQHPSoLJlncZhRUME1JtHFAjXjz54B0lE
o9iNQKxiFBLBFd9IsP+q5M3UB+4CdSTtRyQJlNW3G+YleKvPntMOlIP0zK5Q3Xq2Lf8rvR6QaAoz
b5siy7CZXwsSDySrfWY4x/kVwOr/zX7WjUTtbRO75xtw+sqd0Ozp1a4A2kKoqenoYDG/OMVZu+Xp
0LuIH2IChCKTpjbM5cnKgZZKQ5rhHra3u98zJHO5De13hgCYYydkO0HLmR0kPtxnC7CGJ0tkxbbJ
u/FrYOUoAa3+VV5rOVDHP+pzQFmCvCz2t6XN0OBg1fVXvP48mtM4IC/frBunTOOVZ5coQHOrb76H
d/0JEH0vqk489M0XDZJtMgBee2kDfSn2QSPBo33cO/wuUNaBPtLU2hhtlm2QXeyezAHEBdgEmwca
NlHtPnJ7z9MMFX5gWnT2Q5V3AB5DQLFSY/fEbJReW4gAAW8OMlX66qEB1SqZk0YXOOCFMdFQPHvh
iJQWnapAIAeD3k3La8XZA4Dd/24YSmLssk6wrRbdS5KgQ8YwcG8DnJt6QS6zfEKwYo0Kh+6lrwIN
KpVh3+kZalXmgfrhZl975otfvse/jqllfE5E6KDRphI3OTYxOMhAVq9QdPKIYswKwP+x+OYm8UHZ
aN0JA7feGUkzbPCuXh3zyeKvVibvgSfYY+hw8dzJGBh9JX+dDDzN0tz31qSFoP17ozKt7m7lTY8o
+XOe6ucxGv2VAzK0wzj/M2XKX5VohTi4+PeO1zRPY0//Y6HUo3lcbLCJbR5p4oPMDNJ8bxVZ94tm
M1tI8CzLfFSoHorG4UeU5SCrr1AfazwjU/V9GM3sAcGB9mqASNXG1sXYkCzq2r3h1caZRllYZQ90
AOFfqduM8PPRsmW2RQGIIUG8YRrWCmyJE1hE++Ci2iy8NK5hditAOQYXRx9q1DNv2YhqONIBkgw4
furKwG8Irx0CJDtnqcbkABAi/CIgQvmiWa0cb0TtmB7T2XJYZAIA4v7kZNe470CuFzX3uiiMG/oM
2Esbt+m68YR/BKI3ewEDM8JiRhNsabawfffoTqCUIlNwiQY39KjeaZJESFrEdp2+GJ12HfSfvbCK
bzTlWh5YRNwiO5K6lWXdLq0SBLT0ZZjGOJ18E8ksmo3QBPxQFgh66ssgDZThrACuHD038aBuho09
R4LOHDEa3qGxp/gpV0b8JPE/lJUieSARaIysazygSNMZsIUozMnbD46PFsisLLI1Fw54vZgV7ZEe
wnzfZKjTxRsxGYMyt7pHiD+R41mUMfdYBrx6J4tR7bTleG/bzk4HMeUrYD5LkK5rp7b8ZKIM/04O
+DTGl2Hkn2hU6csujdFENJHFm9nejhBrYV4sD2/2NT+MXQuyMK1tdA7Y6qx+TyO6MjxqugP3QO+C
UHqOvw2KQjaNkXa72UEkvddmSh2wz+ELAkdIecUf/NKtkrjt74adjfdwcoZ7J7EPmurE3wcO6L1X
CFSH+8RxwU6RDHGz/RmRPs1lEb560vW7Erp91myRsXohenMh7O7ImIc4aNjxT0PYvQ0rXXBAw0Ci
lpfIz5ch2caoWjq2Ef8fW4mQxEOOG/O2AsrydRgQW17RaWHiH2e0o2Y39hJCp9AZR30ArTcyryjY
s+OxX4clKDnXbvUsrL5+mun9Qr/d2BnYsGgoG2VfZRE+0ogo/oxR/bJFEp4REOmeOWqWDuSMNHLh
ds/u+EQOSV1y/uaQ5rLK0X+8Sq5GBxuNYJweGmz2sEfp/PSEP+MnRD+HdDtGBuLNiKrPOqQoEIF8
sPu42/SBB+Z3dBOlW1Vrcjo/aPfvnKEi+I5fHVBPyZnrPqrSYrfFS+0ENW4Saj8reKHhHEpAmK3m
cdII/IMnw7ieLw5BzOmhG11zDW5Pe7v4obNw8AFIktcMYET6o5Aws9pDptL8QldNIsfkHlq/Gmtd
e0G9sWWI8IsS3cXXh9L3QS2hz/5N5k/tIegydVx0URP63orsSdZHQblvUvXXf+oKtHeuu8xINwa2
YtfYN7GbS1m/j1nNJ1QZcWtaxWMt92ATQTuDVhpRnnWNY61OShU67QxzbM8kS2YTPZ2gSgJvA3A+
iiyc7d48lhJlO2m0eRtq7fkC9Nko0BBiBDzczUvRKuTcRYZ0b3vuTxq9m6XToWwOHSr6TzRa1iRl
9OPjNRws6WtaaF6YdEpsrC4az2qWvbsO/UFdXk7oUzFbZHD0V1KicRO9gA5qfqIq++vNj9ZcFgRI
7EXGFlgOf3/u5YJLn4tt5DfgZyVXs9vGYxX+vw506V7Z/B11TrWvi7S/VEhOoOGLOd1F6UOXTPYe
v/aXSf/djQp5NvzotA6pkw5N9Smy2S1A6HeLMc0uQ9IjmYsn28HpvPNsX+HBBoZ3JBj1LaWS/XCd
z/QQnVNIwYFddfthYr7LeBNujPO01qb7zWJM9yDnT5VldnH4bpHfXsj23SIhypm374SLn6YCq0+U
YPrD8vGYIGyKENIGGNsK+BVDe6oa38pXdEqHvHGR0tWHRfZOkaZpvOj0SYSms3dKi+XiLfd5sYnM
fnq3FrlQXnr0Mn9cl6KpwKPT+uegz8Z6Pn03LoWBpvp5zkZVMwc03JHmw4z7ZzobvQHowu/slymO
JOEGKUa5nqfjrDHizTLPxA8UZowXbJi7S4C8gwm8RyApg+dn1VcOjo6hBpQXAC8l8VrvqnQ0eZ4H
sdtsQzKa5dp60SPbQKEufvY12/25Fpm4mUShmWkXiDhH8omZp74zsEXRAysr61PRtgJhYj3XN/Ip
9lW3YZMqQGZoFigwx4QLxs+qSNMrjZDzRm+hPRxJn0SplRi7uFPB2yLakcXqcdUhH4BAOHzQgUfb
GF/DvLqTjtmpDmx8M79Xj7Km3gTj0CDs9c8V1U16q6qsnldvWmlcGwNEPcMQ5WsDhXO7sJdgOv1t
AAL5TidJpnll+hzTd+wFovkqTCMPj3aoQ5v6QskQTMTFpor4sCsR37QLs7wroODtBjMEh6VwQZST
DuhlKsr+0gxF+ZoRRkHoPBtuUT2VcXwmcQLuZARJkDrgPitfyQdQ4I0dzdr/68O3C4WfRiE+d9aq
rOvqu58oZx0l4XQDVH9wHoup2E5mW/+VZ97OrEf+vahHhUpTVz5lNQM8M15v96OsURzd9l/9Pra/
86x/EtNQfzaGmO1GqwuPKZAZHscc+FCkoQwUKTqZ/xUpIYaW3CG8jFXeX0ECjxtkFp3COMhXRROU
iH+ZzotQibEekEnWZKbui2qScae6AKXUUrkveKcIjzJzU4TrtHLroTUE6cXhCYzbLaKPiXcZS/S6
+SN4KtzAeKAzEy04Gw4O0k3BIl8A9KE8Jch2XRYV0Grbx6iyvwGtPUSPpHYQ1KbEW/Z3xx7HI1oT
w2dRuJ/MvJu++YVEbf40Jg9WVCc3pcpmTRM9oPN7VL8AnfsBySbdI5uh8RxvxP6KhKlr8Ac6q1jZ
raXIsl3BhAWGpVjcTd4Hp0WFo1X61ukPSa7IDH0M4yESuPu9mTGr25iN9OdFF+Mmt3+Cyi0/Gr71
S+aDcY6dFmQ0qvwrNMwIHLGl+ei3wdbXIxIBbYRFrHihgWGX57hW8k4jNwAnB4t05Eir8xYZb7xh
WkejKqNPLYCStmbrJ3sDNQKfYhQt78FZDogmPWs2lXMEhRuac/Ss45ceWs1joMPrWVYhQeAWJtLm
mEy5X78YageUqKRfY7O/U4YJdiC9KGArvqK1wMfWFXYycDz0ucGQJgeBxrzYDIYnBKLjS5zl3WMs
K35LfAOFKY56pEPVTOa1q0NUikGUaq2wGMyLK7Mb9h4+ULTS3gIppftCGuQnjFyUFQfW36RPIiAh
YVvppzm2vv84UkD6OHqoEZhlNJG42PugCcJbkRnJVNN3+yqOy7WsOVY0GVhG0fmDjMnIkx26QnHL
n3pcWRgkO7ezi3cfYKw8tVVVhWJsVXoIqzp4M3UFihhoAbpCvKRXG1Hbxnb+SCUqMteVaMzdfLEt
qosSZP7XViST8wAU/fnQFcA9WdG4bX7lZmIATSAc3TWJgMIY7hIkt1eW5hjuWAXSFrC2X7iOo3bo
iF/JKmTzUHntP0MdgyVlmv1gy7Srd8oUkv1/2i7K/2lb6qtaFnq37u+LBNVCte9yHm1sJx0AE4ui
LGUGCNMVgL/tWQC6pQBP9ZXpOPwatRqhSQ99JdN7H3odOCMS9PN2QXI3keUG4AQm2u5HHYfOjQYk
ToQYdmmPpBDJlgnLG29i4Oq8uIiRjjpyIF7Oqyy6aOEvV6kMhsPipJ6M6ALOkTOJnFA1PmoVC7zR
FLilLHqsH7oHOexBHJbeZZjhM0jF222Ve+j6Qo3NLKOr8GuxQ5Inuy7mDQiBgUIRoHpAO1gmIjP7
6ru+cVw+fSi99lTI/PMiIn3Et/xVZY/VniZoqSAy2dVruw1pLAaWjU1soWK05uj15i+9Gr+MURHe
FnNPBGrX2gh+GqyW6xat3lvQibNywyIzVKsuD5FTyiwX+VEtLSvGL/NpEIag2FaoFmIVZIPnerso
Af9wlw5fbdmkSASHK5okq0Kb0tkHGTrKm10EIutZWUUhR+EnfJLyfB00Xi6GhqTYsRiXSeMWXfFb
Uadik7e58+z3nbmJasfd9ebgPFtIHl6KtAQFomM/k8Ygop0rIv/sll1+cyfO2Koenfw2duocc686
1XGOCT07mpHFcO/JfoDEHYABZKEPpEIHLkvUlYaZ3JlZY8KVNibFdhzDdYwKus2iPTucKtRheSht
Xk9kM1uiYiLf54jtzj7IiK6CvDXg5kKzS/9Motmjvmo6mzJ/OPdq3C76i3kYKBTL5PEt5370PBjd
L3CNjueRy/jZCbl1srGjXdGQDh00hDWN5xhxyWduhx3qUVFPiixmYG/cpENDleQIa6KnDV27gM3Z
AEQAt0w2oGNaNm2yYYXPNrkYkAZT4L/lFvZ2NPQHr73RAT+d9lYY7n4Ic3mmSTPI1Y3OBtRlXgrE
SUj1/wg7r+XIcWVrPxEj6M1teauSVFJLrRvGqKeH3oGeT38+ojRdvfvs8/83CCCRgFyJBDJXrnXb
WE7UDe9vTux/yeVy9r4vit3FWjj+sLRcV0e5MzKueldyTOphHUyjuFz6ip1tOOGp4MytoLmEtQ2a
yWlRj5qH0tEOoYCzOgjXIiHs28RtiYX0p9Or+aFTFQI0mki1TUKseklugDGSi/mj2zsbbwQUdfOp
VF+9+cR6XW0y6leX1A4GZ/KS4dlpoTsG1J6Y68RR1IU0jgAh+ltXenalF58884M73AfgT/1YDaJ5
rmFXeBioedSIRD3Lpi3TYuPC7bC62/5fizqIVx6V4k2mYPyaoEdQ8ps15rQMMVj1ZHajW6zk9NCN
xXbQu69pEP/jMW7DRZO53SVSsv5iNbzRND1IdtImGzHP9k373uS6Tl0sI7vhiSoXcD05ctZtj7GW
Uswf6gfHjQgkkOGFBIjevZE2D/T1up1alGT+i181L6vs9Nqqpb69L5W9KuKV7td2ubxPELLU6ttW
0pibsbZP8mYTAw47CS+3do7XP8hRnyr2aZwbOZQ9aZNDd9J/ZGGYb/+bb+wVzm1VCvGEqSYLPxhK
FHzI3Fhh3l0SWKflSDZ6LXJIJYABNr7WP0tb7SrXIuRsIEe+x7ehpMZtTpq6Ch3dIQMzIBeNXqaC
Xo9DKL8HQtilGxRH3qR0qQAGiuIYe2mTjc1xyF02leNAE6lxyndi51jOTTbY9jHMCDuWtQiXbdp8
2To9qLmr//KRjnKaIPsYrjyt+xlBDr+RE/e97ivuNrWa2Es6ymlH30N2/haGdUs4iHDKrZkDMr8N
K4piel6f5hzbtefmPilt4l8POXkz3XeTPTzMrgkO95V/fql/95D2P75UDYBglQ9hp1tviSn2oW22
fE9hd8gs34a7eR4nsttbqbO0dFjPwrmW/Db1W/e2QK6Vq35r7v63rW5Td+tvS3/7sre94xiGTtfj
mjQXPHG8UCkNnbuy0ety1TeFOATlPJHNE7eunI6VhCuFHe07ixIWLXAX/93vti3pPnVr68Or3Ob+
RWTv5tI3Q7rQCo0MY+U/8HjZKQaCbB5iUw/SJBszCoIV9KjB+m6TPQ3plH0ZNNfUihFxB86wi+ay
RtncqxwNgmPLtgXmerfd/SI9OsAcoz6WHWQ8vTYJmEqC8s3R4V7JiTC6vlU+2Z17keagzseDqVDz
oPlkK9HC4rbRZuElQmBLn3r3STbhUEYHIxzBP/yy6VOSbfq+JGKVu+4TOiHuUxM39bKp23HLmWWM
lyirvypK6R7rPGWYV9veFMXNV6iGB1ac+i/pahRTvYtj9DHDsuXYVKX50vUgwltVZJRPxGzjnR8Y
Vzly9Nw8haQys8Mk8moZlIO60hSQmQv+Y82TnJeeWeLam4qwLqUNffAw/WfTmBu3TDs4lt2q35Zl
mS+UvNM2jvbaGla84NpanyYtRLgXMcVV0as+hE2F9tKUPqR7Js+wING0Fz2tjWMz+DByzrN9FydP
UzZtcqUIXhp3A9cBa5JipbeK9yR9chClX/vPS4quzVfU+YJKlr7z/qKEuadZlFUKNb0t1m3vwq1B
Pro7K0WkHUK/J2TDW2GB9ASSfqNLCj2hfn7hy9bRx+jkzU1gN82x6FF+NqcGrpEk/TmpHLVE+rdZ
KOSdY9N9omYz3nV5AoFj1qmPqN4jiTYa3aeDBrxc08ZdtIjNyX4pNKXeWIoZHOPeCR86CrgAmMfB
91TLIKJn/zQdHhtVUd58x/RWceCDcJti/Wg1FLHrWWm9It70qdtT+tPulZWdo7thtn5E/Mvssoug
1HnnDyHwy0Yzn+25yRvzH9tpCWz1IFSpH5pOU+m9ypFstGbmEG1GCl5mD0jU4qcaRn65Wu4T8nlY
mwoBQGmTbk5cbIbB6C95Kj6NqvxuDpPz2KKqsGky7tz2PBRl4aDtmNkHpY7e5Ug2Tmb2jyZQ/V9O
0pylxjVKKnH8bbFwW6oqQntz951i9Vx0/cn302zpBBV0QPPJzMsdKrk8M/w/jNXYiw3FMJzhZnfZ
k95yQtoKK2WLCr3c3omuRdNNR0Qks5fJgHXWBQq9Njw1eyHGF5/qqowXclbaQLzBa2Fc5aBJA8En
sKqPcmgh47IZGre7LR/roT1oRGpLvzW2pB3FszLQEAFftAU8Y9IksqQFEUiyCTCJeJa2qeRmnXWT
u5E230zEc0RJoqH1yUV62LXbwWw9fMqRbKr5rc+bML4tCtC5fdCratMAE+tBmLbZ2YDo5KxDLHa2
IfQ/BHCXSdNvLrduOTXxyk9HZanNS4CSpOuyGp1lk5FC7SvSj7BjjE+RFk9PkYEEYTxW3eZuc3oR
LO2oDQFo4Nck5vhkGUm+0FybaJZZ7kPgikddUA1c1BZJqjGCAXNuZM/PTfEQB5zYkwkeEz7rDfD+
eZrfariIXcvb9nW6zovROUrnyK/rB9kzg/RgAPs5yFGQmD3ijI3iUAqafSiKAgi8VlSK/St9kVIO
/XdNYDpQ5ioaOHNTbxiupkJE2S5CcYBUTn+InKpYlVqivg2u8WSDEtwg/kAAW1Et91Q1sXcq5kb2
Igu+V1Mji3bzkUbZ3MYjKYhjgc76n+scb+oWQlik4IILyf3wIdHEzyoDyS9H3mySPR/Kjwc7GMSq
AAC5us3mSqYupE8T6vkustJPT9r4M+ew7HbeeK6DNcKjICXSuHgmg5OsitKpdsDDk9e06biFCKPk
BzfiVzsuCF2EiOvK2SHt/X0zFflSzpZNMp6AraULOUymtrsAjLvI0eArxnNUkOPV9XCJFlK/HZED
P6hzQ2GCcah6L1NI+dB10B2PtEjl1tCDr4o4JARRvB1r4+xC2n28N+Wkfg29EaKGxX1G9uR0R73b
odU/7nPSXATBvwv+HKu8pNe2MkznQp3KJ0t8qo1G+DoryqdqtkREGkHsZjeTtANwBvgMvhP2xPJJ
mnI/2WVdpJ/lSNrHnBcS9EInaZK7q41zKUXzSvi/3xpKmvHr8fUXDqvj0U+6NFyqbfGhD7F3kP5y
peN1/4zgAA+j7bIgLCGCUz1D3ZMjYZw0fGrrrg02o2d8EI4l3pt20NgpkDxrYeqsdFj5SOfU5kq3
gbVYaqWtoLIVz2PSjUC11OG57Tri4PDiPA+lXgP7q3yKiyAdzESUXkGGZSvbc8Q16ilpsMZqvHpU
sqyysgufPa5VgLf5iFHb9+7pRjVH+wQKKaH37qZLPQvad2eIlENl8USR5jhE93pKvBKyQTV9VfJg
A5+X+z7aptgZfWms5WZmFfywHWN6DBRTPDXh9Pa1KaJsmQJxg/SKTH0XDEP1Uirkne7fij6M1YqT
Vv3rW4F7qXk3O/H1rcjVeWMQsXQoh104KdU7sDYQPy57DgeNywuoAhLmoC9bl3+XVuX8SIYqWlqU
qz/GkLYeqtYXm0KzjW+UjD6lTW3/EEn+l9In/kvlFOS0OzfZj3kcPo8aVUDSw4ZYIAYP/mFVjQc/
StCfAlBZZ3VQU9KTfvBpmH9Lz4ATyjJ08nKpoCo3J9Ciq01uZV1QBghGkwiNtJXFohl4rUvL3UHO
DXOkh+RqwKfm5tCE4+87VBSVNb46KNk6QV94CepOnGRDPgjWA6Vcy1Hnph13iBIISWaPLbeGuSun
sjbstrq+oUQIdjuvj/dlHIXvPGxOWpuPz1TN9k9Ik62hQBZPhp4QiTJhkMxaB+5FvQ+uBOHDC5eN
ndVYMNPnRm4uixYpBOk89c14Mdq/ooRSZSgbqyJ8qubGUdzgye/VreaY49lRpy8TMPCfqlZmB+kg
7aqhZhRUEIuSNrnc1ctgLZub37wbmRSxbdTyb8FfAxk2/wmKWP/JbEHaa+4Q7Mih+09youz8h7g0
/JM0gdZAVcV+u68JppR8ltbnF034FyOIgoeAWtBrwAN0G05ZubKcur76MwlpdJZTnA+bqwchHcHY
qQKHiHtsA16zYvtJTsolRE8IJUyDuuAxfoEnNN56vjfsec9HT1YgkAsQEDaO6QcUGM1nphbu0iBR
9KAByDtOQlXXNcVeb0EenClZUj41r4YWttDWcxHEyUMr+RRMSXSy2HrYSKMcU3IJyWnc/MULokAV
avaRTUqwdZeZxECTTA2W+iiyH8TzV9EUTd+dLEAtutbTI0mVBE04PMZsit8pfhsuYhDWtamBbygm
6SfTMiwKIgHjFRPRrKBUzKsZGNkjt42tnJQLkmFm5SDkuXTHrFtYAUmuZlS/Vx0VcEbq9vuW4rb3
TttKc5haI6V3nHGtvtW+xzZXG7Oyr6RnA9jbKBkuukD7bgcJBKkUUz/U6Ms9/+eurTf1e9Ixzrzr
XGGzgRbYXYqCwm5/Mv2j7ab+UQ7vNvJ+OcWMJ2kJ4a+EH/SX220MOy6PhrIcd8THNoSW/Edzxu9y
INUWRpvpBwnnzUuoQnOyvGs5W6hQCY0U2S3krACVBCTZ30qsrzT92k0CfuVuKA9rh6aDqrpCcRKo
C2dYPn7Bg6rbzRvVLbaIjDcLTD0IGKe7DQPBZ8AfCKsLpzPe7ouGyuzPdQ1ceO2r1VsjSJMRn7Su
nQXKKPL8z2IeSVNrlfspLNWLHFVhZq/u/gXYyaPKkQ4kzrARk2U8zJUED0FM44yQDAVwkkm7AbTp
QfZko0+lTdiZVXFeUhjsjpq5dCGa3FlTWewFsl6ruI3G925qxoWhWf455Rj7mgUZDMfeyAsh/HID
pUOetnW7eAnhvL111W+23qVH0NUJtVHiq6GgPDlJGxTOA7/IX9Np9CYXSI/B0ciSoSdw4H7WqWlz
a0wXvLSRhxUPv+HLBq8qAuugwffSNoZ6xRv7t0UBQHMA68sy6JOTbFoF9oNgOqpuPEIWb+q0MDPy
7cjp/JdjmO/guSOcXzpiaVpQsbe+Cp7ad1xtNTXkvoNOTR59mFAeZY93f5c48aXslC9LPvpgnyhA
Xv7hOtbdVvGIl0q7XGBUwOmiKYXVdd62yOOB+1CvLpXecc++GNwzENQVNfog02eTUgKGXMgJcDDG
ajJL/n5KgVEUBNKN8ELC3jvD0cNHUrl5Svf7jnLY9jwKYpKy4E///VJ3P/A66bHMkDMHh2d6n53Z
6a+OOkspacWPSnX1V+/fEdX64BNiKmX53Cn12LpL2R0tSlQ3f1rT2SvxvCWUTs8hqYFTCG/6t1Ar
nyc1SR7dYWi+2b65bCGVuA5dEb/27mtRG+hS+bEAxs0zs64pVowMGCZcLUVQVEupGsw0h/ct1eUw
G3akAYfe0eFPCVdzqObxZiPDAZmib5OmI2iXrxU4IKaJR7jcRzr2tRutirybczT+ZwTAZVPMHw/Z
TPLzI7u+/BCloPhuU14R/uhcGM6kyR1a71jbRL/KYK9YQOxl3Yot6m6RB0Owl0M5YXgF3Nu/bEHk
9gBKG9P+aBrnA9Fp5RK3/5QzA5RVl/XTv5ZbKbXld8olbP+RBdg3p9nCClmNHaskjCEsXsDDNLzb
XbpuQX+8gqj3z6EPzbi0E472VsaA9EoZGuN73iXr2i9ioDrIbiRTUF9kE1gtEoiz9NEvUzPHDpyI
OOkvuzSJ2e5hVzuqiT0yrUDTi2AFw4N+bPJJP5roQ6yayUEkQin1Yz03yDfFYhOXTrc2bcAtfgjN
ZgQgbw996KccKWkwi8ZCzxO0fCfSRjZbPMLFoW5836iX7ryqd4N2D0QBlT1h2ss28PpjHEXjtz4k
RDlE1XcIjZKd7+cx4vZq+R3NmcemSb3nIejEQ+5R5yXtXeLZHGGn/thn3W155DjuTveVdO0ME+Q3
wmm+Z3Wbg5EfxUmvXHGSPdncXKBF4qcV5UbpKKwW3uTtSvhWYMlpKSbJPeuHnhVEC/XpO4pR/FN2
Ij+hxZE8FEESwl5cN59G8yw91SLKlj3YpEctRsOo9sNsU2dB/Gb3BeB/9or15gd4wpF6Ar7a6Atv
J+avBkSMTPB87Fb5aoGRqN9t1CrWY9+/JH6+i0UcXVUt+WYHARzmlRFeu7xU92ioGQs5KW2lklGb
X1s3j34Yvjzk5C+P+x5xFRartLPfdE0oq47wx3dN6H+rdmU+KllSPw4FxB3STqybChpTdfdBn8bf
yxdpNTJz2pfVoKySNPltcaoi+1vYTfxUZMMe2RH75390Cr1ypGXyanWVZfyiPEPPtqZBUZj8EMvP
qeyNlpdt44gjxH1CfpTlivsEFUzfSxDNTyZc3LYV+D9ts/vejw58BSFXSSF8k4ttNx2G3gu3uco9
Ma8yexHyxPths6gcev+nUTbfDbtQvoGS8vlksMiZF03zIl8fjefJb+xFpBbix//+Su78leQiI/Xc
rQsJCcphgeWAlAqqo8tl7ih7gdZSz3QfS2OjDd7G6MqXP+x/rJVDpS2rY9jR3La6j0uOylxQSdm7
VWk+2HOTOj5HkTLdKuA4jn/YiSuQchUkdaXbfUHjpglkgXmxKPRBW/meyZFivlY1oeVAICRvUvL6
5MSGtkJ092s+8ZRsHyCQNcBhvEK319lI2MJkxeUpBckgcQ3S1CvBro5UGGNn5MMf/uNEIVhs6OM6
SHmc2Vb9DGVT82wDd1yHoZ+vpU02mT8+FWHpneRoSsLiPC+S/tLEX/XBtL1H7so7fwT1JesxS0aG
akXr2/mvtYTNDdKoy7dSRd2E0FC2S1Xih0o+Go8EoIzHKoP/G3VD8PV3m5uH23QW0pM22YQxb9HG
GPZRZhD7lrZ5u6LvvrZL6losM5UiEJmqVlyUgm4FhyQtvGNsnqWdtxfZbKh/vsoWp7Z6npRKXXsK
eLuuysUlLcdmTT0QETES9yuqO5rXyoCAS68T5320uGToOqIMY5c8tGo4/OMQqy4qU6eoW9lVAG/D
hR6P21FLtQ/foY6NF+yna6ObR2nfB6T6xTodo+JImQXaMqZtcE4LrE/b8w4qz1pgquiCVbqj7IA3
anD8mT+kQ9qZn40+w1cRHtvFTevsZ+JptMRin2qC0Nt6YK3PWZoPG/JCziUarWqt9WX47A9NQcUF
PBGOVYll1wjnm9qb46Il9DezE2ioU1wHyKSeyKAsgVuIK7R44qoVabPsRdLtpG2yyuqUi/hTjuQi
zqwfk1f0J2kaarjkI8/bNnGU7wO1aVe+XVVvsHBPK2hulJ0cjkL5FO4oLoTew7fmJ/Wk1dtIyrlz
ygFGo/71N+hDNkMj5PiGlFCDYMdJ95s0yUlpF7oNTkJ2YyV0t3nnvcmRkaTfyiS/FLkLF1uaKgei
sT6cnwzvtvtQzko/1RkOdpYpzT5K4BBQHVE88I+XLRu0CddyiMR28RCOYfEgh8bYof/h6qcAGKqz
SFPVXJd+Yi9vY/72HhF746NJWuLe0+TNXNEeakVDeM6pqJMOd3uvNLNQcmkvw70SpJqlLHLh/GMM
qnqUN6+sQMzcFM5LCnfjoz9CRzFfyDryfTslbMq1X3nGmzmDmyPL+22Rnus8uYMuOmqeQ/SoHD/8
IR0hE/L6feEX5rf/tFeW2u/dKrbu9hZluLUnn8tk9wJKqcivGGZcHsiqPMtXjDTJnlrX5aH3pz/t
8PvDXOkMz42ulaRxUvfo6EbyHEzGMZkx3H6gZcfSoLhUDtEKjDZeaAGOtevirUotKGvKTD2JGeFd
9hnCPL4P2xF7kKa97dGFWgYSNCyhIDXzN8t9kRdAaD+mAxWx0Ure+1zHSZdd7sCSRqJ09kopOVs0
nfZRT0K8lEH3lx9q6Q/0uN+1PrReVA4527aY0t1EbSMJovqvJkqy/78DDPbvZZgFO0pJPQ6gCgGM
TdABeEbsw3/LKhJVuWL9bUbdo9do+htcnvm69erxBG2NwfUKV0Mr/Le2b/ZmD8F/SPnpKirEcA7m
ZsjDr+ZrSFgiTft6Rf4gHhfSKL2lYx8isyN3CGUVu5wpWvPvajBjar2HINK2FUmYp6lDazDNRsKA
ws6sM29wGDGN6S9jIEfEmV49DWarnmQPcBhPW9nlMx0eUpdj3OwiTbL5YyjXSl9KAzbS475dE0Xa
b7u34bALfPudovbKPQKozf6i4vIyObl11cagusbeEg1q6yotfmgg7gZV7V4OodoAHko5+7LmgH5F
Wai6BtEK1lIPLsHWb/bogolFV3bFg2M12tGYoIafR9LkK8lXD9o3DWYpY2VCXXQJ9b4mN6ps1BFN
K2mSDWguWAwJhkMUEjX+uDRmihAd6PmxMz5KwmQHObib1XlO2mTD4Xppj27/HAk4qMOg+BhiNA4m
X9d2rtV577X1nDlD/pGERrFNIr/aFvMQUVG/QlSwUIJpl9tqspnUOP8ITVIWQMOWPlGipeMV03OB
LvxeRIm9kMNbY1ECpaSUtlqzSzZmzSUI4o2c9PO5hNEXamwtE9P+HPXYOVe1g0qMEhrLQpbNSOOt
27Sv/F4pKpj9yA45Z9mjyME5z0JDt2VywmxtoNt2j15IzO9RqmmVk00vzw9xkyHkSVkHuPfZNPfu
bm1WZM1tWdiCki+UoVndHXs5LcW77mvkNKl6SDMC87u0Q3fCK8Su3kHoDWtSHykiVSRiFiXXRmhA
lrWSu5ebiYvRzKgXxijeluVjCGUVSktIPnm9MKmhisC7E5FFMweSqBxWv7l/swSN9jBlwuJjocVQ
ZgSTU60LyjiXMlGt6v0InNTuvoy3ZLfMe3c6SYNSQdX+nteWE3ILOSG3uCW8bS0hfin6N+6B08r2
CRQ6RdG+xeRpZDQ00FzYrI1+2MihSJrdZBKZ0KjHPRWDqt+ioalZE4FwRH5RlS5/ykTwQ/rDefS1
beQSNjRRPLXGpv9G1fxiBMdyooBJnDhyiFMOgfNijrFRlPvvhJyVjbRJv7stU/z1WPcUzg/qQ6u7
00vb8UILyQHsGy5vL4ORJ7BJmNp6vsu9EFbODpHf+As5qyZ1c5ka+3xbOq93zWc9V7urtISc04ao
786DHeabsFXQ0TW71znM+tQatXj0O+fvujadd4fM6Rqm/HY3zdmpZrLWXNHzVw00zPmWw5rtItYI
A+SOezCtZHpX39Vg1J/cCEpNLa6ftJ7foT2KZO9UJmwFvUsW5c9xUvfZjiLYWbkw+tSg0u2aqvse
C3iU2sTL9kBLuhdVWC9h64SfKofGhVqrxWOo6fXJVEl1KVC8f47G10qo2AgDwHMlcnFKWq/YDW7/
1evmnqV076rfUfkzk2RztM92gdk+prXTkN7BJJv7MP81IW0Be6wykPPLu3Pv2gYigUaEIm8z2Ysy
A+pIrgN1bacfX/oh8S926B0sY4JezQJl7pGYfVZsY3jxFMpBXLPMTpVIxpdR08cVZe7NFs5gCNW1
jNqv+YVUJv1DBpbjdPtlJsrw0HlOfwInz+92nh2pzlhzg20WMlIMux4cC0Sw8yU0ZN76j/Bx5TYZ
1I8JtKCt5cBBicowRNJHvQfPNxjjtemj8qK4SrIQpTe8K36trZHCLHZyOCk1P048XaEHcw9Uluzj
3g6X0Jq1nykU1RBT+z9d33txwtx68ywVZGdu1Q96GMSHAAz/NnfJDfoDEvQ+FUOfQwMvvCmq6wDO
YKH5OglXCKl39Ryh5PGfrJx5KAOWcnYcOn0nyJm+3oedGXZPqMLFi0IQlzOLZwntLnLY+qo+SdYx
qp88K78mJTIcjjxqYE2fGnSZMJybbtobE/V3Egr+f62+by1XS9+bTezj8hvF9uHf1sj3Qva5fqnL
2N3kyBkcQssQF2NKrOUEyfpfg+JDa9zZN18g+eUx5vdBgCe8hqLfZmULQnsedUOmAralBM/XdB4M
Cvg0OMeHVTK6zdIBydsTZUholckIUAJuExgKeqKesPWcpU02Q7oXItFOqtIby95vwk+HSsWw4g/l
OykkcC6n6jy2wm8jWbJcc8PPNPIgj4gtGHAnZTz/58rYgvjTSi2N4sd00VIk/Z5BGLANPYoLeShZ
HycDXZkP1Pf8jYroFZ/tkASVWy6kPVLI4oP2jvdunnnfJjPhHzhdxSoqcVpZNC+tsTQ8z4WLO3Ff
imLax/HUPwbV4L5oWZItUsWtTnKy8kiC6K1r7eRQIZK+EbrLH9jQ8is0fQsuC/5W5QdeNb0RfpvU
0d4QjDUowWMIkam1TpsJMZ95WA/CXQ1N6Gxvzq0bUjal71s9SVcecKFzWCMlBvG3OiyIkTB2gNqF
ddhvYBM1OrzN4TQrDvL0df7S6mODGMxH3afBJjU1ZLW5SLy4afwtN8F5etrZN+3kIbD+bTzEAldK
CfuXnAhTipQKg9wL+ayzE6NkBHifyi9dy1dyKCd4PaP1Nc/maqsu6y79AfzQWBiN7j7ZYeQ99cMI
jIhixfUI10G8nHrgQnEa+7vbWE8FuluqcZbeGsT8jxWl53ID2bhGcvJLSNJtSkd6r73YoGH9LSR0
j5WlFwdAEe6D5Ey+9bQSIbypcGAbYQL2vmkv9O6xI0tfUYOUjEfggOVXV217e+WoGvzV84znG7Gy
lN2bv9rDZhV19mBboK6dfGOFvbMUEwCgDl2CFxfc1K6zK/TAZkRb20EVmeqQkXeRAz6nE3zrenWR
k5Wn/7SsObTmAioyNC2+OI7Vof4DX+iuogqG5BlG2MR7k5tup54I/d0c0QJOlFWmN1x+W9gcyiC5
GEbnrWNkwRaqXppcC5wO6tMqfy6ISJ6quclFESP2OnfNUX0pPR0MBzfguBnsS+p6JQEClERs3TeP
0iYblzj1MQujg1669iWngjmLvPcKvW0QY9mPyJ9FHlA9f/QzIzqavjmsiyFov//yEKgtLvLZQyOZ
emT3Yc4J/+Yh91CFnz8i1AnXWVYgQ+0gvhUU40cVhceyabNXAHjD4W6Pteg3e9JqzgqxtfHjv9ip
+D1puogulMfUx9QSKHEqRXKVzUQBjpFYqDDNJocbGcX5qK05VI1dzdzWKalQj4r9Tlmz/0+juI9B
YygfOm/MRR476mvcJwALMt97HCNr3IhqRDC15D4/xHkF/9IUnjM/azc6GmWPiTEn0RE9Ryop/j4p
Zg/IgTOg4aKdkhQk1+Hu/a72/bQram1a1xB/Ui1JSiymaJqMC42bFhPE4yF6hYz405hnSJTUcQV1
nb4Kp9hYUhZvgD2EfnsavX7hGF3VLeqxt099Q/Ic6KOf6FN87VxyRaaqQnOWxG214h5THDS4Zc+y
sXlo1fMxgHeoeOo1B7jc/zbFqrKVDtJ1mle7eGV5B4RbLjIU97bP7UwR8Z9fV2a8DgyRFLw2ivAI
ZOUft4oMXva+Lx5DFVunekwD8A2OVtzoW4u7QQSC+qKg57nRaiC58O7l5D5nYxq6w3boEL76zejZ
xbizfCX83ZiGgbYf7JFi9ITVsHlWF28K7QOkQw+3xdIGrXh0qp1pG2VdAXPspJUX3Qrrc93nsEDe
bSlZc3fY/GZSYzU56wMqCs02i0FLJXNjmsEnUaToDLyxenFrW1vZEJKSa/VXfqwXqP2ICAXhGmBw
HT3y5b8aCM6oxgHGtZQTX76JOFimn5zGMKooiEoUKPq7VwRQIMzta+/az431FPuOfgUS4l1rO3AA
9CA0Jacypc13ae3zOp49E/JATw7iqdJXmjpC+Auo7dOTsBLCNx16mfeIgQwgJJbNdxXBdBCRh906
TXuqinI8dEp9NW2FhKHtFH9RCXaI4vxJBnAAKJP4pyb1mpSusistJdmOTeJcJ+s9H0yIYofc3PCn
sZ6rse6eXTJcZWM9y0Y3/XoDPf1IGD/O4Gzl0zdp/HNL/wgFsz2fbeiNm5e4c8Blt3y+VrIL82Df
Ai+G2sICULqUxgg4nL3RY8TV5JiIHiH7keI6M4W8seqjo5F1QbGybWdA8HD8akwTnE7fuPvb7FhN
IyWLOZCsZd638GxAuDG6KMXJntL31G8BDiUxP/fmWQUaCsinpkZ/hUVaf7St5CRHQTroj1kXnhBq
i5dqFjprL9U5tzgNpKi5hipjlrd2wvVFKasVlVIUNMx4iTtU4j6kDqtMVqTVd8Kck+yznyJc0le+
lkzfcuqqz21GPcNclkAmj2MHrzQAIbcTelySPSLYFdqFQzq0+S7hLgP3PQ8634vEvZjwnS6tzKz3
cjJ1A3NTZog8yVmrik14wKBmk7NCTNVzPCo3FA1YGP8wRh4ETBxGSb605rfWLR9qBHh/1NlQLIxA
9M/OqNaUGyN4G0Y/A7TYwP5T3sKDrawerLnh/dut+T8QS2nrG6V8MOuq1BZaQ00Vip3ZqpgFKuTM
KIZ0RXWIux4r0fAOVsr/Yeu8ltsGkjX8RKhCDrfMQaRIZekGJSeEQc7A058PQ6/l9dmbKXTPgLIl
Epzp/sOTjnXYZsqV+I46F84R6ZhsItXX9qHW/nRbS71H/PN6+3MVQvuKmjnCDuyqdzZ/yv+K/tyX
5CrnrygO9rLHM+lRvDSHtNnJUOs4oQktTBfypIHftEF15VmiJkR3C+hVXnwXv5XA6Kw1aONpUYao
3FoZ+76FliUBYjjzZUztdmP7U4Hu7cx97Ntgn3TIPti91r8k+Kyktqp92PQu1i3/w30nBu85mYxd
PuezJgx5+bQ6NCKqng38Tr3AyyFmF8Uab0oeWkZsposa3Ns2HYtu2BY52DpvyHK0Zed5OwpgBXTq
SM9Hr4/DPJi0jY8yNEHurQYD/TpIJs/syTr8P73qioRcda314GXS4JqbM1ThT6q1g+7IKXw/6cUm
A7J1uA218Z+r/87pfPSRxpgZdvNE2rbKQczDLUzGU5/1lGMUU0OQZj58BbX+aZVwEGSUlEqK4CZP
HnnA6rH9AYoO6CAPx5/a4GOh0BXfijhH7MZS0mvShsWuTPNgL0ojuahdoy0zyNQfHE+3g2tj3q6r
AAomL/om0EM7yCH9c1XVlnuI0+r3hAzRFtlbtHHQt9Pqu3Kqfg/5nyuZUysU2W0etpQm8XUDK6ED
inSTieewoFXaFPlbhSfGqk6rYi/DsOp2UzXaj5BSrXstnX4G+jcvVM6IRNSvipsYuxoZGbTACWEw
ilVNVX4vwyQKn1rX1i7GmGXPIXhemQ4DOz1lvc3brx9rMGt9uh1tTlhyFmUsADNAd9t857u29alo
tPycArdTM+PgVU1+e6egK3h0hJpu7dxSDpH8hXUQDIar1+eLsjDwIkhD473Fw6WIxo+oDpCR+TvN
Ae3/paeeH+mPH2Fn+X+tJi1Xw7T6+0X+k/5arXgKpguuJx68oPxWDob3YDqdfVBGhWZs506f1YgB
kavo763tGdDssfLQRjV7iUrtIBeoWmIuOcFmp9jplXu3CrSFnBjoAZZKuzPyujqMHoYc6jzgT9Ym
C5lk/1Yd5FWuNMoudIJlGA9wRpP6rI1jsIsgVFWLWw7l6h2lhte6K4Z7peHJFrpT+FFUJc/nPkpP
A/x5mtLmk8x3nqetAO/3B3sY6xeUDdcybw5uvXESI9nhc1JsRrWtxgDlNuPJL8zvSP6z/28pB5pU
AdEUA3jeo/1jVVnxnLpNduqS1F/IfK31/jKN3PCIeUD51joreXfFu/DgmPRLQs5lb8hZogYXddG5
gPG3mdrJXIRR5K4V24z3ugIRvE2KVSJc532MDDEhKm53KuhuOvFysO8r2r2P8ZxQS7reFmgA3uuE
Lk6m+0DDq4+6b89BnIMIeOqc5kNqPQrNT7dWZ1h7Pynce1q649I0zfxbEttsAKzxPsmdfg09KZ7S
70HFF3YCYvNU2Ul1GpsoWzWjmbyHdrfsVL+GSRJCdgqByeywPeAMlxR07f4MUTCh7NYVYuHWQbAR
9mjR/PfhNU0w1uRVNl+FDrBVeSVzDRDvO9OJ0boDq7IaesQ2B5Fll2keoFdaZwGvUEZ2MmaXNnZR
6BmzvVtgXJGokbXBpK2+4phcX/Ucc3q/wakWikh1lUM0dvpSrpOhXFx4pb6caovSs+zSDmnsnD3V
KR6KaSefkvLZiEasWAOpoNYF4X5jZCX6hbINphZI6bcbZF9MxHTVa+8a/r7SVLHvR7UEBIa1i7xq
5tzUVeXRBEm+1+Yrua5W1W5HqRrDiF5/AIF+TPTBeBVo4h7iOIt4OxGabg7hHAejvQwbYQCm1eMH
sIfYmE4A6oPk2Usj62m0Wuup6NJ9nQfDRaYsn+6A0E37KCf7DKiR1hnKVs7mWhMAdgd1RCf1sXbd
d5Cz1UEOChpUyeIr9ks+xHkpSHomDzw/zIcFhQyMjcFK7kPF3IohjJuHJAjVBRUIa5nVMz5ufpsO
s4BGqqioZYTVRaagNXWrkD/4NsDw4NHOe/9IV/01dJ4zb9SzgzzQNVWV7C3NhtIyn+gct6LR22vF
Rs5O+ngpg/Sb786w3djKjnIDI0NFzDCJec9iRcCL5KxWZcazM4fpvFjOysUqdAeKTumek2p6ZpUF
+JPzf+vuE6dNv01ByS6rbTt8Y7Nf1lTFL2H2S6Kbg4HGapWqcMIknLkFFK6IdtjK0ICssTBcPbwf
AEfMbIZmMVl2f+rsdjjJK+Qu+Zp1K7GWYWCL4WTyr0NUAP56JKjg6Rg5KKjUPiKKmiyoTlY/RsNe
w5vIP9JO9Ksw83CggV0QLmxvGB8tIxkfwwBxX0VP050MYyVG4XdQIqxTWCLXaVN0N4nAOd/uKjN/
XdoVnp+NrnC4T7KN8NO9Tk3qajvWQJXCueNIhUxUP43PkZNcjXGa7uWcrRQvnSjss5wLeuVz0Ivo
LOf0pA9RyajKk5ycHIw02orChZwVOUYKGvYvRzlbdra5MCYvO8pZzE0iDgDldCj0dHxuWgPXVDee
QY/8iwBjI/maV9VezvJJgkqkmFjDzLP4wVer8qgOpbpxLEtc5ZA0wltpNsUzFT/QW27K0hLujeYt
5RI5YYFO24Zq4C2+cjk72j0fqnhh1jR+l1QrqO+7w+1VbuuUWQEmstee64DrSSdroTSoYYwbPSyN
T6o0Gsh0BLCHxLAfszR4LUwXXGaO12+Y8JAJkCaEOpHi31haob/0Yt3G/ba2p/ZTDfT+UHSvRdG9
G/rRzbriHefFBwor6gMHG0gZeQVHc87rwoQBP0KUQHRcvCagAW3HgxoUZvEWqBE46FyBduE69qug
8rtpsBfZDFVrv0Y2HkuZ30CkxDbqxcwvMm1T4sMqkHO2DFvDpjJM83zj1wmuhX8Gh2b3LWx6XFnN
Tlirr9w/61ITMLCSZ7gV8SL5iFVJPcIcjj1gehkmUpSXVfM85Zwqs6QdV4htZCdj0LNT5pZOvH0p
XTM9QeoIOJiXLVzxGdQQWDz3znXIv7ACVH1bKu8y1Npa4wGkL5R6fmVL8Y46HI69Z2RKvzDn5bj9
bqbMQfAlVofb97qtJkxGDa4NDUiqIMXnZP6CF/z5tzCNGjRX2S3U2vgEAMu5dk6SXDhq/5K7AkMT
3bprWv22pwg1bSU0HkdUtVzqVhDB5N2m2ljLskRVsBqE+zoGJ9wGg5faHlca4KytJWp3Z9ha+2AY
KPfhG219VyrgZz4g3dyhcInKunc0anU45znYXHDE8Xc/pU7hm9+V0WmWXdF090PqxEfMj+GAuF70
5lNvvK2oqc2yon8cKCXsVPYRu0lNhke3DgVvH14EsPER8nxIa9Ix1/KF/NDs7tlYY8ArV4AUDKvo
u2qlznIYlf7suzze3TSjrur05bsqwq1c6bQFrk5B2T40oevuQr5Lt3oYa08Ao7/J/5zBHoDWsvPS
gD7bhDNPTm+97kLZEIm4+b9fspsMYt38hOyHZwcMgFNT54j+AGFeFf1T79ftKukRYChbpX+ddbY5
rvXvQ5+kO/ilYuOlTv/uivQU29CDsKMvTo4OeU3m8XqDxpaZ5IrMfETmkWUoETVoY/Oh5cNcD0H/
Uai0SJH8femApex98JnrJh+7jzZM6MX2/nPfeQldOtDLMg/r+mDRcn4uERKk7o6pt8yXRXJSTWvc
5llBvbyclUNvYqCh8jPwdXP7d27GP+QxJ5q0VXgrzWKjU4H9elOr06Zt4xg+URrepfNGAoO4JQez
+jnHhve+LePvVqIYr3aVK1sFQMzamcPJjDdsBz1ALPgCXBUOiUGYxj8KtTIXpqoP1w6Jhn3TJvV2
SvP2qbCDX3KFIrwD0pQN22e1XuuQDI4FQqRwr6dopaNT8OnhLDEZxTExveAkBzFm4e3qK9db/DsB
C/61LP5zw/9YZmnl9Xb+jGhx7ZwAmMKiMGP7RMcOO9qiRGw9VOtpRX/WPtXzUPT6U9CU9k6ua5ux
mVah2upL28/5jEdA/6nkqKfCVlah5WbHYo5k6mtQnBKzKtO7Lf3rLiyUsD+Ear8LDPP13wlUetST
5frbuOCNlZRA1DI3PUbplB5lCNTTxuHuTyyv5Bqh6tbvGTFPy5nbMNUmp665j94uMFICQDQPvYcY
y/+LDc8K4UAlixKVI/Qspr3K/nFtOnoQLCGlahtOztMSyrKiLLooMfZqESNrshl5FJ/SQrxP9sRX
o6IXJ8VnkPmvEOB9u1FThZPbvMSeMm8jYgtLTRtjNwtg0DKL/PS+qEu+6h3VQujJ6tLFX0mL/t8h
CGMkQ6b0/mvIHMBTtvbwlSnmV0KFFKxL5s6IgX7aDM5gPzo1v4p6zMqftMB66hs/NZ/fq1Fp7VOg
WTncOKs/AgkITn3uFusMGdyXPu8/PdHqP0cnWlZq7X8rEjPAD830r4Kvwu0UBMZeqFmM5nqYria8
uN4LUM7yB+jOBOhT9d71KMDLiko88i9lsTdNNdopqlJdTXeEHDjBqM/RdKc7Gd03Gvz2zPILdFfi
YUHTa7g4s3S+vKLtlGqYKyoOPL8FWGpExvjIbu1k4hwad6GxgwOH1d98GyJeiJCzpV1HYpjgZVXl
0k2U+IxeAsKnlo6KqxZmcLeGKJn7hOJiz1eZ4xzoAYs7mZKDNjc+QsDIi6+cvJrK8dUqBm9WL3nC
XcLYZJkBnnseVJe9gCPYjfY9gmAyFwD222d1Fi5kLoBucYFMWZ8Fehaerej0z+Z7S5cnYybSs4zk
Wm3eQLUmhgGWXiVbNp7OIeCQuARLMxvmYW5dp7OmEAhuEFJzrDR2v4+suaVUgLZuLDeo0ZCjfDjO
g7zC5C/YCRM4QWAl/RmXItiAensSibbMneBHDVHwAMk4fAgrN0Rp41MLNeMiM0mYpXcuQjIBm8qN
rpneRtalZeVZkvcGjJA2lj+KhcwNSbRLUQjHpIzaNI2AfNzIidvsvFhjqwLTaKb/BX3jHMJmCF97
tG5TC3nVguP9cTBCZanyWH4fc7bS6CiYF8tx0nuquWjx8Oh9R4AYExUkCU9xFxSPhl9dZR4FB7Ee
k8IEnBNB0tWx253XT7XRQH7hm1i+rvD0JZLW/h1qtMOubjxYPmymlvwGYPnNoR1ZHeqTWTquKitD
tmO2dcRjU9kHOi/azL6OcgimhgJ44hk7c17ioIxyxZXvrxWZ11/jyPhu18ea8s+PkI0xpNtCfyhQ
AtoOSunvB8cNUHeL6NKDtX03u/joVGP3k0LSWW1r/c1Ii19+E320yiDO3VDzvFAQo9SK0Hwy4ihe
JFDrfwZ44XY8LDnDafx+pgjmgI+HttdkyQ74u0P5jUd4MmXRDyNGZQGvINc0cnajwdHQU+dH5AGH
AcP90ui2vmZ/yWk0L/sTws36Csv18H1eCg/+mCqz1rtph48UkLyln9Afs4w2fIRvr98rarcpSi3a
tolv7sPOSLeYziPKL0rzzYSKhSVv+FkrlrrOXUvbt1hYP8dstnpjCj55oBQrKszm0Qwq7YHD+ofM
h1ZL0Zw6DE05fa2rvfJsKtYBOcD6Mx4qZalE5nQ35lV0rSo1X9BqrD5NdIt4F3j2xeHBeRd1HZ+X
ecIxnGOsW+4KM8UImbv/v6s3yvA77IRx+zX5z86+LZ10Z7TZy1ceYnOI5RhdgYHH710jcbwzIhcu
ZsMB61jPQftnkAvkUkfCgP+zzIajQvf/z7osYhdl1Cm63Ub6EDeuf/YwgY6aOHuQKQo6GhKTKf0H
13TEMoDxiMSiWu3kdApPdqv22JuIqvwJgFfs89kgA5lePChC7EcwLkCRZc7JobRmNqiGAeWcaqqh
BuVRg/2h842XRvCpo2S5zpS23OsBvwKRgJmY89SYJiwb/PQYqHn32JTqs8wnA8ZJRZqVJ6NO3ItR
WxmSKrwPAL2rC92Mp3vF1rpzp6DoERRZ9dybSr90017Q5NXZufsDIqtZ/uGbSB75HmZpba3lH90O
rdv4Y4SRvmt81CXrOeshvjfCgUf8oixRx7PH9e1mTd35ZjA9oxZgHKI8U1e4N2eHZiibJR/O9Mn9
RZ3ff5TXdq3nC4fzKEZhcfakCAHIMmmomc6hxv/3LrQp2cmwKnR/mYNg5GBlNsc+jipgSGL6iH39
olIgfqQ40B4Vz6VDX+rjx+iZlzAwlEfDo61GVwlznNmzs0Xq+r5F7My0vHitdvVwSOwe65lBtRej
yJZd1VieAzpW2HtfcS5DFrffJlv9oUHAflesESJp3BWvJc+DpQe158lAH2flt4P2UFqTskp4tl2U
0ow2lrDGc2RMJQR43bgzKBbuGiehD91QfIK+A2j8z5CgR/w/Q2vyX5uxCrZy7T/LpOHAvzmeINVi
gN241fzp+es2MdRMCCdHKUQYIlqWHbYaVVvqgFrNXZSXBccr06Q37qn62bbwctFbtgWtomjnRq6b
J2TYTfZ7Y7X+Tt4vJ+UA2m3Y2yXYnnnp7ab5dnMwaI+Maj9uel9Vrtid5mIRvnEQbE+T6zS3QYaQ
U3Y6GleHf/JfoR5Eu5Y+3WuiIgBTu3Cyc5xq9vDEqy24E/sBkKEGbkLoP3plnRsODcoZ+957boAR
ro+vUVjbB/ACwZl9nrrSfbd645iJ1Znb/HTa9qAi1fSeRuEyHTDn+ednjFhB/4+f0QX2759hFcbf
P8Nnw76q1LKWP8OI61b+DPQxjfdareHhAuw6iRItqZkgKjTnXBaWe2pngiiQephtXZgsZagUcc9b
T4mo8lcKvAw3c6DXZI32YVb10TZz81foYuyaJ8Y3DLGNRYmZxyPWU9FGmDG+NnrO6bs2lY1vg/UU
BdCXG+cAF7lFUvbtqmx1AKUzxDOIqr/DetTaVYV89K6cIZ5yVoZdrf8O/7nX6jvIwXr8mdWYlBkG
prtxj1APUlrp7/jmoiZjt1bKXfI1X5ndE4D6ldAD5yhyM759vpNcf+yEaB+zoPw3D2uteQQqZq2L
yXsGuuJQfWz1LYxE42r7qLtiOIKAzoR5QD74P8c4fuR8nrwZYdKtxDToZxPPA2SSmwAnopjW93pE
j2OhpSUQrXnwgRhc8rB8xf2lPlDCQm4XuzoTSW+xsMxCbLMijFbmTGGTQ+LAVGinh0mD2cYmS1+5
5jCiLscCDYkPYAI2xBB4UMuh5S82OYGzVxq8tm21BqCc1AV6OX2DyryjXtqhdU7yXneym61bAn8M
ketAbw0YFf5aNdbHCfiJCY+NTKKMaBj8VyznaVgrG9nxyLPwMgjT2ZrZoK8rJ1QeYKaXCBSDODGM
/EMIPkKd5y8SIfJw4c3OLlHlfGdnFy1M9CBfzZKKN7w04xp0sIm0oITA6bvG3iooN8Ve6Z+sCZ2f
ajtMSM5JYr40mUTcBDD4n5xdadW188cc7ZEeKZE5lIsBIuS7Tq7DKmxpdX29tyI7BQAxpt8Nti9B
nA8vZt/6GwPN972rpsbDmHr/rphmgqNc4Rm2/tAl2okSydq2IaVKXQwHMfplVoXj7ksmA3PfAiLi
gxTEwOPY2/WTACtE72ZDrSUHJK2Gj8BGfhZ1pB9l1I6DelALcClS+EjmhGb9xIRUu62o5xXFoGDW
PN/uBsg2WH4gkMHMp10EameRz0rQX1QKxep+T0i2hZyQDAx5hze20eIrJ6+8P3f8r4lu0+l2dvZE
gkW309fqBp1AHJZmqpEzpAg9jRHQvHmvguZj4C71Gv3Owq8V5KE8B42/oqr3kaZcZK4VhnK6rZZx
0zm7RkmhF8lX0Hpb2biqXu4tCKKeUhqI3vAftzTH2akD6tdoV4MEF4N1m5W/OGeedVqdGv4E0p2D
rnKKHmg8Bb94ut8eeH7Jw1rXX/PGzmk52iqVgWjcaX1X7lFUnM6mAzp0ssfmRS1o1mpRPxyDDv6J
hld7i3641gUrK4nbhWflxl7H5QPBp1R76dWOTyrEnc00TdpLVqOhFAGU2ctZrWoQOqn06CRngxzT
xToer8OMHcJpqNDHHcqU7CzKoj0386BYenZMK2Uro1qf2rPq+wiRQ2nYZLZ6BfiF5UHlamjfz5dy
GIb7TqGvPc673yqkEXybvK3LQsCzOfSgcVblWhZDHa0CvRxXfBZBpyM/g4R+3zTPXVztbATHP8aw
91ZIbU3Uux39qbUCEHrk4daVK1XzJo5VZvHYe/1zkqbWh6/SooeHpN9FuYH8lDL8kHkFObAllT1K
ZUJRL3E1LBp9eoLm0j450Bwe9fZdhIHVLMey5KGtlOfWt5snSivWUs+zfieXTm6ibZXYLlfswJJF
PrrDqVEClNd4bu9xQY1fNWA3ygxUiET2b56W9/gBF47vKuNBCkkLv8iP8uortOPoFfLqW81mhqK1
q1/l4PeQ0z3V4jD3Jxcm9off9skxL578FGeVpvLGrTUXfeuoWDVd0r4k4EWOdZWGKwxp+vdsFOXC
Z1uy6qKiX5azilaesScsbSPZyDDMov7ildC15klndLJH3dKg4zlRvKsLR2xRZkXXEhGVa6FOhwSn
2pOM5FDm5WMP0P0YuSpQwXlV1yg//EAHizRHMm8Gfc1BGTqdNVBBMbDVLL8N6NNtXB5q6FPPhARX
jjich6fSbV/DcvDXYEysam3OzXgx4Bk0FPFeVZBi20DiToerAWs3X6ZVPVIny9zjVOgRb/4uTY+4
C1RA3uvwBJY5R1KBd0PaDLdLGcsh6PmCxP1H2XzlpkpPuxWkLrD+obGtnaPtK+1Kb8wevUtHe20b
seitqnsvDKvaTaWurGWoj+zl7R62TLcOfDd6N3D3KCfetJ3p8JmyUvh7c15VEeytzV47JIFfv6kI
c8zp2uZYMIPBUU4hFJWWLipkO07p6Mc7WckeKc3bsQNtqez7GQvlXBF14pnV5q9OYkZHtLbrpQwj
NOM3YeDFWxkGCOosMhFOdzIUo7Geej/bDwpKS2MYI9s8lNVCnzU4og5JXhpCyaGBrPTubx09V95i
oy8PURu0K3dQrDsTyugWdxt7o1L2YDcAXH+KRvecD9nvK7c/qH6c3tJyLiqxEa1m49paDT5dKgHT
y9yRS7rKdRZKRIkAa45valEq97dcbpf10hmAkFaV4t/LYZyn7fa56A0oAnNaZlpVtbZe6Y3YQ8W4
6sVsSRZZqOxRxvehu1fOHqlxtgd2Q5czxv/pzhiyi4UqyjXVKnFtu2A8C7wZZCTzcpjuoD4EV/Sx
6rXbYYOCa3FydOJey3FAC5PjX7G8lMlA+LzDY+tRpjAToFJBcy05yllgWGnpfy8Anp+CdKIQryfG
sJp6PVoVHcZwt1hOqXr8w6vqYQFhDGHwMedxrvrewuqK8Uf70im+/SPXO2vBvid4YFtQ7uwQHGuY
W9bBThrOerAb+pnx0PegbVszusjIKbthKXzV3MlQt5N8RwPNgUbDDRQrKsoGnM5nRJeqGu3WQIPt
LXXgF3he+phVHahKjuOUpNEaitAtRTgCQVZLLmuxLCm08HHsXeseHSQQSbPWECgQ5CyRPd/Ku6px
OHmYuDyoFbqGg8tGM8Nz3dEf4RQbjy4U12WYVxD+5zD0MKzwjMRcyBC4ufGoZhE7BTt5kHdpSf89
Vsfx0k6eeKSGarWF+xDDK3l0ioimYeO4axn2ht9dkeVb6LVWg9128jsasvFeKBhsT4hqXCkxAfpk
P/QNATG4NHb7M2maX16dDc8o9bhrr7T944iKxp1n86gKM6G+eG7yrid293PqvFXtm8Yn5bV2GWTr
fOY+sZVQLwLJ0IWsGER+yJEuxUAaNpd6CQu4sLJkkMzVkcZTkvPXHV8T8g4Nq0d4/iEHLyu2lAeU
hZZDoykvZT9DPugDLWSYBOB2BswE+QqOgleOdeBIY8XZylnEBLQF2KfxTs5qWgaAVvQPdSUZlYsU
ryxVa+0fVePHC2ty66fEo6nuJgPkYy+sgdjT4PUyc/ysYXoqAUo1ltpZZ93rdp6lq99FVfw0Old9
w/9CLGu7T55y2jErt3bExep8d4Mi1HRXhzXygTMTAxjbdOdltbehEiUuqs5eKdQr8RTRyVzKl5pf
sxjM6bsWqjtnNLH8EnSfIraKWBlpFRVeN5/AjfsjlICGhhlIvfHOg2oJUehDnwM5lHLyryUy22C2
0jjKuPtrjbyUL6gV2CKWtUGhvT+2uRVvrGpolsDOp/tO08Z7MV8pcPvY4ln5Wua+JpIIHnDTlXSP
5sVfE3ZUPOD92R/+yUe48PCLiO/82jzkJuLgYWU1b82rnfjam6O5wXECn7is/IoiclQCN5j8CsUX
1X8ZeBLIZUZQRgcVTg+VUO6a4sii4oUivI4y/zPdlJW8vRTU4QKq8+umNtQVMunjOrNyB2fewb6a
0Lt2eeJ2OxFzttL0DKtxwKo/eLgJnkORzynEqz37GvJXu63stMC8jnb8Z2U/NtSg55VgRsNFkkNN
M3qUBOWg/bmSYTuYyTHq09+zX7kizngAyzg2OkpdlFEwSbaO4J7RKgh4+h1lnGvp7ytVHaIlUhL1
6it3W+I63CIvVbrwCw1Fx5WuhMpRmXUry1nBsjE7p6KI859YyRZxYCHTN2e+0gjmsHs3gMnTxKpX
sYW0iYfO2VtF0ydUkdTEij29GEn9KdOOmde0vvIUn/kuYi8414X42oPYAkoCaR0Y6dxtWGF5BG05
IN5YxW9paapLfyTCXHHLoxPxVg+JB7V9ELWvYniZdNsuiM3lba5srTc7VAQeJ8wantnewV0HBdNP
6RIBaO/2QvziIrxS2uFQonQdtM4772tza2hJuJV72v9KC7UOsWWI4+fMbqMQ0XhhRwcfZthEy44j
mc1h88hXMuqXf3Kg/ZSTnDUK/9l0DGsnI5nX5LEMffQQ/dV4WMqkJ7R41WMwiQBWmZ+KwaF2p3WH
mk3byRcx5C85IWN5NU189XNUyTdlnFMwksmA2uXKFSH8ho1bxOaqxNL7aMxf4G5mmd5OxnLI5xl5
pSY1CitKghbK2FechovU9na58aFranvw2RkevRhAvDMP8uqf3F9hHpg7xR62/2uZzKWT/33Q8Kd2
Wh9xfOCsKADV3RPiffolDsbtMEdyAH6+0bO5IjynYiCuyI7QqpWh6wLVQsTfW4O47p5sv/ts8lDd
jl5zAV6rXONW96/p5BlbzUSfWoZyom9Nin+20W1qq/Rv60C1sE9JkGXPEogrqXPNo9q7vdCgGPrd
/LKIifI6MEEFzP9AX2gwWnd93nkLrXfrh7LMm4feob3LlhI+9hRPyRKCSdVUD3LBpCXJEnRre1GC
PqCp4U0vI0C1ZQaA7kXm/rnq/8z+u45D74Mhir2ujdi0xJo1e0juJDkRcW4BPa8UBzeI7Gd1sP7K
p8ikcAzTro03OidnKj8nt0l2MuK05ZzkFed79DrSrthlUfTxT16uQPS624qQboEaTsNZDjQVxzPE
WXYKFHNkylXRCL4tiXV4Wg2gm9uMXPx1r+sG6aLIXYybWu/368lZOPWzk+zmn3QEEHiras2v0IY9
boGpPGj0kF8xQL7L9DZ/oPMaP6aJukuDpn9tRRkfFTG2S2NeBeG+WftQ8LZyNi1qEK+acM/00PwX
Ws/ytULcpM8W6KRF6WTDa5cqNYgbXD9wljlh2WofROjjONLY506LnLO8kkPRpNCh2qzeoWRAj5TG
nX3WfRWzNAsn3Yk3HtKD842A/exzZhhblDZn9xJSTcm3iJqy6wpNc9EKEX/kSYjuRIIbgReZ4kGU
7KCUXO2/uYHyWltD+VQivLDzsSnedGMxvWq1tpMLsoTNBBuU4r6nWn1nQg9f5W3SIwd9EWOg30F+
jhZGGwmMECseFfNV3Km/r2TOH6aBPUuPuTd6bJltrkxn1I5fwxCjbDO2oE2rLthOIEHpUjYcZxCV
B5aLIIO8KqZAvfNwaEtyzfko8gghAxxg7uxsUh9yNf6Q+Xzq6mUJjO2k05O9lAOASjmRcWxcKOg0
3OtNKO5LmH63iXTeUNZOy4OiF/1pjIITe+9LP2riXvKQ5RC1gJYri5Jb7JfinkdqtEnSZJZVt5N7
W8UGVFRYhbowBe79eZATyFHnWzNSRnbj/e+caVl7NLyceyQQKTkHWruDUho9AxgwAJzDBnKUNkLQ
rLG2caT2KznbGmiUeBbdVBkCu1PuRrsCFjAvDgfUvCrEbeRkNsTbFqfFheT2ZX8IfjLUp3y4s2fm
X98NzdGv1qXFptAsp2TL90GeboHT1if0CNVVYxjjsm0hXw94pT85VXufqrAabd9N7lpE6Ja5FYqP
0imCBW3ziEpyAATRdWE7pFrzXKVijSyHwHtD1+tN60KDKNIG6ZH/4+y8luTGgTX9RIwg6Hlb3ld7
oxuGNNLQe8+nPx9RGtVE7+zG7t4gCCDBVreqSCDzN3Dpqsvgx/kurZrwkCY2HrwZlLHMzpSzbMpg
/H3VFnp3DJp0fR/6EtaK6n3QNHX3ZVx2TVWPVqRGtfJHHTw1cZLeSInNgNCo7KozZHz0eCWqwk5O
EiMuZ2VXIsjvwRJufu9mnb2cXOyPSsN1ruwDgwX7jxAAO9JtcoyqgAtPJV/a89B93KyLcpNECObJ
icJDe6kMv5f2yGFBRNWPoK1W1mQHn+M01puwCmFbJYn2nJfZdxnQakgANWkZPVW42hwEqIi1j+zt
txzhvvkOPQcriNBTdehg2mIfE+4FOI6NlhbV96Vsm6aG4qD60b51de+1gxxnzLNRVfircRTDSXXc
5DHmE7CQC0LcIG70icwIUY2LXP/a270GFWXq4/DBjuJftV835xhq3yt1AR2u6xQds6RPXwc1N5ap
7sAqm2fjdvLXbPQAc/qz0pE5mAOSfK4xgKwv23MWWZsWzemDJWdu83UVfwR9BRtSbdHDi9u9kbgx
PlE0nSfOuYbHlhzyB2TwuyEk6zEUyYuuad2+sYt4KWeR8m8fk6BYyZ4w+/ilqRNE7t4l8eXOceHf
0+OxhwJz6E71jfziz1dywq5N4MbjMG1ugESyKsiLu0tKtv1VmJV7TSkTXKPGc7Y6j90FSTH3WpG+
t8k3UcCbxrTaykEZnbO5uJgUEhzsdTi2X/iskd+zovpazVdgHe7DWVbDziHSnCPlvIyUzXwDL63O
CXv6YM6AkRRslsAN/GMcOfk7hiCnScWdSqkp4ZcKAijzcG871klNCxXGBN24azJsBCj3I2vLkxrR
o+FxUhRrxqCZz5nGb1Qp7qPsJZlhoEyRx7fJepodohEUR1Xdbx59M4Wi7OoPUVBnW3Doya1barkB
FmxIzoOodnEyYpEbW+2+qx0XDvO8YG504pYkycNtKQVCk3Z5I9OV7DXRunGTaF3MCZzGGcYPS882
ja6aL3HW5hcnT6Q7zrfRByDNaRoF40zVX3sA2Xu4FtZSzA+BKqcO1ent71ndb7J93jtH34VhzZcb
Sqs1nsmUFY82uqMLSbirQVwuCy2e/nMinFcU/7FCyYWxSkOhAVDMCkzbDRPCRIFG0MAr/mCbQ7bC
4Xz8wMs7WGaOLk4eL7W3ApF9GSaivDxojvbvMHUINPy3K+vN4m7Cb4HQqQlpkPlpOmZsh8AUhsve
jykbzmP3CXllqLq3rUBAfRm/dyeqwn06C8X8WZ6apXsu6l4vfzhYXewSN/vh+z5q9NheY+oDl2Gh
+DX2QgVG35TzcLBC1ecECmpPvVtcb2OijM1tHuV8WibRHVXh1TsbthH2LahZq7UGFwW/WdmT4z1Q
tm0fgaOXY/cJy4fuo7MVvI93oCdW6Ev56/tYpPju2Sd33UOzcBdyokE9c0Fmatre42x3iA8DMpz3
f42cTECagzexEfEo2cgXNkq0k9PFyy9xE8T2our0C/4Ayb4F1D01bUUlqwI0FyN1sHbVOrrcBssm
jC5mWA/ryLHSpQN9XVDnMsJLQDZo7yriWfb+tSTJ0LEwMc+dl8r1t1vJ/pAq16bUpv3tTlqOcdZY
U2Mn//BamLFzcMSkLO5d5GQUXoT+340xIF7jf8eAGwgOD2T1iG7He+ll9qOWKPYjT24VPJtd8mqZ
ANXNTWtP48qMEYoyEzZNy0SwffB9qPS3/hSZezWyYNvP0Upfjg99+701M0Qpaqp7vlaYp7pX4pJk
3Hw5OeyyfP7zZNdGcbBcufVknqJU5TsdibeijayjnL2FzJOJnJT9INVtAAEIwt0Wy8E5Z4vaQOSa
p3aI30cTkP39Frdb3/um5VX7cKoP8gfLcXv+KfJq7Jtol4wIrQeLrvbsJdgibdWErbppvax7Doq0
uCSNeQm6FmRKmVEe0YupPeJQ1+FkB1ystqpiKbsWSvrPJNwWOrD/RzmURL228n3lUqIauvDB3p+Q
YvNPSEMFoEfvfT5c0crhfLBqfLJOgd1T7ZGht3g5f+/Llbk2vhcwUKF0c0s5dLuv7N9ucRuAx1Ie
EgW5LEycIlC85rujFQHoSSd8msbLrdSrVVGwdlzV35TVxC5oqNsFyr1snJEmXDRJzNPpj/rtOIvh
3lRyHVIUfyYpWuYXSJ0YiqPzsmyUMjuIxMkO/Tj9bv4/x7w68GL2zFO9gTjz2lt1f9IbrT9ZYOgE
JIK97N0bMU/eu/JqDAP2xgUmmvf1csIP/OEWLCeaoH6Lu7TkiK3GUChQ1EyGmLI8xhhIK9DoGG4c
mkn86AyPkstkmvopN4qTXCDDdNU6WFrZjr+0VtXhRmvNURvi301XKSoiGgIHytslgGdQj8Lc1xEO
RIv/ffj9HsjT5Wsy9PkhT9AoEX37bopGP8I3ipdR6LWwURVlbecNOqHz7GSQVtdBnZ41JJWXlZvA
dRbVcLAhIB3MuZFXjT0maIpZIk05XsS0t2tNXt9G5Do1dgdcxOeI25xcLqfu87e7yVC7rC63t001
P/Ta6VP0mvZcD4a+14cq2IQoIn2ror+mUA1+lIhigxJqzCPsaeWhUfhEthx5frhe/wm3VawKywNN
2urtWTjojnejXXzauNqiK0eOWFhT/Vo7PZCCovwkt9FiR9eixzKHZaI9WnXhvzi6/3eV5aCq2FY3
2YNld+xwWlC1TdArL4WR+Ae8sRLoS3QTyIEzVuyn7I2RFj7arbHNdNtDGwMXMYuzrjmGO11PVOsq
+BUO1jggK8jmTTtUiI/oSzl6u0ydbO2hF3IMhrq7YBmNx4M5DJ8lBYPlhNkocFbffklLZYeQ0viJ
ICSEibTTtjKMvfus7WC/YX7yPfTsvyJvImObULush/ZbmFFmXkQZ+Yqkt7EY6UdIMOPcyMFbMy+x
zCzeDZp3lkMyQsb+a628dTEO6aFQqG1DpTxQSc6eB8v8MBWv+j6mrb8UumVeQguXjsFqHayu0ESU
s0C33tFar597MzcPbu5OS5xQxZVkanfOkllDGx7hZzhhSm2jv3ds+IO9m2gzz8N9aA77mrfTSnZJ
JaOzp+bjNQOi8OTZwbMcx8Og2iBeBw4ojp7RqsY6xaXMAgzCOILmd1ehLrzvOXJlfil+eJpdr5oS
JUDs7uIrMBsAFvNE6NYbALDdR5dgCRPFVJhD/gmLkI0kcMXwB3JmePAaeXcSXZ08tLquLbKe7Bxl
8h8dHoKfCd4t8xlbT/jPakBUcmJsnxLTD9YVOeMPhR8V5NZHQqrhoLkaNj8aCGEt5mFthNp0wGha
vV0NtjenP2k6eeV1Ym8E32TUv4a/RM1dGRI3KGAsZOB9ibz7pGcG4ljN3u+y6Fh1XkgmqI9A6/zT
lVeIKXsgC70SInCkGHW+oCSbUQs1r18ivVYu7NipyxvpkahXU5uUMP34TIIr5ks7Hz6EYTgYR6bY
hPZJtWyz8Fc0tWxN50ncyKi9exkvz9kBTMbqJTDJeVIO9f/EG6b+Ox6j2Fe3Hn1y9YkeUKMJMqS7
aBSQTA9K/1cYZN4FkRgQhGqCxvM42rAVRi19uA3G/k8ZonQTHoUyBPEjQvATuCZgNqQsGXX1hcmr
/mhjNoz4n51ap6FVxSpEkmMpuy28b3fTtc5z6YX1oa8+WsOvr02qDA9toA4PZunES28AvHgf63NM
FdopBQQ8h/hKmXsLlirsShKE/kwKj5azUDrShNvGhcTrgcS/CSORVog2U0+KyYxGl2puIDiZzKZD
UHFS0GVzUzZOdkl6VN5aX6TrLxP32cSyyNfMwcJRN1nlZiep686JatyLzPuQvbvou6HHI99M+zZ+
N8z5j/FSnzZjGLmHJNP7M8oiw9qr0OyTXdQOBlRbZs1yeRlQSVw783TL7zxS8kfsXEbeV5t1oCCi
Ncbj7R5ypoo9dP9Q5l0YRest+MyZb/JKFKV1u5r+XN1n71f/57jGnSYSlbI2HbchJyevRhjrEc/S
6Lnq3fQlhY8AUG1A68ctspfGd5B8h0S/lrOGVnAc9P1fhZiQYgTAllTWeMjGqFUfMrUuz+hpVdMa
w1p8PNTs3DRRAeq0FOYxSk0+IOPk/bnEXSuhPCNn1Xk8dzWEWKL82Zs/9v78BUin6SVwY/0gewl8
7IcUQ4CdFUlvSCIyxS9QL2Mz2aucD8PevN7ArA3AK3LF+lWqcAyC04qCGAWIqwIM8pD31gaBp5s8
jt6QnI20bWWZyqcCkBjj2W+miKIt9XT2OnmGj18BsSLIwYG6NsjM3LfM9Yjf3ZuV4jcwl+ILs6BE
bJvHW6aqdaJdhK/3hr9ugSQpP1bPnGDDG73YSIGqegJt/WUWSn6xkYpVci1sRkwRJg47eQG9ecjK
kv2KiQbQOOyS2zl+iDSk/UT+oAwRfLMeT6CFyauBjGPFZVC6XM59y4Z556NCum8H9U3wbMOZqGi3
RYNwSDUZ6qNLaY/TTRP9xO1wgUqe9h1+dbzSzTq+oJ+CY2AS4j1rjf1HWLcHp/bCnwCN/45UVDBS
13grNW1+VAXeJbCbTWFwcJC9hBLnbXxs8E5WQd6tv0xYBT4BTh6+32PZWWRH7wZjVzQEY/QweK5H
Uj1483RLMQpwoMXYH5JOwEaYKVDIUOOil+j/yyxS09UeZZ18BYL1o66z8qHpB/UlrNRV0Br6e+Cq
3bFFlX5+X+jvlN7SdYVY207O5l6LLtTJGSb9DYmtfl3knb41bL94bwAmL+Iyw8ygn8hl6YB+sjB6
LX0skVpbeQiytnjXraA5lOSVl6BBrDO8FTxwlbxeQfkaDp7SBB/VBImNDV8x6Apgl6FZY2hUfEZZ
/aFxxn1Miny4tnmQsxtiHKox6JEIkQTo7YgiGeomrxv14kM8ul0F81jkheolH1FFwSBQvfxXnJz1
e2P67zhUdMG0kAbJpj41FiOi6yuehh5WBBigVooIrvJqcKJip6RoQH+dEG566aazHJ7sDqXGILff
usru93K5iMgN/WM0gSnPupoQzwt5nqEwjXiAN/sq3lSxOzVvTo3XIkYyWydKs8UhrI/9LPzZKJn7
UDtIwbNBKD6rwH2wLEP/220pxQZlCskOTSDDrdyXJJta5JaC5gzspjhMYsC31YicpaliO5wLgBIh
/q57RUn065gWytISRvfpxzhvzn5TIwr/wJLVb0KUE4CtYHpwkQ+Igj5COtxAlzuoimgN/54dhewb
TWYAMf7pjml/TjvTxQENQgq6CABBUYB8gFyW76gwZ/uIH0Vivw/5LdX0s82zi1TlzrpwZ0D6+0gw
fMor/6dUfwnH1NkaAZgQaaXS8lla1nEUn+RsgdkmzI/+taiM4Tov4nuTLMFeWrsx0IcHjgAtRugq
Uotzd0rD8SHHa/xSdvptaJiH5HjaUXmsfXy+ZGypYnDk+hjDzPdw5nvIWDnJZuF2D83J/HqtV4Be
oC/8XhoDWr+O068k9+HaBX7AVtarp5Zz3Ww8OgxUqeMRv4JKV0+mW9TrYciQHeh0cbw37exkp4OW
Lm8zsi+nRbB33S66xd6Hyz7FCj0hE5ZXefzk4FUCOSiJNvytyKK5pv2OZ7V9FJhUPomwmB6UJF7I
nlygtEa3Tya3u43V7GC2QdCPSy+04STghrMznUlfaEmGcESdZe2tD/gKBdgB3T38oCnSBhxg3a75
2eO3pdd58UMnh7/MqTFCMp+PGW2Rb2rHjN4M33vLSGX/9DB3NqvWfSfz3KzRbjCXPsZNm8kFrqYm
lvsZmZW+8Iayv0Sp3z2mof0D1Jv7Cbyfx56vxUdXQSjTKdgCB7X7acX6B+SskGoS8ssytEfkHnep
T+AfJv9yw0K8Rt6BRNRgmi82snLHNkpmTwfuUPoF9qsiFg+6U+XXKIAnJCc0fSyX9uxT6wF9etZi
/VGtKfnamQaAglfYYaQ0Cq6cq3vzfzEW+jkmrGaYLe7BYTZ2cC+GqP+nvd9S4BGQ6+SBwN+F66nQ
xEpkSBpOXdxdxdzUutlejTB1oTWDJjWVyDEXcjBgt7TUi6rc3AY5PODGE5unTh9IiE+9euY1Gr/p
ZvEy+tF4RZ44ekNicx+hMP6ozr16ipclf7pns0XOaSnHNOo3z0jJLeWYI8pyl2HtA/MJi/T5hrYa
Dlfw4i/yhgr6eEAfcLWRq3O9sI+egnnebbmnpYeyRnFFLq1HT+DVirS66af7YQZq5Z3Q2YyPQUri
AMuMRZgY3gFNs66q6vrVVUW3Fp4RAxklJB4fKL+US2H7w6rKnP5c5fCNb1eyOze6juWpDIGp/e9Z
Y+7KsazycUVNsEOWa00QCNvOtPGybnE3QEwg3/mT6j/KZhpNAGBlKdaFq/weszWTl1Y5qiR8GJMT
IkyGZdmZ/QXa7F9mOvlHTYmdR3VuwkgsKsMJHuzKtLHYdlAksIadnLtFVU27H/uwXdwXFYNj4qdd
i1UECfch18FPgYSvPrLJhmWN3pFS++JBYAoph+NMKBtXBBoWmeRz4UMrG3+k1hd00zHsnPZaQCB7
yWzDWVJwTHZysswUhAd1dtxylsKz+lAmSPc3WFItHUt/UDR+KRkbFgqG9Gnab2UsmoD6ftQVEDjz
jzGjSixQYKmwPKrZNuuheRQI9226RPkue7yvAc59vZT9wtJ0lGkdsfQ6TmH3xnYDgbrDn0EUauCH
awlshXns67QcdK3CnaWh1N8LhVImh3xs/nVvZQ6RcfP4kIru5KWJdqHaUp8xVlsEhiUucug2Pk/y
tu9WfWtXq68T8yx/nAXQ2vQsl7qiY8E8rpVqsLGRzFrK7n1CxmkiPlEKpTQ4x95/KghnsNEB+XFN
AACh7H+tSq2cKRfeoky9gvQeBLx6Tp6rZRot5KzfQrtLM/NFNce/RYDYzljk1A2hF1EeCEf3JPt9
WxenEQL0nxE5LJsqfFfd3HsaEbp4Qbx/eNHRpKMOSNEl1scX4HHT0pwmZycnqVzYGyPMfE4dLMgU
vTkq1YSq0dwFpFI8ZuN8JKEnm44Nn1NhDRPGsHHS5MEoU7EczFz5VtjmRm/M/pePuUWGOsl7hZgT
ags159QS4qdosXBB3bd8UVOEYMbOTpcW4nTbKS6xzrUKyzqNHZk9CKdsnwROLkUQ2yc5cW+w5/6R
lFWxTamtuRvQQeO2cepPGeHjRb7FHPCniqp8h+zifOfbtZxvi+AUxVO8v9+vmbXX5Q9Cyp5kQWSf
LdTGlorNjlH1g/Zq5lpza8pwSJYYNtebLxNpYwGxxTZx2wwOW3W5ZNCKboEEvdh+iR5sN5kpGtVO
aOy94qAGmh4g3Mfrv/nJ1pp6w5+fKa/qInw3oPzdxm+xhq49OGUyHW5d+TOaskOOwKmPOTq3q4DX
LVR4/vVyMmjzrW8j4X+/uRzvPaxVUEc8fxmveTcIzWRj8ecfI+MBT4EVKMmj8HZPuoujHifLyq5h
0v9uJnj51zD2V0VqQlqZx20NFYVgsos1255wpbhGPq+2X1THHjdx41TrYTSsF7XCdCvu63QpZ7Uw
sM7YPn7KSTSmh6cqLdHlInQmy76gwLvKO8r2gTnQS9W/ckcvznKud9Fv8xv0bPWsLBYxcuYdmpeh
z9HVVI6IF1LLbVVEJ6ex38ox2ciQGoFOviqgYgpv8vHxaBpcEwOYzOg/yaF7g9Abv2aPyLJC/qyp
7OwaO0jt2UH3nKZWB/N2aBaJr6kHOeY6Xsc7uXYxHyckCNruOS7GVQn250EuiAuDtFNCDUBO9nW/
joF9Lo0mFd9GjaLP0Hz3BtdE8xAhbFOrcUMxrSu8kPZ7YMACmxxNPRsoiFwB1FJdmBf4yfSLYmz5
JFC8XTrq+Fzxij9WommP8srq499Xxnx174YqKtDpWG7l+Iyr3DSa+dMtTQ+EiFEGW46iLzJeRsi7
CSsyigVVAVp3qIztNDOqMrSwn1MoAAuwGNZPoGx4PnfmDx1nbOTyEIF13RrLX2BCFBKIbbS4Xshs
SOzGCI3gGSpj0eZHT1XEwx7xtN+x8r5/Yr/c90tsrJ+omFzSvOpOkwh+N0OWuc2iDFX0mORU1Xcf
eazV23+N3cNDBIFPMm4AGL0PG51T3z/3ut9aUzpvKwrU9bsYxbt4RA9Og3eHpI2C5lVd6WcEqLt3
v4OkwnCMASmqGgU4vVnhcOrxrembvt12rma/85T8FXuz6yRv61dkopYyShlUvoqDWiyR6Lbf7ZES
JugFdm5BiZNmoPChq7JyHWcojWM1l72GA7LIml01a23uTv1Us5/AXEaG1GFWLDsYUZxuobccB3mJ
xNHG8KngyzE/RPBmUXsKco0l+ofbsPOGS6OnCE/WFuoTXuV/DBvdmuIP3wvHU2DAeayzNP6oEEle
kw60d3LWZQuMS6t4StEkeEznb/O8SGtTDNpALGkgseamKjtjb0D9k0ORB0IrwxH8DKVCXVdl4rNT
4KEFW7Xny+5PiwBBHWpJXXCRE46cjaaRj3yyluPNBGlHUWtli7uvQvKBiqHXCnOjNbkHnmUezDaA
P41VnHr60WiG7qph6eFO6DJB3+v44k0uACb1mAVkjeSQjNItq73U2rOQ83KoaWyL77bqPriJtTA9
gEtCDd1nn7uCgzfErvRa9zlrHYAnhhYsDX7JdQShc+dV8OzLqYnWedj5L9CcrLNX9S9BY/svcsiv
PMp1iDdWSfsS9OBVE+Sorh6cJyVJlQNUvPCaGh2CeCX6dcsotevNrS8DO92NNkUeZCgFsw4OYniV
a/yEwkxTG5cugkuyG5qZyhyaZ4s/CEkby/YXOOf2aCiwTK6QV62RNataS9Fk6TEFXwg9iTihi2QH
mIYKdhonm6CPzbNbU3CMo1e7DodXd/jF8Vd5DrNueK0CB0/0wH2yRtG/5rVJBaq3H+WcSVUn0Uv7
QS5LEdf2bcfb8yqm7hGPH3DW1GOoxN6jPvXeY6UvO6eDUDp3PPTPTnFVPSv2qxUU/J09f4Ai0enH
vnNQlA9qmNkjvwu4mOGi1Ozwb5DYGQMrr1zP4g/cWFd3aE3jNqv3gc8H4Pst4D4eOtG60QD/cviY
9r+rEqOfkjGGA2tv+4lDrK6guPKFLv9fE2GRTRdV9Cu3d5AjxMyqvl3Kvt/bWEnjLoDV2Mg3X82t
GDghpON2C9UDf6+uQwraVvQzkr3mxVcVSCWz4V4/pKc+yfM3XNXjXYQwDrgYZ0S1vqU6A7C64f2x
EroC0j8U6AFZ7ln2YJjlJ2fK3m5zQ9U82cWIj5xp2Ws5Bo3utRbuwxfYRJE+ZUpZniV8Qs5J1MTt
KsWLWi3PN3yFmlZoUIE7uOsoSgnGoUl+xkaG8ef8GpaTcrxtvKce3gL/pTFKBjPm0IcVsqsFVECM
5nrsZOufACo3GuCtV6/vsqc0if/Vy+npM7xIzs2RbRJ9T3pUaXKgOhilZNXC8qAffe37WpZXC7fN
lrDU4oOcbuzMBhukRdu0j2CSxUNaP7pzhkctunF/+yjYbrrC4nJ48tO0eIIleE5n/cvA7cy9n6X5
ahS18V7aSLfU0HMBI6F7WVn6sahtf4sRUg8bOq1BTAT5i4ETwAbfDP2I09Z4Eo6AVczJ4zVNqmjR
1IX3C+lmvRir9ylvqNKAsHuSQhPx22QN6U2VgoSZs6sc3V7IKRk0DDxnySZNO9PyARi0ZrCruqF7
YGO3HD3Vfspc30F2xPXX6ojfmmfXzm0MD7iuKrJbB9QxyeTSalYyXjYVNClP7+PtBEn0oPCwzOoU
edaUjGriBcoVGnLzEhezA51hqvsswOHW9wZz61lUy01zqJ4Que3WiPSgzxOmLZ71ZnjS2l7npZV2
+zod69OUNOm2gcexG1M180jPKurOGh8zvoMOQLUANeikKRFo9sx1rlXwGxrEJBZ964ZH0yoPZqpZ
Fxknm1SGoPG+aMzK3Mpua9XBJtMdsZjazjjqPsdqeSUbVTcYq0qYZbf5+yjJZMwJObLuyrDSt0qT
qzCcU2qRnl3A3raHchfkQrmyt1OuaOMrZ52iVeVY/j7skuBgFv1bhbTwAeSqfZWNr7X1WYX1fB9S
Y9+5YsFBRs+b3meeZ27E5iwH9j3WeCktGhd6FXLOPgn65GS7avCXm1s/I8NKP8NcmEj/BeK1UgsP
2yVRz/aK9drlz3vlYxdtDSV6BKLRnrEAosCf5OW32Jrfw3niL8oSodIepSTdJ9GWmkbw1lWjsaqK
1r0IzCh2hjeDWsEcXJCwDdaarjaviluXi3TU3b+qwCQ7ZcQ+D4QSxzHn3Ilx2xcd9MOoctnWGs5b
4OYXxP3yx2QgBaY5WyD/7ltSKO61yOO3W0wAOMk30nopuyn0dLTDs2Qju3bvW8sUtslBdv1J/FWW
jcsjnts7oPGS2HNeXBQJnrSh3FtN5byZ2mCdLCWGyT1HiUlXlqUX5xtMkV1tlY4RQCEUn5WoTS/o
XmYX+J7prWmpz1HJdvD6/GfcGspk0w0e4BiNvL4RNcBIAyfcaxBhdxW2d48qzjgAbzvjrxYeTNsV
v9DlyTEYgII7aa7YOKhtHnp2dBegaC3oCsyRpwLDU0fJf3VOeCUXWH+4OEmuwjY3z2WhxFjw6djF
YOb+YrVYachYM4A/mTTBX5lJ3Z6vckGxF64oUF6KErPIe9ZRMIl4u5LL68YfwUx8Lvv8F9LQ/F/p
bfo6KRgye1FrbtGtW5tGmx3tuQFM4lKqB/J8LPXk96C8MlLM2Rfykrf8ObedaSt797j7bSyHPJOf
8/mVs/J+ItK49b1/X3y7tfz5IYk3jpO1+Ne/4bbwfnNR+vvWw0qULc+PkXLKIzTT4KGpu2hRT2rx
ySlIXUF1gJI2FuLDTOEyoBtNobnioBkk674e3CcMqABX+T80wCWPuR/iQNfU/75DBZfkoFm2+iHG
tbxxOXZUG6uEN3oUXeNQQKI2Ou1Vs0jCyK6sCMtuACJwX85CWvfufVYGB2NrPWhhe/x/X58WVo+L
QvykQMw/2vjbHJN8iOON7Ie4qWGfyEMLsaH5Uo76PiiMWlWLNY8GTuRmeLDmEBknI7xJ4/k9G3hO
pVWcOaQauwk9EDMuvQvHWe8yFYmJfiEFNZXs90mOyVnZBB5WSmNgmGtrDr5PDGOGSEqAaHgXxk+N
pqHnVEygx9M2fipcM35CDkYsOUrmWzkmmy6nCmRRU6mz5ly2VnFoGqffernbPVZolSw7y9O+oXN3
ANze/I3rBdyzqvxu1NADLLfyHutGz7ZNr3Ds78LyHPM6WA8kEl4ThO0XIu3HX44DIYbVRqT8wMPN
4qGtGKjCufXF18EBFjx+cCxu9AeyHfwTO8P4NEPtrHdh87dl4fyc+8WP0HCQBXZXTQQyKTVDlTMe
X7E1b+k3E+z8AZVoDy3RMsquKLS5EU1YYlTogr3ZVZHIj+zqa7htDpzXDAWt2OmR0w8c/QpoP1mP
meU8WZw5+ZvF1ZtbWOMi7/LwW9Hmnzyg459R1uxcTzmOlJ4PQIa8U6e1yHyp1aeXxu4RRQnvVIIw
8OwUFUKrxzLTrptP5B1+6WliPKhqAHKsTKJFaFvNp604Hcw4h6wLm/V3Rf2Q4VWFIHZbDVvDD/S1
HMKh+imFm/bkjmN7iWNfpVbKnTskzamGNsqex+86qFT+XRV6og0+QBtI6vGz5doznsaPv8fAvPCc
4D03dCpsjNL/mYSIM9Wk+l8pTHmIgMfjZQRYuA/BSO57r+jw2FLMNdkJ6wFrYuuhnU1cESwDT8qQ
bOBkjwuE/HATmyNSz5v2uSQY6Hb1/b8UxO9jZdwJXkGoXOcKlSkzmA65Bby/djDF/XLlgwf+Otb7
W5s3zjC5n6BojyGuxL9sEFi8WtNvto+UWRJb+QOcJrHDF8HaZZYbPISJZvHJHvIdzszTMiUrfQqm
ODwpTZTXi3t/5keyI3TDjZfYyLT/CYxzjUAnwfGKQnO3hYamHpQe3qJbhOLFbVLzyubg5IWGirZp
/RF05MbBowrMoatvZawhFDJH8pIR2HkpNjaSpdiHY/Wznp9oStW4587Of8rnm5FG7jlmTsGmCrBM
jZB/oDcbsgjJBjhL8uZ6U7wOK2/cym6HNuFKs4t0jz9XzNENvUnFSQUqCgmlYnkJyI2DmqYVO4Rc
Hr3MVQEpjTaq9/arIXDsmmzj2Y9V8xl+Ucov5rVHOdZgrrlNuzZdyVl1cp2HeUEWN/aiFC2mS2kl
qCXV+bLj1/3LdV98K0NPAQ7VIqtj7ykqUSOCApdBOyEU6iQoS/jMf0ITLYNaUhvuk6Hm+rafQ8Pe
55srwoPjVdFRNmD9f1/JbqKE0TH1JlCL9xihrofQEAeOTozLEOGpv5fdguXgfYW8K59+aUlaLsNc
8UCjBfCd1eBVqVX9LJts8DEuN63M32idaoAX9fQzq35Pyxg55kTUP6iTltv7YsNNynPffkT9bAIw
YTytF26/NxvbWDZzF39l/mfIqq7krJaIZIs5YbOWs40Q7C4gdWxm3YI30LEpfrx2s711y7FaKRhN
IRoLCyDSMWFBBs7cOPn/cHZeO3IrW5p+lYNzPcTQm8Z0X6R35UslqW4IWXoGvXv6+SJyb6WOuntm
MBBAcEUsMkuVlcyItX7TG/tORwG9sb/knmzWsa45sunBDkEOO7Z9b4W5i+GPNl08K5vW+lgEn/XC
ACmAwcaomcN51Pr0MqHOfbAa615Fcer37ars7PSi4kqeYfueoLaLP6jAr4Hep6ajSBOfVDSEKStL
dRqKEVMUsyu83Yzv8aqwKRls1JQ6aCAd71rcbDfajLJ4hCwQht9yUE0vXp9cz2av91dB2XfsZnjB
tKx0HrAICxdNj+cy6O/5rA4DVrvVbkF06Cw8AforMA6IK5CjxlSO3ib1Lk3rELIOxUsexvxJSvkK
Ny/c7VAYzj6WKhdur7/10Lsfc0znX7zYRPuUYYTrqqOBQOtGXVT5rliPHi1oNTsFLwuEvrfSGfqL
51UrPXNokQyu+WGa/AW6Csobt1DNKjqrmq0Cg1kn+jr4zsCXW9etoTSHm9xl4Wg72nhX/jpToW6K
judQF25uE4bugbK03QUGdgWga36+lSVUqQIbZBONRVy6JclDlSvUQU3mCN2qSRUZCe26K9+wQXWj
NMv83MELfNXntt8aho8CB6i/Vzw9wqMrDdHULOJq0WNsVic1qQ5A5zee4U1PVYpmT5Yk/GEYYXau
aJogSew/1RHqUXZQWFBreuctNWdZELaekjAJPzjLUY2izokWLw3IxIydN0tK22i2E6HJxCVxmet7
GLjNdpGhXwyI1La4HqtZfGq/YkQ7ndPZai7qkAlsIDYCKuTFiKSnU5Pvaxm5S67tjQ5HLRGOj509
ew+Kqiij3oA4rpiKQ4tL8ORu9BIhXM8dtQ2iXyjeY8d0GSCP87c01jhrNc9KdiYMzbuJ9u5mLKNs
AtcsS1s4xGNWLBX6+qI90edqP/iBXDmAcd7o06uNGzvSYpT06rr4lAxAYZG3cvCHOuseyEGMWCkV
Ls6w9sy52EC0deDHV0fq2cEPVpXXk2gUf5zgDci3+XvkjNIZsBpLzAapy2SuhmiODNEG9k4lVIGj
KcY3XF6LvR/00ZM6gPsot9Al7A2YHRyT3TFy9okLSDf8ldNYfXDq9OKTQ+39KRdu9BSi63LfJNpa
3eSWOmENhiZ8/nBLNSvjNfXC+nx70Vo37JU+F9lBjanccJSreZpGW3U3LV8EzOIh2nkJ1ai8thsw
4d0AoX6J0Yn3vXNJA2C3uB6+dTxL1lMjHXUW88vgz+4PPfwSiAbAcQ9IVItq8aWtF6z3WPa/Ojp6
TXXZwwxE5ejYzvBSW19KtAY1LrGeE7xAmvFWokA2LvDiOz31dIoP9atX9OlP3e7eo4DeyYT2yEZB
ww0NujyCnnTyJFK8KIAQ+vYwbyhgmQ/9PK/zVMOVZarK5OQFKQupSMNsjCcXCHTWz9gIputZJPs4
raZ7W1aGW69lf4/dh4pSWT7uh6k/1pIDOAgfvRQ5Nhtxsw3eDf57kEgtazMhCfBOkYQvqcL4xs6H
r/yoDh8LABmnwUnGXdC3xhtKJY/5YJUPEXIX69ngYcb3QHkxUi/7MPhQ6Mqu8o7TqOfAqpxpE8+W
zV9GSThh1WPmfrhVs64P0KBBHgxYfhJuMY1fdmgQhCe9xEyjEpX+3MhDlSYCBiP7HpSfo40npYRg
fvAUcPW1Sfvl2VoK5CdSJHDwlmVpLkM1EaHvaYowvHOHWX+ezMU9VTl2SiqjttYpdKfnkm/s9TIM
7UENo95OB8f8qS5Rdyn4+O9GqNXXOxvy9rHjP4bmUNypDOH307n33G+3iyIBn8fyEPuLPXjOUVIU
J+Dsw5rCYMyHPg+fhJF/q5Gyfx8nFO7CKtMuXevG/JziK0if6T3xcd6yswEcQerlaM9NX1R+hicO
a8vZ3c6IlSe5550nKYpO33aQKua/TofKb0/I8qzSqUXGXGXe0i3DWPZT5b3OJsCB1MPSCFuaaAPo
qtvk9tihj6ScjdoGx0VtoO5CnqlZoAz6+nMO8PQQ5YU3o6vIHyMOv6hYopc6s0KJrDv6juZd4Ago
Jr0e0qmrvxeZBzwg4FewQvfuMIxfBF4XP/jeXEGBsKNVEFHg9PPsK6CEabUgKfyBjlGwsdouegjj
GmOfsE9Ozuh4F0F1dDfNya7mu/hkSzWNqc/nizrz48k7+Q4qA/86PnVCsExG5XvlT7a5rRygpzMC
SWvXNL1N74zjXSsPAR+QGY4ap2aMIGRq4mQZiHRr+4n5gQKTswucBsNMWcSwBTqh1Kun6+wgbJ/G
UDpeQ2OKw52WdQ3q2DkKyDU78tkfn6GIvE1ZEL0vAb7justOw/SK4g03pZ2t9dF7hLkzRWaa6fVQ
HgaZapyGznI/s+sGRsmmc6duINuynim8D2Y7+zii5/1G3QD09afRgN5If/ElDAoHh1Hfvh6G0T16
jl6dbkPqzIon567qRHFwm+79NvnH5Us6LKvRYCH1x4S6HuS4dQkHivt/v5zKovug7UfBopmaqnHU
ZxzE6CYgyDq75VNa53iwaPU7z+/ySR2Wqkgvujs/3oYKlsp3s5UdaYWCAEP+wYGpjcSEvIVKi3mP
H1NxveaaVdvb1glOejdrH+Msdte6VE/x9ch4mTPrMcBx8R37Ehu7MiS7snqO3uohQQOL8RyS4TaY
dYx3tGX8VDg/QmRdwMyvJ1v4n9EW7LbgEupjYyfGp75/THzT/1w5eBhG8AJ2aA94n8u22zkGUmKI
bSRnL6F8nCMMJAUX0tdpbUspS3VYrCnnm7j3zypEMVHfarjU2FWO4irvoPpFpizSFr5qiQFRbxfA
h+ffxlRi1OLINw7RsM6XWFzcpKHJJQ9OEUTdSsVqRg1CE0dOC2VbWDbkqAl1CH17a0VYCd1y1dnt
flCSjoNZ4Jcpr1Tj15dQeWbQjeehvb8OUXtnO2trFhrlJv8lY9Z/fzF1B3B+MV45SY25BG+auovK
E8NQbOIxH7fGlMKAqt0vltNZH2bhFCpSvTAVwX3/wtPD+kBnqTxWbr2moZKcEyOMzz38qrMK1cFr
U1VsZroU3rCRqICzPpofB7/G3bCCttaEU7mLgwL+g+St6bNjnrGK+aiAbVeM229wN93O+10vpPKe
gr/dIG5DBGVlapZDKpbpwsMFo6xZr6ZL7Sb6ih4z9pNyRo25nj9dVFjOQd7jAUhc5Iuzw7rnp5pQ
B3WvW7gkYXMaMdr+IOb8rQSG/60ePOR54+lHaur7LJnxZ+qHcZ3M/FtFHRa1HiqcWrqfwRjinImi
OJ8MWileGu4Wq7CfLKHRLmFz/ZQtVfqU8KU/287jbaSsin1lNPYdkIEuWvue8VHwfFKmK2ujCChp
+1AHUfY0HyzNbw6N5uvHOO2ie6roxTZJhPig04NYVSWmd5mNb4MWbpIY6h2f1RR7GYyMkk7r36JJ
4xmXU6ecxnZ4c0v4LUPYehs1m0Wpuw3xUt+pcIyWcM2G1l8ZsVPyDe/j4rAs+VnXcyxh5Nl/O6Ym
HHmFOsONYy3Y9Rz/20tVmjDqdBPxuz+kpZ5voFgZe4VuKNo0P6EzgS6TRDw4TideCo8OiJudUgMN
b0M7d4HNJ3BK3BOg5+SbmzW0mlDG++QYRro2FxsA4owG5jxNUBLA6qxMvXmOeHvW9EdHJJqlT1lY
U2lLMX08DB2o60kejDZIaI01OZJneofpJdvaghrNxfaD+Yll+cIysdxi0WLfj/VQ7xNNM9dRuDiE
7YViyPIy6t784vdIruiT555VGKLeuXejEBsDORtq4R5V6x6tBSu9TysDqEQXIGDLoR699DjTtFxZ
fsd/x07repsXaN35cRI8qURTatgWVuMd1CVqIsnEqWoD+05FOCPQbkCEQUXozBd3hlOBnMub05J2
+Rnl5IbOYzTejZM/g7eoEtxA+2TLBs5/zhFHQQK1Dj9kU4Q4m5WJz/7Y/dCojXwdGv2OUu78kzYN
+E7fSaj9bO00QrfVW+CE5EH6Y9LGl7kCkeZkOcJmcaN9nOS7s0zzuDZNWzv2WBpfYMTeOwP6Auqw
jGAeimDY6F6dX4f8Fv3/AOzA3wMqsRUWvrOdjyQD49ThMrAexiW1kLRXCWo8DewviIixYDA7JARh
xEkw0tobveU9guSzbSwhf9dd+3GcRghejLtJi2to0lRHtI2Tj1ZRbcEqDnd9r/dnyu7Soyb66SMK
hCVa9cW2jGbtIPLHh98L9uEo9GNn9vxgxdRuxigRn9i5P1flGP0cJn9jQtA4CjHP+6GENOfTxjsP
3UK/wLHLdeNWGUsXQrO00flpl/iowoydK2Z+enTQqcJ+KCx6ajieJnsVDpMhtiW7j2czcOONi/HS
fsoL+3ni1wBAYq2CRY4sQbrsquV76Gc8NqcQc1eJQKab5lOuolLVhkFFL4qq7or/7TKsVFIqM8G2
geN0ETBUY3YQZM3G9P0RXdIWP2EXOZUkLPn1yY+S+sSU4HbXbuI2++vnSYBNWFFrLo9/fb4871OR
8TtQl6jPoZ+Zxy6BucADjE8p7iz4oXr5o7qfuVTVo9d8vX0ca9vRN+6Qs0ArrQdtDjB3KoejbcDh
zDTffFDjzewm+0iHHd/JtOuYPKv6ZllbeRhs/7iCzReq1dhRhdsAevXF0/Eu9iPYVr8OWEqtFjdK
HlQfQI27GbtPD72lI5s6ofFlJcINMMpwo6ZVDwFMCB7omoEloMoBHhI9eHzKRg088liO2tp0sCSV
qBRsJtGCJgJlYX0oo/K36Nec6y4swb/2RYFZSTxFsBTg8m0tDa57FnjVQxoO2gnHA3895OP8yfW9
hv0n399SN+EjEnwJPtWfVFYjs6Z/zRqN0v2o13t1sWmz4zW/z2GiXfp2CC8lVoUb4KHmWoVqIqAV
BdYkd8IL/urk1GOzs3GvwSFyZhujMhN1ep23k+Bgj9g3yDuq6+okxw+gyu0tjEeMcJu03+V2mr93
PX72OI2/oYzCQwQK6VaN57GAK2inr25rhOfeTIJ1EU75e+RV30WYDyjBBel9X2ZUBdR4M7Fzy8GP
TIY1PKZlna9yM7/A4h1PGCdPkOk5LGJA1B0FqMQp57+G7BpdfxCJW5WB0MxOSKWcosLJs2zdGZQG
6vNpEpT3wNTaF61qo30WorepwsmzkxdQF1hGkOpoc8qCGkSMmuw89oNh4jypKEm09kUf8hzpSjSD
1ViBiwLLTDCWuXqtwmbh3SNDXPQQtX0T98jITMEN+dW8WlCDEGsnKD6LoOsu/SCQbJnKN8WMnkvI
P4mX3SuKNFbcxeOctuE29wJn3esawgEqz+nxkZN5KlLJtzw1prjXbVw594gpYopGo8zLXlLUAV7D
AWOzDvzluQUX8IpYSbMr6fRvVTj5tS45AT9UdL2gY6cxZC/+WJbXq6Oh/uvqttAbliy2QPiVe/sl
Ju3yasPvoZbzunlZ5i+zNjibKR7h59RBfsishF2ADUEpdLQyBJGynoBbPKqhYMHKlLcLOmwV6nsV
5vzMj22AL4/wlmFnV3N7XjqvPTu9hqi8ihETnmFiylEVY+oC3or97/Y2BsvI3qSW+WxktcDklEPd
pv2xyetnP3NSff8rVJMqzRwAoQk/GjeZ1ClxqiA8T1LAxImmYVNH2D3/MaHCP8aaGg9oja3xBtaV
s8W6Nn7UhuyvMzWmpSJ+VGd0AekKQhD/f86jgR3Uj4kwvV0QhzAW/bbR11UaeDtHMhbVQY35aT7D
RjXtBz0W49Os68iw8ywLJn9QkdqbqCiITHDMPPV+Zfpt4N/HAW4yZmWKl3E0mp1nW+7GK2rxkrcg
Rml4qDldJiCnOm4czbF3KgGjt+ZBp7Dtwop+KMbk2cJvYE+3w32hwyZWQ1i43xcPkH5tFl+DRizr
qgTrmWS9d1S5sVN5L+Dd0b3zcu97nwcrX+ZGLp1TlUtPKVsbtUhXduK1H/W43nnNaL1USxg9h6N9
yQfRfaTPZaJepi2gjotH19TGY9b3yCo5WJfGYb5VkTpo0Huf2oPjONnTbbTAjra32gVfWi5Th8KZ
H7qkyy+31JyG6gpBE+1690TmCh3XwSUGZHC7tCuycN1g4Lq7jXlJaK9wToUY09oPnmXTKQ1lk9RR
p4HskKqDN5bDodLjB4NeXLujUjh1KAr2w2yf5jkLd6Lyw2crEfaqRAr3GyXnKxLRq8N3LBOst6Ke
420B5PJQjvZBr/3mMuAt1q0mq5diarJq4Mx/D3ZqKuvsZGtIK9AwdNJDP+APa+g4pjfNsmftg0oS
vPx1WqbO3ZJE9j2dF6yR5ATG0ZfcEdXbkuGNabDIx8u583c49s3v7rguXCv+UsOn2VkQ3Q64kCGz
VmQ8porki2ugjFQChDsNi0btOspeaqeDv9Q63UbP+7l5y6GUIs9KI3QaXG3bNI29W0zI/g1VkXdz
KXc5JJY3y6uXoxpPlxKTjHp5GztXakUDi4ud+QSkzQA5ZmTvhk7nN2gKlGFwRQpFN61T+eUXhBb0
ismdeNDN2v1oafhAyQuWHPUU+rRsAVs+ZmOsfVPjbQduz0Vi6FwkonxNXOuurgL/jJod1nNT+04/
zP0y/n1CLf868uvk/z+HH6sCrb/gb1Ql9PynHhcJPvk1ahmdXfwW3eZkpppTz4H/03UNmY3t0Uhz
gXTg7dJsRq8KPrhOArlNs8VXUQkAnEsRQ2m8zI4V/mzm5mXhZ3gPo4IibNR0dwZ74HUzjTv2IPOl
SxckFTPRpw+JtbHEOD8UQ/7XAbc1ULZ4R16z1EQeYL/XtW8+QKmA5RksmNqrzj1tpXMfVlA5sVSu
z47ZW4jayik1jzdvAW1GTs2NORzaJDtc02+X37LV3dSEVizOKQH8jgqqFFAYgF+ynFKhSHo4WHIi
mw3/aEX+K+jTAnTs3+OaZRtU8zS4XWTdxlUIIMFDq+ReBbeDg9aNntBjvA2pMxFG38eqCwG9cK/b
IeD9xsIPtmjiaE+3cfVqVo4gIoxI5/oTXG8kf7wBG9Vdq4tqrcaWpg5YDqeROGCOm1//f7dsQxsv
oY6esM2X7l2ShdoJhQq2NVYcvAyzBu2oFcsPK7KXH6L0WwzmDf8FrWh9F6S6tctnN6d07OODybbw
psWjzmBMTHdKj0cX6CD2xl8ZalLrnGWXCLQgeiXRw3rlepPSQ5QXg1ZUfn5dG87B39cqkZ/b7eWd
/dusuqpPg30kbcjnAoaYb8XiYOv6sqra3KVdSI0MnW4M5LTafNRlijp0rv0xprh3ug1l1bRsehRO
tmpMXTCnY0KHDSl7J6N4JG0tdsKYhu5e13RnwyYIl08rCilGg29YqdO5M7v9mCA5Ti8IK5N60A9T
lKDR5AzVsy+AR466Xa3zxA73KkVNICMARBSNbzUUDxNyynP/Y+zHYU1/BgUoC7xID6mA+mL4GLld
+DguwAXtxZmPaJ/YGK5H7IE6BPbwKpRxFwhr14NYWqt0If3YU+wGTlHhf73dpqD/fN/lUNBpRRxD
SzpsouGpwXXVJPvpr5cUYzBd0lAcq9Q3LwWiL4DWMr6j1KkazJCOo2vk2atMTqsJlHzGanPL8SDw
YX/qt4jTokeiUdm93fB22W0s8aLzbDbF8XYPdXbLVWFIXedcSAS0fOnb5be025hLlWlfZ973W64f
Qx3KM1aJblEPdzoS9EfR0OWRUWKC0t2oU2T9/HPJ1+GfEyqew0PNb/NSwGCcrinX0zaodyNOvNf7
GYU+3Dm9jSSmusyxRsjD+cYu8GYEHTbcqWF1ULlqrJi6FO9oPMf+mLiFYQylM+yEsb3d5bcXi3UP
Y6ssxcBA/gS3HKeDJbCi55Vstd47pFOCpmdQVc+2YVTPhSfSdYBuwiH15ixnr1Tzcy/6o0rxJXTF
8kOKvXkorleAVi7YzGnJAVvG9FkdkH53At98UkELzOFUaPHPCSD8db6jD7Wt/BHoj3jULY++8C9l
upsc3eDRF2XJiO7dVa5Ond4Ovw3+ljrJO/1xu//yHlfdPPUa6jSq879fTgnhWW75mdYon9VZf7xO
qryMchtNcfljXe+r4tsrRnqeHpqwerITGjp6Ct8CClH/trCQaeVq549xDCZ2udTF+mM8KZ0/x+PM
HvZ5Jzx+4R0IIOTx9lWjfYralOjXIUZStF+Ng4hBWvHIZHKxpQsouNhRSBHXSl0uJ9SNrheoRKTY
11g2dvvJrl4X48n3YNIHSG++pjAvUMPXkpMmw2Awl30+gRRJ+ih5tRcTJmbentWktfQ/Gj0ZLpi0
3Jcl7Co1bMJZ29DZxZZAXuNSBYdNR/9PzQ7LrL8s8boC+d6uoR+2KGaBElKTNesytpkRjAD56ka/
6PC6xjdYLHO3GSIjv2sb9DobM+42dtYQ+mF+59VmtuP/sGwbE5zVMLg2ghxmm66t2h1Bwrfl8Rrn
GgoGiHNBa0YR2aFb8zjbz9c5O83cc2WLt8xEudn02Ds4aGM1iSFZ1Vnw2oi4uu+W/u0azZnx7IfZ
WvfG4DVZkKwP+1rgxoM4SQHKbl3GcYJRBNol4zBbp3aG/4rnBqqHwHVRCx7dJ/RNnRfUY5w1MNTk
oK5VyVFfUB5SyRNKJSpZ3eqWTDXurseM6D7oET2z/RSSRTTbDw4aluuULcE3Y902WvKdXUCDcJsR
PJid3Z1MVFp2Ad7gOy+MjE2faN5Za4WPeBdngEpiPo4js0gtx9fpMA6BFkwtkHUPy4MeVvQ2tktZ
R4vEgzqoiUpy+kKHcns8l0c78jFqzKAnTrOxz/UZTaI06vxjlhffit4f4TLZ86dp0ad95lpAMSoQ
DFYdmvW+cTvjzvD0doVLrrHrPBSVNo2oXdy+dD4GEo9KK6hBezOIr3jUhfri3uY9XavZGZ7XU2VP
kmjtXgQboFXP/mQzYgtwhsFavSQAyxA1n9/pEa5opWvopw1Dsps1TWzCqolfBuUN3qWb2l+GRzWE
77y9qToMUwd/DB+KCD1dc26Kb5XRb7IpdT87ZtTRhA0AzJT1J+Wr7Ldxc98ZwVZFGvZmw/DB6/B6
jqS44STXWqhQ5fNKnRZljRaVNn9v8etAGJctU6vPm7zFCyXrA5tekVEcnRD6cVoXMLhA8nwYzSSH
o9QE32f+q5HFOr+kn2A4c0c/eZjXhp+1T2WciD1mKyFI/gVaYCnSXd5p2b7Sp89sjhF8kgcH2Dy+
NfIUkdr0XKd9L+MwBBmUXCcMlZ07iB0UFT3AVC55p0CYO9ZOzXq2cCC8Ds7VYYhs6tDouwcrfUmD
9Wjq7IccDCumpdTQ90M+MRsf437KXooA8UQe2VROMyM6m+lUvKZBT7kMwbdtp5QW01S/jFHzQ02K
KHjr0ri6QJp4hzs0X+Wn6BiHj/P8poSnDClIZQOBO445f1UqVBO1mZqbEACOlGtAs0odxLxDDUhD
YYJ6ygroy3zvwS+HY271a7jus+TSz2j6idpcZXn2PovePei9m7ubctLzy+LCfZIptm5+R2WxO6jI
cymIwrr7T3dSs+p1ND1+90Cm/3U3M2nyy+hY17uptKEcEHuoynxfjUO+G6s0RT8l7F96/K0eRaCt
VTT1NZoMXQgHHX/1o7mYw0sfec4p07pmVQyLVDaPvNNU99GDSk5NQHCVFeG2G6QYzo7Wax3q+Mi3
KCqfEebDsUPJcsnQCb3Xa81Lzf6RLENUe/NDvSzVCpS6LGrIUsZv9QwkKjcGteITXJjmoqofEW6V
+ObOkjvo0jgciu45R0uWh2febt3cCr6gXCd5vVh6CnAW9D51Yy6egw5OUoad6+c+wcw09N87x7Xe
okCPt3UYzmhWmPbJDpxgp2MVBX8ttFYNxqff6COtlCJdMGjvwgEZ6apHgaWPI/z6MLjk0FdXin6k
Qhj4qKdIdL4Kw1+hnekP12tFBmh8SrNh3WqJve8LD2swbOhWU1wFj8ocTB81ALWxCekQaVdzjSxh
+oCuVPw4B/UPeBv0J1ItpTYD7l2FRVLzqM/SvVb2NtqbSY9DO+38tZ/q+tUbAHjIX6GFaPQrgt9n
SqwBxJP7XrqNj/KgzqLSBneOYZrjf4hNPeqPicMXc2U6OTJDbn9S+FV9ROlOhSYiSh9UmCDecNL/
NSwDNAZciDQrZSlSa122jupKHDVc5ygbohpVOVDw1awllXvbQ2jYOn+Pvc4zwx/WCo98wy2z4TFw
Fo9eQdgg8tovMbgwWlljEb/0euOdfdpFT6q8CsaXb3AdTS85pMb90L8OqYRcso9llrrw+jdrQUBD
fUF/n63ZW7u+SO/jpsKgaelQk7Ht5qtb7y2k+baNHsBwWgMMzjexC2bBd4218odRBjDqDI4x7OMF
UYM/JsDi/9RR2znexsGTRpshzXFi8pA2YutBwyKyUbnkLIrbw4TPwd1tXARVvo69Ap08mXE9TC3K
GmFPZyiTrlGxLcKLvF3V2u02bNOvHbZD9L21e/XGOWCMb1G0uNljjAeQQiWruV/Rv163BE12DHmS
r8pgzNcteOUN39t4W9+45zeKeufMT6zMnP3U2HLTGenBSFGzOynd2qnBdWsYStg1tv6cUWvasjuq
sDnzsWtEdWUvQLQ+qFlTcxEAWuwREKKcnTFaRYOhZHspLzZcRCkqXdtek62WVULbNHtlidhLB0W/
QTZpmuefrYzU+O1wGzOL5qUEgnZQk7fxsG3mleMZM13neFtGs/VM38P90ONGmxdL+6IiH7h+KFin
qshaqFZ01jVAEdrtaV/PwzJ9QOJPZQinmx8SzT45qKHCYkRU0M0M0OPy0JnhX2f/1VgyIbBkNw2k
9v97skoZHPOTyRZvf73A8dxTipexbWsGXCVWLshJN0egyJgoiLh49r0CO9R+zr9boLKcgk4UbRj6
qSjlGyOFXN9A0yfx8JYXmd3h5xEkn/EVvZStWf+wbPPeHcrpU4aZwCbwhvDOLBztlFk5JcXEpvOf
fC/yUmdv0ZlvbotoWxf14jVAOmqD/7z2FOeQT1jEuLSRvWnnxImLt5Dj74uQPubIm3xMtEKcsiqI
zuioGweWvO5lMEK8Qnt7VRi9/sSf6WVMguperdUKIboDUi5YmmRnt6zf2tQtPy5zHW01lkSUqLzs
bMbFuMOrKn1FBLFZNcW4/IjfY6Q2fhR8qa6WKtH3MIeL9TjUywPQkM82KqAfRWOWp5KC6xrHc+1t
XhDBzHntnZqN2/IzKP6ddOh6xUEC9PBgRq9V3OL3kbfpS5PNw4ZvyPK5cXqWcKNonnofyZq6SyEN
1CENX702HqKphdlmhN79kIXWzoi15B5UgNibs1kjOCXcfSDy5TIADFrXWBoEZVh98mKxTSjmvHaN
Yd1Hdi2gwzBe5V2wxewN9D0bUlawzUMKXelMnfCzUbWYHcBaLbcAqlDIRCn4WR0qIT6GrhZdgoyC
gIUm4YPETbmOD5UFrt22F/SU923pmIfRM57aZSrvUsojd4WHZcMqDUpj/c9//M//+F/fpn+LfohH
kUMvLP9R0gISaKu2//5Pw7b0f/6juk4cv//7Px3b9QPb1tkbOejAuzRfmP/25RkNN5n/P/rMq9l0
jOm6RWv4OKcHnFygzBZKKlke4LHigdDgC3QbU2exETg0Z6hboRz69yUO4H9Wa7/lVlKMGTV62c6g
wLdU9s850Z2DhypNvLVs9A8MFt2HqI/4NZqS3sEqYVx1dTEhPsKgToUV0bdQX+mCZ3HnZugNAWve
qFBzG+1eneEcbR2n1HmFuedb2MD8PdGa3rYBk4hir5yw+yDYUBU0N7HZHOwW0FQ4Os4T9Sbzsapw
oG6o7AgnK7CaKV/UXJzl7hPooP5QNljM+FVQ4FbR2P22q8dX1xVwjuxizFmNRw+QEVEb6ib3wYKo
9BAHtn4xzIwVTOldh9SkPaaIOiUJaozGUmN5LK+Iy89D05+g1C6vwG5p71ZeBhK+RcZLv0Or3fli
B0MB9Ah91sLuzeclin8k5eJ8afKxW5Uo2R70EuGogv8Fi6tqM+ll/exq2CU6U/eCmCd1TWm82Lco
9yE66J7VZGLUsMLdFJSvnMV0iW2C3fAHLsPRC8TecONgo0J3iozjuDj4euqwsKgHpcAfKARMLu9d
mabjwcSVQFtFkvKagIiBxGoEbwDroFvkOfJq0VDRyxAFugnq9Dq6GF5xNN3qZ+guw6UU9XDpkhlt
LXopQO6dUD/lIp1fKlHOcGP0eKPCbuIbrfTAbjJHd3N+ie3s3fZ9ixLxCsUSjGNs/DZRdXHqlRd6
X8WU2jsT1NXFSELx20GNxcUX38/8V09L0ezove9GiwLuTJ3xGDd2AENgCd6KOdG2FhSnvQrrxCrQ
UB7LswqRX9vrw3NhNNmTOsR1np9mffzJZ24rFg9tImQ6dhiUuHs2sP5nbf6I0mf3aWpSlJygSW0t
xHQ+TyMel00/vrj6cdZSICapDllQQwUwbdD4pvNmYjuUd6z/ZH8Jj1B9RWXehrKn8yh2UVEYphJN
VVxG9C5woRhU/ktT0MxYSnb/Uzcth4ZF++cl+zD6ZfYJY5ryVFkuzt9y2HXrn+wRjUc6B9ljZ2D3
3snxXMM63sxNykF21X+c+25luO1wYseN4bxlhicK5T+7JSifdW8qn12R+ZvGmHkqV7N1R13hAnWb
viRcALxmg0fMBoqXhUfobvzffJ1Zd5tM2rV/EWsxFnAqCUnWaMtT4hOW7STM88yv/y7K6Xb3872r
T2iqwOknjgRV9733tXsTGNkyVHoXOsx2cRwmE8RbMqk9XhHD7ymIHu15LN6dgItmbVSvjSVw9Nt+
dwpqs/RcwAyhS8KYbcDkl4d5cTRD+X+KcHJdW0urrv0QCmQcSkLNwykmnOdC3RIF8TboWXAy/SKO
N3hx6Pqq6bZCbGlhLboNOCZvelXxGyar4U4O5YVYdGstt/V1ky5Rw46Wt6vBVctT4efVyW7ydWc1
88Fq/fIUdEbpsW2Odi0BCmvgoeUrysJw5ZrXWERwVgLjrg7G8gdOfdNToyiAnmCKa0f63dqnYfs5
xJ9TXwoP/0d6dMf4fvCFet/r+vjSil+GRRCmg1eCNZhSXtD2giebknxrGiVrkFgrodRwQR6MDpmH
iEfyAYCjq+pw6mFowwUdU3oIWruxVad566361rfp+DgS/XwS+uCDWGYeyfVPvFWD11QAUCaePjeW
cva2FyFNUc2JbnKOTJAQw/VU7VMkMrSf427n5Fp+j37ZuHMH+1OOJs0/TXofPjRDeN9Zo/ubDAUs
V07+Png8LJNpeMSHlA+XSs8z6ilId+zuOg/2xnCG8lbXVbILWFFRgo0bYhdg/cdzQeIzCBSSuezi
D7790E3/zAO7GDvu1OdcZ3uMxLU412otDjpAsnVJDvnWTIa9n3d8VMa4usoz18AS1yhTsGER1dwo
ESIHju2a/FrTXSUJQYxGCpugaowAoom4dyalIL+GFdCUfcyZcH4XZvNrqtT0hcdb5ZVUIM6qPkBW
qFiDBH14wLVkHcKZLq08Y51v0TX770nax7u89JM9xbh3t8Y8ORlR8ASgXLk3Otghy0hOWQQpsM6w
T3I0KZm1ZLIYXtjqyqPLNvlEh/ltpvB2mykAXw0rfU8iPXiz66nYoHTOjqUWtM+QNODrJ+HbUGfE
ulD730OnjIqkeeG3eHKNrvwgBSpYV5HbXXsy6k7YP4hoz8bioyF+WOPxeyfagPJyFeuXyHZPgWsQ
47qM4tGsd6oVt+sWebEHoEbZx2Zi/lAyY9OgTHsOq7g6pyqJR0NkVq9AFDZlMCPdSbRHeYjr9MXh
832WI7bF85awA2sTVdXjNE7qHoFScYrVLj9NsZl/nUVYwSii2+1pYGO3g8a1drqw2JYRSQKBmqcn
LfWTr4Mc5rzVqYAtk9+XzWIwNm5eKv+8IO8zsqEnx6LXFIq0SrUeUr4AjmPVO/zpAPI7Si/X0Z0+
FPpLd1+jumHKavVVWpfjxmV7QD1HoOWcIQbZy1AamavaFif2AyymlqICdq+/Q+l6lsMBhuc/b45o
aW5MEgZ2KaoWYujNn4EeuN7QqTOLUNv4ideRDxzvE8epVslSaE8R9NyxM0AqJeqkpk68T9DWPtpL
yR7rKTnU/bK+W4YTPtUD0dJUr6s5rtfjfF9mjdiXw0ymL1lRGBl9uAXLO5Iw0le39/Ot38bQ8zDJ
XhTRjhfEgV4DpvDouoQA08dbro5sbWM9feirJNqnZAYSlz7Wr1jYnnSjxT2sz9MzUSNUHeP6NbVL
7WyqsKUjiLxX126vggybGsdj7x/rfx/82WSTpAVXYXidYalXFNDaQ5wGr2NnJz8h5JmeqQPZksMl
64G/Vv8C7mONbKxlZeIuD4Q+JblL6S9fw1AHEJiCcTqihs0pXkXl1oJrfDaWgzxzdWcFi2o4ypGq
TPqwkqfUTIytbYD/haWX7avQerJKk8SNcXHp5+BwWGwFU7ttQ2cB1rI8I2VTbL7+1U3MgUmCO+3r
M7EMXXCHB/mJwfXwd/h9tXMJbVD7xiTute2e4k7vQRDaOX4qhrlmxocS6AfpCAyTMWrQQLLQtIY1
IDXxUC/toM6JhrumQzdTDPgaliCmi2rRQW5MnhlR6z/MTmwEK2UJtgICGSrKPY/w4g1Qe7DOq2R6
1PNu8grsRGdy/MSuJUUCYUB4g6UQ7wZaXkcfyzpqGHu2t42pd3u/c+7sFkIf29DmXlQKmCAWaIXC
w0GwbPBgjylXeRizILj3x2TN1jG8JFEMLiQFtLZvSppFWkqrDj48rqNK62kqNtkCtIm3ZODa16Q3
dG8olOF+xqjkOb4dUOEOiSd0i/a+miNIKE0SbeVQHlipoXbR1Ov3lNIBc8KiuVdEEJ/yBYMyOjBB
BidRvKk1otOwHOSZPJhYub0Wcygr7GA+KI0xHUy1m8gt/NdQzsnD95y85Wsu/mHjxmnn2cXUG9gU
9oEJuEN26uHwveF27LysHpq7wTLjHx3smI6+zZvA47JLeL7vbIK4blpmk3UZYZwPYn8/dTmNBjjI
LE3pNNn9GKzlnDwIQ6vujQfg1tWpxJuyhTqwS3r2RmVgRij5HKrlVBoPrP43wsiUuyFpKTkjb60O
Ix9uzZOnX+PIqvEsLpeQHeib3sXJcnSKZKLZzf8JSuX7aDDFS3pzaEu8YJ/HahdAP1J7f92JfHpN
DAXvg5LRnrBR6aFv28SF2r6yG00wUES2ZxZG/xqKfOXjGoaHQuk5SkISw+I+oybK3Pfhf8/pw/A8
1j0Cc9SCPEVD0A4+iDpKkjaL4mI4JE6Fr4Ee8UAAPJQ+gFEVX3hI4JdyEvZp6DQq7a7v5WER7Ky4
bGklcQDZ+PdMp51H2SxnW+M6prLrY/eomn3sjUqzNhbjeDOptAi1eHgQRTOvkBI3n5XS7fQuEj/c
wNI8PR6Co2IV4g5s4bzJcrN77LPR2du6Bk2bkI7HOmqYwwoe2slN1/ryHMWGeDYK/hGK0b7JkUu9
owbx8AhgwX5uRjiviZ4/VXydd62FodlnG+sVfTUcbEWxblWS/q4Ja3/PNKNc9ZbWEJkQzcekSswN
IYMplDt2WAS3QKlToY9QKgw8Fs+0mpe5LowI35y1eD/J7jQU1qfS6vGs2gURlb7j00IG36/lRDp2
ALRi1T7oEPY3zdTw55qZ4Y1oPi5Vrm3UuADawQpknFP/RCDauDayst98z8kL/XJVnskLIoHyP7WY
++UcvwrfM1hV7Es0TQjMgug9SW0L2hFJKk3d25cO793KWi7QrfjTG2RaK2PnrCOcG3gWlzWePEyd
w1mRMClPw2r0WicgBpsgjLWLE3uT0vI96YBUT+ZykEMNSu5Bdap4NVlvFs62Vye1KYfaxHrKIc3E
0bMgze7lcLTLtwKE+/1AvM2TA3RTTqvARo9mrhNuoUb2qzO1E93DfA/gwqDZA7+mI3b7NRwRgPWd
Wn4ODR/wMdOJUBi8TkENiRSnPI9z4rwXtlKvFMS5dwBUyXsIyvag0pH4OgBt+nvWTuyrVjGKrnRW
zH2oGc3XLfKsllf/47Qv28gr0G+tfJZoflwSj67BMnRFx062GCyYnKp2by6HwDGyLalG9H+Fjd17
JEkGTvlTmanWqa1D6xaO0FDISwxXtMrNG9o+84a4E+siLPU71uTmTZR6fQ1Maysv8t9qXsFRGneO
aRbXAsjVNa97/TzE3SpOzF2va+nVCLP+PiOM8p5/CCinceX09/JMWFq4jqgF7r7n+ICDrWTZDwTr
v27W59rLYLyzVACz2NGxunPm8b0pnfQmVEecOkrj66Irp7dlHpxKdgMDK04RImvwdPYo50ts7F7G
Dg4IA049ohR46JVNeUdh2TrUVntL7I+5iHzCMZzmgUAA9SKBMVVD5x+gg4vmHd4MGAki7vzU2MRT
kT0RZDnQNL+zu67c8HxqX8mTmjbtFEd3uibaV6OKf5JN5F8nx/FpkP2UN/U6iTWxM7LaXn6mCY1m
Z+ij7cmfaUWJwyQ12+PXn2jWexKH40dq6sXaybrfoTC7w/cBef5/DochpK8WD//fXBYfDCWbHojz
ImInMDJeWfAprOVQduxVtPymL5QJrdT0XTqjoYjJ2lpXNUUQPZqQ1ANbWCkkdQ95LH5XVf4qhNP9
THiirv2iFo/zkGSeO5juBXVKyK6lNUkAcBRAQk23NYxpQy1B59kFx4qksPjpazgKNV88aoROsVtH
7mMTXr3wJKIFMiEPYTBou0boMJhFs+hdEr4wZm6/62mfLFh856EfLBw9dEg20D2j1zFpEO0iWR1C
b6AMRvcc6V1b9+5DpxEV4JhR/yM26PbMpgLNleVByCr5vq2cS09Nbl/W5BfMBDBgxFhOk5D17TDF
QFfCmcQzI6ATqC9m95ycxGUkTJj3GbTbtRwaeqPcwqjdUyA7s/XTWK9P4PPiMv5QLas7DKaPWHM5
ODpbA4PInF0Dc2QXUX/xZjFF6xD+2UvbsGBg5Rf9SDUNzao7Zz/HCmxozOrsLVOz3w2V66Subk1o
V4dqOcgzux1YN8hT/PCcykvw/vbEN4udPdpKunLqhPeSPHVVuwcxSbAYXE6yL8LKOBL+eBkdarft
CCCB1bRuHwI3dw6EptmHryHsxX1pCUIlqSNJL2HcTNODPTjluanyoxzJefqlydHpijffXTzDs4jT
u9GiKaUvhmB5yzz0za6g14ofBAOY0c/iyY+fM6XAE+JiXrUCykOd4nhUnczfMe8WNS6dD4ogH0Pv
Jm/+VGLkVyyxcfo6OAfNvmhK8VMnG3nXlnYKhFBob+w3Kh03ASTO3YS/b9eYk/ITxRcQmggpdPNg
EQayMzrjTbYCv1t730M5N6r166A58VfzT07JO77bgMIicYXf+Of3n0GeS7GCp1Hv+w5Hpj2R59mW
+aY2nPkdOKa+thNNu5qlK4jmy4Cb9OZW9gLaH3QS0qs8xzDKg3npEDTakxL2NPb/PSOne4iC44Aq
SI7koe5wpvKMs1zXeWIt03rdMIxbdazcJwuQ777w63wTVCOl335ujr7rDit5lcDY6lob9JKWiz0x
mo8C7YqtwFBrCgy8CAQevq7NeAjKRLCeWP5fUmLD10kXtHdFCv8jiK3Jg8RSIZ/iQP5GdaSB/3dI
/rG+C5zmLOcrxKblSt6n+cYPcGnDvqdLjrxakPSxNDjkYaCEcyn0TNlZ/Zx9dT7k3Pct5GaH2jhf
/jENTZbmXBt2u39cqM1o3GYJebjyQhUjvZ4GtToSOF1sagK1nuasIJjMiPvXMvF51Y8zRmg3xqKs
+Z96rtzRhgR70AiCKaFKATmo6MhTsl/Z+rRVt7Vt2R88EjpswhpJlXwMPF3J1Uuiw3I2oHLd+YPu
nl2QbJ5opuyxDoZsn4CIP+cNXpBVv8BxoB8qW2HQgbHbXkB25LK8IM/k3GAAOqhUcy/nZ8wu6yqs
Ya2LoLnIQ19N28bS+qM6Z5f/3WSz7H+22Fxb1YUjHHpshqUbzn+32CD2A7Jm27MGDbRODD1bde2Q
H6ZF45v2dXLryBNWCh7UrpNg39Kxi/jlR+sLHFQdkFMrhqXtKONI/DYXwuwhRZr8zv9aAzHuTa/U
J60R7dmoeMlgRA7eDGXY6rkAchnFCanTSeqxHs+2qmaoOVT6EUpqbZN+q8Z3StmK+6RXNomjdyeM
mlTmgdBO9G5ysaHdPq+jWKXlFAXJzvXtZh/ZA2pUvpjHqeqnncmj6qpESuIReT/t+dGXaCmxJcuB
Nkv+dahF3+/a3H9WSBM4/O9fsvPPPqatQlQE8mJZgmWv7S7X/6OPGdTxrNTgK1ZNn/Lv/93EZK+z
87PBgIfy78YmJRKMXyMpF0oLcJaCWaHNqtf5AS2hZcjGCtAl8d7bukzMAzUGZ00gB7CkyWmeAvgc
PDW76S6yS/Pez2uAYErQ/Mrea1cJf2mmXqwbXSvRhyTunWoG/jbQgX6XRf1LVVvlZjW82bZKoL/S
29RO8jCnjnoy+NWcMkeMqOmhF9jCam6jBg7WGiCEyKE8FIGlr8ILQMr01MOZeqlDjPPqEPwMZtfY
1xqqcaNuwp/Uej6JRdEQBaYRqx/wQstd7Nx0ePFQ8nOYoWt6rfM+j7LxQR0yfxUFzfCrfu+C0dlq
Ip22UghAhwSmfNQ/yJGu1yQAKwAG8TIEj74Gpu5//5satm3946tjmxocFJeXJwo/Q7P/0Z3ufT8M
prEyqF1cujDMPxGuwIV32/Hah7F+DIo29XDIN29NQwz6cocaxp8q6fJp5WCwiFTfizq3OVe5vZeR
Djo0zDvd1N7yIgS+0bkj6s41eDj9AbJzfLMnl7ZVYP+O3Jb0D0O86tJqq0yEn4Ru+B+tcWDeJtWQ
wdoCMRzPFvkkMAxrY0N86taqjP5ojam/qJMAxq76gL8gzyjoVoL2vrVEFFY4Zs8j6c3DhoUYy8sx
mqiP59MKmHHo2u6pnNv6nFHEPPf060bSkcAdpBbmcVMcg6SqjgPd8tBTDGTXIa5uK9hEetJQDqDd
OTlpuAe9ebaHWTsih3+yZqM9AZTTnhzR3ZBoaZdpKrQn9vvpupqyox230aZ3kun4fTCjbjr67znv
2met0KhVdQlBcwkgYDWYoM3aqXWlxm5eq964xMVAetsyGhyoZralkDEwtui/U1N/SFjM7nUe6Xu3
FcuW3hYrlCziF6FE8KI3geK4bMtZwVdqHFHDWU5h+los5Q4Fwj/H15wrunv3Ks8ALjebWpjZplHj
A4U0/yQqsFwRPvtVmGXANoZOPA+i/VWNY3CRIqJ29H92JcrfBrQAcJmQdrSqNzfyeAs2MLyeWO/V
G5D4uMsANJ2dvA7PAgR4WOrVEVGOftLmezVFOQn1K3quLWSY0CogeC1DymThtjNsxZNXkSrl6PDa
bJNlzpYQ6OFl5EU5l4W5FYOIt0hVg+vAfgnTQVFs8yAMrnHhIAGfuqTeadT9V19jeQmaECkyKEZ3
JngjsR55puzMuT/A1VUp0LGMRn+pU+Mk+LCqkNiz19duGBmNTSFwQknJlzx0vJdGwOL3csTCXN/7
VTatBDstgCNQRKbuT4c//Rj2vXlLqnw6uUH8Uuv4nozCnTeV3j+V5E2hpk2ntdXmyrWgR/NcJb4n
+LS/owElriMbnKNWV8YDTc6Elaw/vGvQDYm+Q65dwcTBynfSjTdCY2FPO67VruSUWOZ7o+x4nZjV
GmExiYymTqh4CkVX4Y1A83kZOmCnyJJcSNXTIbLs6SD4g7OVHKvI/FbD1P2Sj1q00cT9Gol1Hn3x
OS3c0ijiId6WZs13hmFqq0+mhvFMTQ4GlL6T/AqmhlWdM5fmdlzk1kbOyUPck/EOqWXXGnjEqE5F
MLTseSbbYzklZiU7QA+SKj9EiOk2Evz95FDyu2sNTQtiJs3DVtGeYeNDhbe1p7620scq/z1ZGV9m
FSpUO/6qicUKV3PRbLumUT79vPzTTj35FJDYLr7fgIejvuNJ/EEdjdOJlNS/TINZwda71xq7gjzS
4LSfppscYU6tHwCchID5+sHfIgQcgDvBs8YevMM66B9qHD40n5bT70MGW2k9053ZCouAUPLXHE+n
GvfeHdk2ae9B8hSKpHtMrCziW12ONwwMkbf0E7YxHzsvVRTzVJc+Lzcs45ArG/O0MEJPtKYArxax
1d3ZsbMXhtsTA2oE6nEiXHbXaLy+lxFwdfUoz+QhDvWIKIcKV0RGmihuvzk9hI5yyiobYELlZJuZ
Xt+Gfk16Lkw72nXws6ExB9nZbpv0LC/IMzknh6mo9RXgUJO/Gz+Gmv3vfdQAnXXQ9BV6olw/A34P
dh3tdT7V7Pfx5NYmboQo0YnifARFG+xHJb7PgiGh2caBKth9H5SCT7Q/bljJTj96BdNwm83lebLc
4CWfK9aqzHeZYd0JSj2AwhPz1ITUrBICW84JOxAcTaeeYM5zPpC08DVfg2McVlkI0stHRbyWNwMY
ytdh1taeNRX8eoaBXXfmDvcUjR8C38UPsvT4cr2+TZnqn+VUXme/A8d2dpVp/6xctsasX5N8ow5d
dwqXQDv02UgujCDdxij84xUvynwd5ODgNTd7lArZZTSCWnn8WmC109c1qZDO/zViyzV6qgPowgl7
kNPmZyhc+MJ1nkbnGmOE8TseUvtnNEL4YndEtNcy1CcQHqNbvwyGg2gsi8tkaxJ1ea5FoXt8MQOv
6SrzoIH73YSWOIi+cN9jBQFpjaXlMs5UvJJhyNfyAriqA/aZTadU+UFkAymC/3GKspzHupW99kPt
HuzKdQ/yTG1VF9ohBxaPf8/khTjrsQY1wCOrludUo7rhGkyWtsFrlTlwmOPPhoax6ro7e/LJbI8a
zKvIWZ6QikfOblKotsbEXCPk2dcQcy81SJWvQ4XeBkCL9cesC3EhsJ3AIXk1JXmNTk5z+L5XyFuG
z1R5C/vY2Gma+Ay1qLYOSsdQKAa8nwmdOGqzdBdoCTEvLAPky1+eAegYj2qUvrRBXRzraswey4S8
AtHq0UEOB5tE2HxWiePGJVKw+04/I22mmwUA5dFHzXW3MJu6os4hiBXGWXXQAcmz3KyvWaU3VDhL
/ajRE9qVVjpaqzqllao5F0GJjYxr2z82ofXQGzygF9SXLg9RadIyaXkfMqXEavJQdnMBU+TyPSPP
RtCpSAza69cPs1rbRboJS2cOysep6D8InnReQRauUfMpB3lIlrOJtEUnjMerjXL7rups4n7sqnwr
/fd4BGGczTGuFaSL+PXT8UFMfbEq7NR/n+v2T1KSqowZ6Fb0s7NijRK80tn9e2YvZ9QZgld5Jq8m
SVxBMaet/X/cK+e+/yQ2dgekZeUdRAIvM2PtXC6+r1S31LMcxjmmpqhLX6clZkMefDZ4X2dpmhk7
qiQ/NTVTTsZykHdQ8GuOnWN7RQ3cvYoT7QQwqKZ5NYV7S4UWMk3YqQBYBy+EXEOcHevp08LqnE6z
sXMctT+YZr7vCG75sM3AWM0ETD5h957R1icY+2hrP1hWea4j4bziRB+9dBz1YyKa8pI7cQEHxXEJ
WhqKfhUEsOUodLc79I3DGQ1PS4t9tLeJNn7OSlmf3QQcStLq9XvhhlcY6cFzH6Ua9TXd8gwipOm5
xU9hqbAIU5N5L0kxoPEz6uqIHSQiQl61Wpoaos6UbWc7KgqUtF8nLh7GyPJhMUesVENDJXCq1l80
gj7MrB4f62Ls9nVCV4L8Ju3oLMvtgZgxRWmSgxzJeYqcfy/Ks1ZE5ML3Yi/vkFPfP/59b6u+B8JV
D2JqHfybNGVcOudHebCXswLwoFjLU6S1GA/hLERmGxwzTQmOs64HBOswlGf0EwI6wEGwmdnrrZfU
pMShMDT1fYhBGkBjxsNwDpqrr/8alTbwpBtE+kKsjCx6BLGrLCuqW8xWa0kq//ALcPtpZ3h05NOt
umCMgqz8e5BDFmL4gDBh8A5R6UUE5p8ZDFNWmOZb46Nlq80subHZZlccxjksUJUippth6IPEFZtw
VWLDzTxeh/EqjDsiexwzoKZhTG+JLe7KIJqerazc86boNkWpGY8h/wkryYAnDWfVEKPzasfs6qHm
HzJB+9QSGoYils3Axhy32cmgutKih5hSkqVbXG3mue/XGHsmuOQG9NC2Hb/O5JwcdgVgtDrI3n1L
9crCEL9MM/5TJ0n4nARi2LaV0A5Gv3Vte3y2+3vTjMpXunmAevroCb7Kvs2E8lBZrFHsghabND4H
evjJdlV5mJohOH/P16Hy8X1/C5B/hbKSvmNtPYZViQghqLdzUmb0xqoqWg16+cOsgLK1Cy4L76Ph
2bS1aVOAw5ptl1XloC51bTt7MrJxXAX5hFI7i7p1NFrZZzsszmInfG4V67MM69dw8VSl7oSVgSfW
zoIl+Rioqn5DgZfsxmpA5u84EFqaNeyz6U1OO7Oh7koXX4ARm2e3g6xQiLg7mJqKGYtRELj2xcmj
3mBFb9yX1BgyXUeIrPCZVAP1VQ5zJSWmsw8d/0ISRPKnSppDNJfhL1SmL36nRe8so+mmkifzI1hk
eA2Wsedkrq211RDfQxFLbBKIG/cOWMhV1jafFFjDW2KUxtpJou5V5A6bRn2aPs0x2I0FQV0UQ/7k
PYlLeGie3KxRWG3wRw8GmbikS7ZwZRUiLYvwaiwWS5Rv5kpMhD25nXJmQdkdkk4F458FoCfyEKbv
4lNCSX0aRh+GGiLy+x4axYaC+x/LnInVXg5un6fnckh/mmpg7+RUrZDlail709TdW8rq9NAn2rAa
qenl61zJqU41Dn0zM/JvFvEiR6D4f+TNTjlGZPCS/oyDfqVGavgRLy89tJAlqr+5uac3ptKLB280
ZvMzZuz6KVcFcMmcbQYb/XZTzEs+UIDrtAGz+YDj114KWP4xDwBChDwTdwRm21cWsrBLzNh9ntKo
JqfQ9j+0otwhCkDtA8t1XRgFSdBx82eazd+U56azourqJWiMfdCLKFs7wtI9E0uR1/vaQDYjB6Vp
L6FTDGc5JdzK3LIOI03TzfYadt5rlMd/D7kOBZOlXrhpEqdeUbp2Vsh32cvqXUJEITy7Y7RsZnVf
EaeqSJ5sR6MoHTYp4RcxDeCYTlvVA3CTQxON9EOl/JKD3DW8IiuaM0YqSIWUTZ54xPurMk39HyV2
F9cv8k8tZI1pK0GAOApCBr2qyMzemz6yN67rZqc5K+kSljj2LDfJXgUL51pPjXETAJA4R8sBqiDo
u0Q85rPhPwau9pQlg3HuAqU/FwUcE8c5UZkYXxWW5ydBIC2JgbX6EiTROkASRhjMaP74PosR8NIf
r8tbQOEOeJBzqucZYmdqXFJD0DbXyYtbyQv4n2mTdMeWdolXtIp/jNDGHgMTlxDZCNaZj2+7jhK1
vZVV0d5UhSyheqCHYHuV2+boVSvtqbVom+bExmzl0FAsZZOn/Q0QHdYLVG7YurHwR+Ywncs+0p7N
MMIYh3K2Z8m8VjL7PNKcsVgbxanXddSlSMHV99SCNB4TivUU4aAPmib/0fp5eGi0sEQKKvIfbm61
a2QS89FtA8Jtysg/VgFfbUsV7JXoLT0Zpp5uFCsj0qxrez5oyEbA1Bcr8oyVhxg51AElg+b5U9i9
WcCX9XroP4YiinkD2w42586gaWbPq8r1Y8zgWXhVmiwx2XG6s2eF16BGA1vSLgGTwEFRax+8ljsY
+2REkz3Vl85Wikd5wGzFS91t4bWac/GIqdM/uAWcOHnVn6rufkHiAUdRNpC88YWPLM1XpS3qO1br
nyh0Xfbsot3rmj2+jBpI/55emhqZm6wuZzaOsXOoERcdJmUkaMTACmV0fbpznYEdvNVTEyVcahh6
6+IqGjoDbTB3gL+mB4E+bD3FAkWH33tiNjb6QAI6AbPhJYxS0jmXqOx+IJmAmtO7nKcjmx2F627J
ljAuSOnCfTTDafna32AYrvcKK3ixM/qYmC9itrxmqtpVB3QUM5qdncblIIf/11zj76kYgyHAgeYp
Esa4kBcRWAbH2KqesoW5CEd5vHf7pvAgFDnm3cNXycOY63Jj6LXitb5bP6hW051RUx2k2KPJuvCh
q6k9LUoQqQmRqhHNUkKqWf+SiDgYWnzdnK/yhxw7tvf+SCTL109ls7FFtlFv2rT+KFt4r5qJV6E3
m/KQFwlmZf7bH3MN9mg4huQQo90slj2+ERvZoYriamMYYX5KB+uPbA3KZqBhLD0uOS4SnId1Vh38
EDAz7WnqCha+G2cZyjk3CsExjjQDyX809mFohPdfcyVZP7zgdvI2elANb5nYPxR059d2HfQftKUQ
huviB7bbBmZEDR4ipPpqLUVgRIr/eWh0ZC6aYpzmRv1MMbH9VuPPIRpvLGLcQ1cnm7IaKedprBoA
Ra1skr3sjE6G5LOH0URwoNZp/ep7nKWIYRxNHOWUJpL2WEXlxjJcexNroJh4WOc/xxVfR3dnGvMM
nV6jyhIqob5kupM6agQVmwOGaYJ2JkBme8LKAeV8Co7oorBQiAHdlxz/PS3lVssktahkaxvHvIVQ
nfkvSeqGyNEJJFYccmDRc9E6FIl5J6/6pfIbC712kYafvqfoxOhpJJvjVrliH4xxg6Oz8r3EXbeN
7dz43dSPVV1NFA+Bh7WZWz8GUw+XMvUP40mNHfFa1TpF2FTL8LzQo58dABdamP6Q88s6bpvMkfOc
CXHnVC9tpRofEbJ9zN9Neq15JR0Gt4vZsk3qi2Lh+Gry4peAG61ohfnSj1qImXRYtH9W7PFLcNZC
c911zSvsXYUqHXT4naYhxoUiSHJtK0PbzhO2Hm2ISHhf7jUTMqZpa6ERJwWudPVLrqEQX7kGUZJu
0/AcNwTjmnfNnqzSh9RJP0PHjX/5qcrHL1FeIwRznjkiR0oIP9mHKW8UCyrFBzRyWhZu9Zq0frNj
jZDtMwREz4FSXKKyyT+yjCyewI5njHaFOLlNmm6MBHxyUrfD1g55p1WGf6rdZnygQDdSD1A26Cao
myxTel8192Z/Lp0HnOnTL/hR/4+v81puXMm27RchAkj4V1rRiKIorxdEWfiESfivvwNQdVebc/sF
ASSovVUiicxca84xh5XRV+JJVuGw86pe8mDHDtskSOywep4T1wdd3ZAItO6m3tksg8vt0LC9c0E0
F/O82W6XpLMksWUB7xttR+T626kjFs0a2wSAcBWs6Q8ax+XgBTqqXz239aMx5DRVltPllvvPFy2X
4WDwDqgWpg4tdGnpJJwPOaDqWo3ruq9qYoMb6hp5gvZ4ua3IxkB7YvvH2UQh2iTqNmnPRrMetJdF
czPW+nDQpE1LL660Pzocc2gpbgb7ch5y9DZeAQkvQflRgu/nEvxyljcf04gSNVmK9IXntWcifwGW
jCV7TxqIhwLfzzoUjvmSGZLUJmpz63LQftpdEezjuEThZBLDLG0nOmm+yM9/D2ZCv4NX/OwSL7+G
OX4izTHSTUjkPaKVedAmC1qoBi+vqYe4BbyOpJvIbB8wFSA/89xgtyCA7EKl57pwf1f60B585LYr
5rjkYTlMZvyjAiF6By7kz5Axn9mG56yz8odHON46mi2KhQqrU+eEKDGWa0es/ahI3zR3OIgQSPZY
klpjq7B77EVErkDayZ1HvPLyCkfNNr1U/HAiRJAVtDmmBkgKS47737HlctAG9ZgoMg+W16VNme/o
pIzHUf5eeptpqoPuVMzRVudXZwiFFgIsGnBlO/p7o6HKJGMfOXBIn3LQ9Q7DF8WzcD4YyC3Whcez
dwB8sTZsoJYaDoZkTlqmyMn/oa1eJvIm2GREPQlvY3uv4TnDYA9/otsEbZOfl4P/z7fs/7rsfW3c
V8J+yaj63Mt/P3R6DfZD1s1Gmc+16Tsh1UPvyJYr/wE171cLKuQdRzP4Ua8PXygYlxu/69N1USCa
c1w25o7mjUfdjKanVCYR+qAoX0dBMz0tY12J4Cab1n6mVQfbdFskrsV3uySwTaRDvdN1s90vk+0U
dlccC9XNm/r2qqlhP5gKVa9io9D7ZbAa8jq4W+Z83tfuYb7ruVl4MhVTuK+bxhPRJXQxCTH0VSUO
ydC1G8rM4ogIGd0kT9Bt7mXdfql/uxmJ5MvlVwHcQXT79zLo/vHi5e7ys3ZHpETfmm/abEvx58Ny
1nmkOmaJSM8Ux1/pTk+PygVGUdmzraILwg9NRnIrM/scwNy5l7NfU6WG++Hjm1j3uiZODZDMF73J
IXoFxrFEObwvnc+lLuPpw7OQHu50rWeV48btpXPIJUhUHX83unZmmolXHb/9XkP5QvafB33RIMei
LOxX4vU+R0ALD25n2K9TNayCgF8kl6hCHwulWzu7BICNI/dPeWi5hJWWAJG335ORDSqVuvpRzQdP
8+XdMrZcCkmBwJNS7QQtz2pj4Uldh3VcbPI0JCOwnmi58AwIZ9cJkISpOseSFlEV8IGy3XIg3RER
hyzr9Cyb+FSUjbhzujw4Mp3/S+WuMbK3OjP83d9q3FKh+1vIk1OjA3DCYzpYrY6rM6ah6Ln9yejH
6CD8KWIyGKt1aCt+5TbnaaXJ7LmndXRoTBNB+DxUZk5/l4vwl8lKaIfne1jx5xgv4D4AJpGiQa0L
gc3JzqbxgXr2balSLlfRkN/Y3qoHq2gvzfxYrEBC7kiENNflpDP3tvGQX82GBGaWPJect3WPQgw5
p2uZW2arcR9NZfeW+jCqjFiPL8tlEu/cdnSubhyRtzmnnVR4q8/E4QxHFYqNS5bEeRkCI2yx7wwL
5Fwx+crEoDz05DmAj2NlHokeyB2VoXNAssjGGsYM1LI7Q44bAoL9dtZk018NymetGCW/hlJnPWXd
VfeluWW3JPaJDr1qgul2PzZG8WZm7boYXUl9YGC7XnXTgXZ1eYAeincx9vtd1ZfB1cUfCPV50m9W
LygBCfESp6FkqW1Md9j5zJdRM8g0mi/TWNEpCnu1WT4TuRul568ujYgQpJcD1t+y6YJjRViPEdbe
mVgmD1ssC5uNKFhqYHoHOJvrd5SpNxXVbKLEs6esjJ2dmbr+UdZ9c2/56K9ipAavbjR+b1QZ/Jpi
Ms3rJv0+2GjdHGHv/n4ssAe4l6yegAGHwbdlfBkq8TvxqdC9dZZJwq6d0bizMRW+1nIgFVbP9dMS
z4M2+TPqh+hhuVngXvKSJLg1hRQvrfn1I6lBiEHYY7vQ7e5VuRLQqYey1EHpflwOSCwoYvz7Jct4
6k+ev/477uPc2fmmE2/oNhUnbJHJRTn02Rw39j5iJ7mLZqhbV0j2bIhslEmj1OuK+gkFz7AvU+is
GZGOT0ZbmZe56hV2buvskC7QNip0HvgKeQzpbcFax/R+YzGI4LqP2rvlcjkAl1MTGoU6U83B6KZ4
KwqdeBxR6xe3GRxnk6FhbnsWRJWW0qaPpnCFO5kHkUubQ9noPCpP2ojC8KPvXMI9NoVIqQL38XSx
reikj0Bw13aZt2ut1HNiniN8UfEEcMfW0E5RMUMp30IDi81oFteSpOWVOir/wlm3JonkLS7szQjn
/7Bcyig8AIRonsYo8q5u4bxIm9yAUIdem5uduatyqpLtvEUNRU6yUZuj+LKsyIWjWPyMcF0d7KTH
Jz7mcjsUBf1EXet2lUyH/RTLCDN2dhC2qp47P7PuK18dKAqelR+1E2t25cJgytN17/DnRLRYHX0n
0FB2gt3UG1RLXljeyZRqugjLF330xJM9oYUrKP9tKhwL3wATbUrNCN5SLDl3ICx00Cn192Bm/rmN
NKEStzifuPpSiJVJj0yOuZONyZZNQ31GoF6fqWe0dxW10k5O32x6WbIoiWASJMEoz5Q/YcjkuL9U
8prgtt8kjVk+eCDgIF5l3cGz5xAGIr28qL+yzuK57/aWSUUb14es+V7pgBMdqtlJfIor/nTU4iAV
2hALTrCXbwVisZeU7+Rd1Jbt3gx06zUQ9daNWuvV76L4qI+USmPfJ9SkCIPVY55bv1PLD6nrTP96
IKH02wARjFi8qLmXCZDuKcmr772rrTvdyj7gXiGZs8cWkFVpPtHm/vRczdoPrjlAZ0Ly//eQsSz6
ugRqT4K5n++NsNJPeodb3daC8qlAAcBGSe/uqKxONysQDaX6Jvk5jNZGOmH/6RcEXpsEStxh4T1I
2j3UWgarX08NCXepqqOHmkf8Axu8aG10Cq1TxrNuOUxeSoVkcK3haGdb9I9Y4eHW7FWZ5R9pBWMF
nVKj03gPulh7BPe8W1JlAtv+urKAZsKm0tvhM5XoxKjIXggKO+s55DP0bO1lOSzjVFGa+9p9WUaq
eS6M8NLfiYHnfCj0/CSzzLkVyubTYiTvy9VycDTkDJ5mNHeowIwzbyOaKFarvnUYzBjdsdW4j9lA
9oDrTepg17b7OKSx++jV1qGLDOe+MeSvmg0sj9qBWGaRP4rWHw9f4pFKB70CUgqwpoFHw7WBaMxn
lg3kYzljUf3nzBCQOGQKVSZsqt9VnyXPy0FrgC+3+CeXKzdkJSIq0lqXy9rK8TtgZtj0hR5swJOD
s6uQdhpQLm5+Gk132pRkd5OsjVstS9Bwltv9ZGlBL4HIztZu7HWaaOGmDxBAhqWR7Xxm0ofEbf+c
hYOvtkkIctJi9s1dTV6qVi8uaC4xWUoDD5w1I1GI7r2OUTlebDPxVj1pap9/bxA8+ecGNbRpZ/lO
eyzGNwrfiD04yfDKM59pf0dC8Eo3WVjBGodruteSybsf0RTs+5reUjsIn3/B9L32TYT3pYTHh7qR
3ogXP05BDOJ0/iSLFH+Har4TsYNeV6/ytbLRN450W55cbL273EtoQQ8D3qAKsZxI83CTiSpkvSIC
PlEVtp1/UOHgaxKuZSPItCwfIJAJliLURH1dDlmYJFccZKRK/xlZhrv+qUD+EVBo/Z369Pnc9peB
e2jVGFHxEnpeR1KVmeAwYI2dhvl1SffOVeqz/kqTne7WxaWI+pVqxJbcNkF0hJseY7wQd6W0tIvV
O8HGtpX7jMVwAhZdWN/6MDj2zrw3QlEvPHDHo9BexyB59we2R6NgNQ6+RtxSEGTbekggx0zhJomP
oSXta0NF9xqWg3Wt9fC97auS5UvUXrQAD1eEyTicE9WH1pZHzGzJRveny5Rnv+mZH/ugib4DNsWP
09jqErJEu3QDEbrLjTSND57QXwtrHK4gXNL4MRsxf1V5A9ATsek9VE7rkaXLz+UDVPxzvO8oJ3cV
wHcHdwMA2yRHpUtfISGsuzN6ghmxrUh9iN9Hg89/QATRPW9u9wYGJi1N68gvgS6tCJ3uC1EYTG8m
LQe4wu17AhdlTc+geLKcOeoYuuLWisQbZRQEN3FNs00/NXNnwZ7ozHUFNoqmYcszs6kWmFVr00Qv
8wuZLw2GKcXzeH7nTCCOK1Ys/q6P6UcOnfgWkdC0FlWindJ8otVg0EZXxpthNxb924AdGxLIVxdO
5c4zg3xnYBd/q9zQBzrSVmd9MJ1bEuSPCV/Y66gqkDCzKklDo7bRqsyjVDjYR8KWoSXEgf3Kcy7e
1y6xTCXN4nujnD6zKLbuMxWGe/apxSoOTPpCqWJsvuHU3S8Y6sExH+J1q6fhGxbj+uLLLl4ZROdc
TR0So1P3ORshHj+IWMGvNqY3XoSGk0nXzpNdmkh2zT0SS4MOkR2ttU52D9bA9AkyNbgnK6N889uQ
AtG0VbrHojobXEAQlrtRo1uuv0RYjh8M28DDNDe44BR8ORaX0g2z9ehYyTckcp8JVchbzbIYFQKo
mt6bvIdEa9qHqNGh5uttcfBrBVkGXTQ77UcnTO9jC5fSyoN+gKxhPh3slHct9Mc7swf17iSN9x6P
Jt7/bkCdVdr9O5yeMnC89wJB9RH0ZblxD1a6qWTxSgKWeiDtnU6TlcsW1NhQP9OwIwE2t4pfpnYb
yfZcW91QPNhN2sAn07ybFlQ4kI1mZANpZLfYITwlDIry1QyKZzcl3Njyq0/XiwjaTB0dGW4IpJzI
EkI90HFnIml/2AlBmag6XqWr/WTW4hmfZSAKZ+NG0OdrSk/TN4tgmU0Uuf1FIJnYJmQCHQKVFffU
LpJtF6JhoCxS3Ff9RNUkkR2KAGk/kS5xyFQ3PKCGsp8cx3U32USuBeV1eG5WP5xIuKdp1seYi7PB
eA6dJn5g63aFeGJtXShoR9Mq1IYNVL1XrFKfLa3EsW7TKW7nS69w6Y95PiG54Kvum4wdk47mdpdJ
vbkGWgFczAtvI1roWxb2ERDw6M/YcsOIC8gecZNuSxz1O6QqtnUnfMI6WqVHl7KFBSIUazmTtj/f
dKoQa6AF1UUxRa01syq+UymnGxUFv5gRnnUjCl57y2WG1UXPvzSoo10g3O6MoCPFaYWXEV3Vo4Np
ZjWUjoH6rO1fzLbeSAuEdtV7d309eReztr29lFSZxohedpsar12m4LWUiX0MS5Mmq9/+MPPKuiQN
eViTnRW7asLo3Ff5j35CPp0YTvtoIZM/Tl4tdzlEto3twMtJexVsJt4cvqd+dWxsYZxDexrX7Tzj
0g77TtBNckMN4p0ndAdo6ydq8GH1XBT69mtWyB1U1wlM8nICu2ZVHe+KYm1nSy89pn0abUSemm91
S4wNaI3pgKPbfItriV+kulSTWV1HX9X7bEyTQx7J+EZvku6RapwfMmhZ+gJEjvupOSei2i5Y37oS
t1J3n0OKGoQmZz/hhKffGpn87Idql/ZG/6E5+RFoivWWjBWpVb6CV0GtYZVN8YeDu+GYebSb4OnL
ep0lbrTvW8jSrRPkZzOoxbVA3LfL4sK7y9GLvKaa2rtRmH6j7qtvSK6VJy/v5RMN4rdOi1IQ1gDZ
A7d3ryby+a3fgbpbLpcDvA/r4Di0gdtrCWxxFWHNeGVLxZ+Ofv5DWxn1nUiaU2vz/i+EXRq5hICM
fI8Xwu4yFna/oApsWdSq13KCYVlNuYai1Irfc6AOKyjczgnINZ85s6D6bho9i2qF8bAG/r0LSxdd
yDw2TDrGBKkn9x0pWzev7h2axubJyRIKomFC0xaE3V73ZLFdLhuzKbZ5MfC/nO9WTW7PlCrrpcAk
iVI9KI+LUn3U/R9h3zqsXVnG5fFAWdAnr8UC2bhbrB2uR34GmWLGmrTUeqt8lW7FYFgPJW6Ng5fK
zyrpEndldHzX6saDItG2c85TP73xj/wpjKTlC5aTFz/p5Gd6bJwmr/1Wt0hdNM28TpnUQL3z4V8Z
Xjay55tPA1N52Pay377VDNukKMptb1vGTQ8j49bEHTwQ9oiKv6aqhquLlOHrzF/OtMi8H7pkvXhy
osqSOzOQzYY3Mb0tYxgIZrrsUB7+jhkU0PTx5iN9P/yHdjUVutxaJovEYG5cq5JCeFj2LMrmS9eu
eKp582lZ+WKdRtF+6Mx8U7eF+aiNmvlIOzLfDJpR7pzQZsvcsGJfOfnk3+VJ1Dywjv3KN1tCzVQ0
ScRjVb1zHOgBlkf7cXQj/10pJ9oKxygO/XypmzzsWNu/auNQbwAFq72lSvUYeZFxEizXPB+2tYVp
YW9lv1VVqwcebYigdOpHF4ZsVJoPNDzTY2ALCmCxH14o6Mm1RvX52+gVn0zl1o2/sHFy2Z1vlnE0
+MdCdNYLBuvx0BbDabLJTe7s1r6REUaWSVowd1nmBeOfzkMdgHFh4lQ0wEGpfKqatT+VNzM3rXMI
F2bvBPjf1mhjfupD0hzzMG02vW+wr4dASF3c+dlTXWRpZBlPaDrwVndgCGXAxgzsyEkrnPzXfCKV
jdmBlm/vlHIZ+fdbWl9/vWZ5cZBXJ4i/PMhQcaSt+KX0iSB3ObnPnsX6q04qh+KvR4pvqvpt0Nbh
6xhVP5fXklK2Msu6/YEsyCgfv2bUZVqdD8uMmrjbvAXyhdaxO4PL6M7LmfriURpGjpsRL/c/DQhJ
LIIDfb87wxTNnebNC2xBn8ZG5rhLdCd6tLo02QyZ+JlIkR8dUtwv3bzvNOPP3PFTioeMiPgNPxNK
obGUH1YSXPMMkVM5JR5xBkl+JrEtO4dkyZw9O3cOOaDOp06D7aPgtz/YMtQP0HqNPRHg5W2ga5YZ
yC6R1zq1UT8WYZQdzSHKtrmeIelDdpC5BnTcAN5qLP3uSDaCwwQW07pGiJC7uYlimrrW2IFK51OT
s5INQH53eNDR/9GtAjG5h4YW7CMRPdlVacMyE4Hx0FTEc/aEzpPmqouH1sAZwW6QEprO9pQZk1Bx
P4ofeIha69adqu9ana5iY6h/mjI2VmPx4FVx/jLkfCa1Lk9fdbrUdFbs5Oss6hnr5rt62Q4PppID
3yJAkOPUbZKpHz/9RjjbDAnAoS2z+q1DnBYaTMHJMJPN2GRemr4DpdOyhs/SOsbM6hW7KNT0t7Iz
BHPqRKDxfNcN3th+5RfYF+mZSFod5ldDGUYb3U1PufUK66zc0dqai+2Bv89SFzdXu+oUSiUt2oVN
DDNDq51n2zWuCF3ih+UWGwvKMmlLtsl806PCx6+u8v1y1/HqDw9kw5GFcno1gyS9Tiw5MgGRe7ly
gja9Dn4q98yfzELzK3hqj6StgqUUCEQRKQOuMxL1mJIlfAmDQKYAw/hgGbg2n8AUrRN8eiIQ07mm
gnFxHLu78HTv+Ie4E6xd/DKwg2kk2tYnIAW1tth0rmTm5iceC8hHjYSME9ttn2hG9+vO6aF2BLJ7
KhQbZGqQ+CzovS3d2+WwNCw8k30IQNFxJ9tvZVATCtFHHZllZeP9LMkNmvkVVYJSI4qjHqCQ1uFX
caKDRMx77vngkWozHJer5aACSNrVfDCa6BLnpnuAK8LCI/SdTd927mc6KRq+Uf5aU1s6REFn8A2P
KfEhLFupuJ21Loh5Tjkl41Ocpv1ab3qif+dLXCSKxIdR/LClTx0vyaYTUAiytfjSEq7iqA8N0wGm
TODUMc0uL+nJnpV04WKpra1gE9IeWU0i7G4yLttb54MOCKlb7JWnt7dqPpCFxLL1AEXseZHPCi+B
oTuxbMvaqAOECYN6KdG6rvxzY5SlPOhp9ThT2fY19sr9FBTGx9hdxeR4nwllWxaOj8A/zHvCagKU
ZnTYVn2dRrtlUIsAAI5akFB0r15JqYq/V/ipV7qfyd2gR8a6r5KrF0fVi10b1p2mYbyx29x7xwi5
nqYw/C4d0o10i+9Lz1IzUiuB0OMj1Tz3rhCYKWB6pPsga61p26GprSz+Ek2eU9TLBm0X4Qs8qjlg
gtmSBObEnF6nOvgmLE37pfDFKpf+ra2SH8LBs1ZI4nnrBlxg4QKJrVIwxx5FqyBieY7Q82w3Y+rh
eq/lPm+Q7w+u6p5FUwdnZZY/l6ukVT+zhqqaRfYDFmS0qUmg7UrWBT8cW3tJcnHoUXuc+iqSz8jL
w90o3Wlr+nr+bI15crYKFt88x+wnEcaTuqR2Sm5nPhl3sTZ4e6/sx6egZUKyrca8gqmMt6WiTWKl
Xf0tlqD5e2Vt2kBZ+4K3cD/2IQUw0rGv+ggcpDOc6ifiOLuW+makgn8kfvKYDU3+4E/e9IR3e9i2
hmFtkd/ll1FMB+Wa4qRTBD3VyTVuS3wS7kx8DsMHU5rDhwPVelHCYcHQNKws5Bm7WINxgUdwDL9l
bXbVssZ91sJBPwAMcrfLuKTfklvaZxX5xa7t2nmtO9EaxzKWp1nwlLVD8ERazXkoRPKwDJHKM238
ATJDZfnBk0kT/hAHHYrLuFoVcRc+LwdkjrDDs6flwsWpgf7cAPVRNQdgypWJRaozdmEqRhZBs18N
YT8x6TFUMK106bGwEcNoISxijeY1luk131saBO/CB1y9HJbLse+/a26e84wW8skznWMTZ9U7yavW
XZyywossfg5MN3xS/VzpkDJHbWx3S4W/7QyA8qZmrpw5PpkyXYAHkQxlWU4nq53ch4iQgozK3W9o
uZrpGztCsdPdwkT0BsxQplmro5W1DQx9WGaar2eXmhSDOQXO1nTzvhiq03KF8D7eKQoM1GoapojH
3rE+ck18LplHEbyKx0xDRZyEWXUpWdrtoULF66VjnuFicTIoGeSzq0kvP4gMt3ZB7l9aFOskWycU
LDxPHaShVRvfjMqDkWwLev1qjUaAb5lOsMRiGw2JLd+y9Y5RkcXPTtWKM0wOeYsjlp5NX10nPS9u
duXLU5R7P5Z7HhF665o4J6jd/mVSAXXC1vR2U9TaJLHNlflSLz6NNK4fWXh9L0ki+zCsztjYpJUe
pe+Ob87Iahf83ccYIy8oAr3biTpP3xFDJoqMNk2rcqqH86lnDdE5mA+UK7y9manXjhSPu8ZNyPj0
KQtt46r8UEa/x+gt7hYHNOxG596J8vvF7Swtd+TzSbbWAMn6musi2NV6mhJZz+U0HxDGvIDQN05s
2aPnINp9Wed51V7GvQnyMAOAbzaxTb8uwKzGNz4ASb7yA6e80yzMbo0TxWorpnuQS+JhQvt3pVSm
bQhfwiksk/7MNpoCqG5355YZ7eusqE84KdnXE1y6KoZX3yYnTtARoPok4GvQSNzo7BZpuXvTnY/k
lObbnDnEVtpdlUk6zv0a7aXBabgCP5K+j6SCrzzDrj+nXn6vxlZ89zN1HRHI7rDagsRn/iih0I81
8HoOXe/+OXMD8URpbNoXFJrsexDJ6uwX83bTj0EqNh25RGXfvWpVnN43rT1szbTGlIb9+7mVw6Ol
QR4foxHfNJDOVSJC+2wJu9gQhVftzIkIndqXyK6JPpRuQCI3W1GgXCUMKFFac9Ug69NVN2vW+MIF
VNmL4ErKXrgRXpOgL28J5mwaPu66UQ3r5bacXyMrXR1JoHhH5rgRrYZNB57AplJKR87u9zdRud+X
cVenOF00qXexw+RhdAABIY4Ej/K/5dB2SPHJKvHW89RJYoRNdZj90VAPVWntQ8GKCHsi+D7LzNE9
EYy9AbOvCPIq7WMZZc26gpYEJ8cOgTNFVKTnQzaHL8SuXe9TJCasO/4xtpyloIfGrDr+X35TlTnh
AUrD5q8PdVTNTE8bsg2LtO+l7Wf0W3Lj7DcZW7BgDuO2OnaLGwRTX7d7V3gHlqK0N0YwWb4wwGK1
uPCOy+Hr+r/udTPe8j9f1ZUmm4r5R3NEk6s+422SsxvbCjC6WPFC4jBRCs9DzrjSwdlUcTee1Xzo
2mw+2ATvVmNzYHuNBy4VFO+Vaz9TC6HhB8F407N5fZ4s7Veo8fVLc6d4i3X5nE3lcBU5tkwx0RD0
hatdlkOVDpzpIaYIA/nKf92AkT5In4TP+SeocjxrMfgOPUKluYG/lzGVmkBty9QLTphsVlrMtzSk
p7FzEUMh/WzFzYkdWtdzryNpKgg5/59XQO63Xw1Zv+s1KMwp/zFgJl97WdNedDmBLOTDIpEOXYlE
SHiOm6dq1MrrMkQeYnlNXb6AzBLqbhnTEwQTRI7PVnwjWKuuUPtolpxrCfGS0H1bTF9g7Hr7sGTz
Ra45nrGpvRVhFZLLQGBUXMe/6ZBUb67vIbMvRnGNbIWLJ0oKzHmgVwLiVEhrkgUTUrDuWNBsR2ng
fKAy+FL4PBCDeF5ntDwVQ5m35ybv54wo3zhGc//JFHJTVXCf8ohvIP9YdCKu3gAYEFc2fRmt7RbH
CjiC5uBoCHyopz9VLtHqhuF9XRk6umxIssN2uZlGMagvP3pFJFKz5nquolxcytj8yA2hvUyl3twn
FYu2SZQs8MJAnvsk7olP/FlPyEynzD7JwrGfoM3ziAiqVTyjm83AMk9kWVhfZ8uYtGl9TBEgh+Xu
cpg0WBMCkzKqXItsqiS9AJD/EQUT3tgWB6Brtd0fMMBCC3AIj71fDsrXIX8kYFJrvFQyTApYK+Sc
rKT6JI1yfG68/N3kpccyqfKdCY9wNQxduHfY8mD0y+vr1Az1te3YZf9vCI8w/wvBAz9HuKZuuYbh
ekuAzL+AldJk8DWfteZK9YbDziXFwGdN8SZw8gL3fUmwXeOWf67rQqlHTf+h2CNWVdTtBkwgtywh
dDo1pPVtzO09z2Xrt4Ez2AhyHCp+Fq7tmsLTqAFiExPqmf/9L7CMGbD1N+PG8W3d1X3X8QzQSKZp
G//BhnKVP/oF0aI8/LxqpwdZvClb19w4i9bub/tLi7Ec1m14Kj05Xpa7Q+xpa7r3DvG7Il1pVkYQ
1z/BXTTf/Bok7TKiFS3vXRT8zjoqZcsQRd+GDNUu3f79mf/474QOitImHN8jMTxFgpDvv1WhRZKw
1Ica1Xzd/LqaS0bLy5g3WoRWhYOknHi6kirbNtWQyBE7Fa7NqomPuDPcewtgP74IJhMS7Vy6tIz1
lY0QqG/QqY9ZdMMaB2/7P+52PDG+fo55ilf/fdE4/xzi7tvyI1/jFaqSCuoJFQEqPylbRM1LDgB3
1AkRijoZU4pMcLLuvoY8ZxaYQLsA0FAjUhrifeTwtmhEdDznWuoSygIva765HABfYiN4rnF7P0Oa
DVdA88fzcqtXkmCaNvYwH/PyPk/MA+22r2ZQLln4jL05AkTAC54b6PijpBkvy2G5MRoxd137Zx6M
6m4ZFwQLHaI4L1YeNbi7qE7FjpVB+JHE6AbaOTyxqbJNHPTmWWtZiZi6Hd0hF9tmbL0OokPUkQkb
pJcO83NBeEw+kCCqm9k+K3WEWjP7SeTjHA38a8FBTd003XVkAK9K7IlhZNU/IAp8nXi1+HuSJVL9
+OfIv70GDc0PkabOrjZ16lRzPsHQoo7Be8u19YWg4Am3owL5Lc5ZY+1Il/rmCIu9RFxFtHY1Y2Vn
mvnWRgjQCSbP9/nSQFJWttKKCiWI3ZqvEaAWQ1lvDRXF+wY5At5B39t3hCZvFutVGZxsXzMf/EWi
VUKjpHyYMhXZ6Yg36VxBKMHPyGc5awkctlOSRKqGCpU7V0Ht+bCchV4qNlVZB+uvPeAyuLxwudOG
zHFlvu+ze5rUxgewFhaQYPaPQVZpb0n4axl2Lfq1LbWsXdTzKsLOjxoMwecEvpYX84vdey3S+SGu
1aqBEnDkoWHech6L93o33AM7iJAaJR1LKCP1Z6mpdfPGabh5T6bphXINPNnY5Vpeb9JQX0PT3UaF
+Z5aRfwhHQQqQZ3nTyOEPiCHKoUfAKdtijIfiJxPcrwEN19Nbf+Y8BReZw3xJV8dUS9jMaDasnwz
3R+TFObLzEq42pV6XkZTLw6PReQGa6NQ426yfWubB+xshqyCfBDp4mW57LXE3vK9MV/S+a49hd/w
L6K/twqkgFnH17vxR54LQejsnIHF0nKpR+50DOrkWWWx3CCK7q6D5ZT7yezqkzN0dNDSstjLIRyv
oZ3kG0c05itUTVQzDZyzuk5qdvzORGE+MGgI/EPbnZCKvTJsgkO/pB0TCgGahXaBAZFn2f+j7Dyb
20bWbvuLUIUcvjJHiRQlW/IXlMMMcs749Xd108ey9Z4zU3eqBkU0QIqWSKD7efZeO+lnAo1r+2Ib
Pxx/+jy3ID7MmZ5IA7iFdmmf36nE7txC+OsJjZZHx2JKz95UfMuMejdWUGRkxREoT47In2AhSmhn
L4YTA+wrQ++HbLnxsWzqvcMHlFrrVeZJDwVtE0zeZ7k31jN9Xo9vt7SWzACdHip3usg0aTkErfWx
RXqYQKB0+wVL3fosNwqN9RH21FSfC6pORwurVif25FEkSxyV+5OaffcNSunhGMVnuXHIy4JNUn3L
plo5unUTn32xyVSD9qrcJ7QS3Q9sZ8DFa98ykU7COF7HmlV97xs+zHWVoqebSXFLezU5yg3euYTs
WbLp7oNy//3w+zmOfyJjAgDbgO/WTord/zwzHKAyYTl58wL6WWbek0YZp89l1pq3ABlBlZnaJyRR
7oNpaN/kHu4246D5eDocFCgWhcyTHybPvH19q9C0aBd0PsuTPGBYhYbNK7e77RA1ztEyWae7mT2u
Jwt7Ep8Uy8cK22OaNCiYOV74+i/TiD8Jk8widFM3bPp1yFVQS8hZxm8TISdBP1c5qruuytJbFUNs
qEvQCiQJEO3MF+RnrLxlWNMpsOuLXzR430RwvBySGxkm/74rj7YzRRWP2R/0CHNfV8GlQdIShkp0
GybTfs7L5lOK6uKhFe2BIsPfXbh1fJC7MYIPooM8YyPPxVCd7Dq9SVfyqKI69nGICWSkAmTDe1D2
//xL+T8zK34npquqgtLIVc4W6NPffidZXDWT3uvwJJyoRQjVovHo2lMdCbJyeKp91zpUOXPUf/6x
mvrnrPT+x/j9B39gqr7/4EZLA9vZJ2b5nIRJudLJmNyiHOlpiaX9mRLJrbDohyzLIvhRth3ee2wF
NzIikh2xQupyFLtybJj3eKAI1BMjOey/ldtlDpfi4IcWmcVXPF+AgMw3MkqibTMCC3bUDrtm765M
usNfR6N2VzEJkWgw8ubGVOCzHM9hFy490pseIoBtjzXyvAW853aj9Uq7surJuLjeuRw0qh00+LWz
mc17aqfqVW7iyvcOzMC/kUOm/Rzq8I14kNMWtHWIVhnaudskE00Y+Yy8mfAi4v1egvWwRcjReKKw
5ofTGN+8rrQJtreiVeZNen6o58DZhoX+0itdjb/Le6YHoyG9oMYjh94302AiwC3LjlWaeChOVs1C
2344Re4aJoQ7lp42XhO+ETSZm24hH9JVQVxcnOR3Ro7I7wHN4GivEEgCKqWaCOlhE+boRNCs0k/E
yfRYNdWPf/kkafbHxYHON9rFqKRioPZY6vz5EdY6K7GdrhrWKNzboxbQ3KK6f9A8Jrz0YUbEt2r7
Ravo6NYZchgpnjTIV1roBa1BAAvuZ1CUAGhfq2DA3JpRR5KmsEQ0WZtG+ULNNV3eMZ0E3T9aJhYL
qtftoZ0Ul4YxU9Ea3dR5oOor92YxWZWP5MY0vGRT1QoNH3FuPOpIwMdQ20xyYtcgn0HaDMhb7gZe
7mxJqf80+1qA4gcIjMSoBNwaHhTU3nNrmzufmBmP7pm8L957crox76phQlkX1tE+1NPumM6mKaKa
X6WQJEzV+RZ0F7kjN26UndOymBCZwVTAxIh5K6FrHE6RvqXFlizMUW+3emF4M/o7MAikWiH1L4xk
A++MvFkz+slHkAege/mbnG7IQn5yu9zn3pWFpJpxiQCOKD7Opk0VErFSnizz3GuXvkiKclDp7KLG
+u7h5sXywYZpHnPSMoeMpI5wE+SgPPn+DHlOOZ2T3CoPcuj9ubFlTMfKNTbv59uly8uNzPzXrtel
lPTW//xRNP+E3dqsUE1PZ3ame/h7UPV9+CSaTt2HhuOEGyPEDdcp0Vus5SxY5ybUj3NM0X4/91q+
KokvwLGVfZOV8iRDwl2DaUEkbhAM0ij6gyk2qoJinU/A6Kn6gxyWj+wUDZBRNfPy/VR5QG4GMMhl
TMKb21gP7lAQPGUG4VEqrr1QLaBD0c+QxSQsP7c881kUD3xpAj0fXuSj6Nej3LX7+1jA+uOff1sS
/fv7ot6hcqC7jq66BHcZqv3ht9VqCREBVldudGFeaVdt9pYKU8b7RpI1E65vuyRvP8nxcqCne+du
WrrIMIkWwFKLs9yMZawt/TIbVu9jrlBWvu+mA8a6sci/ODXq0lJQl/R+qK7eYIoOt3ULSsUU/TCC
zUhxOcqxodGN7dCRDCZ3qUxxsanIlpDNq/fNbx0t0P4asSRRcwg0oCyqMTbnsVWG6zSOfxekLnQL
pfuPNxmVaHVMghmDsnz4X/ft4twb5KHJsBCYXdwOXII3WHbOi1px6l1NGAEhZAK4BNK02YHXSlk1
C/5KXYXx6p//fO7HG7jj6JruUaozXSSOzsfcYRPOloCig4j1hqurmj88K0ru92bVL4g662aSTeSd
225OZRyT8Cfu6lo1cXmxymQrb9NOoI9nI0eGIU/VPO2Hn2P7lueSP5btYrf7zwuV8f2F5DNn8UI+
qDRWMkSrZaAGt1jH9X3nwqPQhNNMbkaMQChrFGuLKrC9jxXKD5jBwFCjIIdwROtbQrnB5LZPEWbt
sifnQQ7FU5A/BlO8kccG+htpZajTUVGiYI8WaTim7vgiza251dTXEJfOfxvKOUsuneRZZoQzeZh+
BALGBdfmHJgqUPGsI/a7KyjhqsB18K2QNUJ4gj/N6knK0uQjXxb+RckfPT7OWd+algPulX+ZGtJ4
/XBndUF2O0wNLf7HKvJxwlwVdHL6lJ6ao3zhGrSLe8+4vG9q5CmOVgXn34Zq6N7DpMbbSi/My4i1
nQJb464AuIfXetBvsuKgu6q7q11y7gZRgPCjWrTwbeZdmQtgsiXTXsaVZCH3WJdwbz7dnW6kC5lk
Mqb825fMBPuNJTHstmVNe7ze3UEVvCjb6MKb3ARz+GOG4nyUe4aqdQfbhZGX+Nf7LVUaX4teGX7e
YuV+qYBdvYOLhpTVjA9+p8s9QdaHLDDjFL/f5OWtXUX1sXZbtVompoHnNwI2tbgvI/Gaa/vQGKmX
l7V1VzNlhX3sozF8keOumf4cd1zniAvhBpAkmjGbKMp56CLvmI+1jfU7usxlFjzKDbVe5aHBXP/o
mPoaY2JxkkPyoBwfXeLAcRKIzN08IN5bnGygWsD8xcVInqj1uNcW/Ti653h6lUOlGs1nGBk/Lxq9
Q0dxArB1v6aIXbssnZNq6couSPrPYaVZR7lJ0DjUi/f93re1LUgTRBNAmgYX5qDkl5tjYuBUEmzF
3/axoXRHDcefQA15lkMAl1LG5FwpaOhyJW6ZylT/cvexPi4GPYO1oLiAWR4yJSoTf84aOz+sAxLS
XCymVXWRn1bASp+IIfMO75/nFmgE3W3AgL+NDW4FUCE9tEbDOrX2zK+2caOnnn13neYJDKOy4BZB
OOqvSxA/6FQ0zMTkFYjQW4IbMy89NMgGnvv8LycVOBjfrm8FIN0h7t0XQmzap5zQdXkMCsxwrYnJ
lXuRasyXbqXNlnmwqzB4mHIvQMsqHvqm2S6RKGXrUSUk7T5o1v+yfvM+Xv359ZmarpncurkF8ODP
Xx9E/zqsGnzE1eDtnSyYt06aoQ0UoAqJrJDwCgm0IOXZQPGXx+vUF3HeNbnCNW7XvTxlsscnv56p
9pq29uBonQ4DHVhCluoPjtjIcbnxMlIZ4jm1oUZy7s8xTskRU58b65jaJjgyOS6fmnm08u0IYaV8
ufcDcjeHdEOvOcDEyqtxz/j5syow9FudfvXC9Zu3KqrdpUclYK/4oXqbnOZbOYb9N5UZnVtt3RqD
mkIEuROZJxb62O27VLHhU0HIRL/ihsKpyyhvKCWLQZxGGwu7DjkC6+8OjrJHBH/6Y1ha2qND6Okq
xYEF5LDLEqwiGtfPIarwuYt9VGXrcXZgfEetyGCce4IDIQdAWQWcyYdk8Rs5QAeYSG8d+4w4RW4C
1isIf/3lDPkNaUid3P5lVvBnVAprMFvXUFBZJvl1pmtaHz4XvqvCjhhbYsc9Qlk33AkKJD5Q8EVK
xp3aLh+Oid7vuPd3y3nM17jGqjclmI0ttcpuI3cDuz8TwDTdWog9ZwUnSFXCC1yPurf1YJ8cDaul
Ejq5qOrFriyMenVgL+RR26RXnoQDf+OBoEkWXs0anEB4vO/WonZvigSHoU0f77BB3XHNRxi3z1Lv
bPCBCifVeiWswlrNqHBp/qeHkSCq21yFzyUV55XaGuhIRKNfNvXJjT10cREf5V6TqOjxA4sZfxro
ZK7VzkCdo1AvccE6q0A3+tBidb94pHPeRYFNa7AAEwf8vogu2lw2zHEHQN1pcNb1mXVDXeBbJ2W3
v18vTTvrT3OrbgixgrNagtpFgTS9jqYVrYfBCPZjOkyv9HmJ2EHH2qoglRMHZ3xht8q/TAp19c8l
kPj7uw6LH82FPMpf3/lQ1ml9MjfNlPkUgssL2n5tq6vUSEqn08C6JOGpifV8IdH4MEqHK/7EtTyI
2lR/7gcgJMY0XY0ZPcWdHmwHI2nRDebCOowCKJF+9tS66rP8kCSOZqw9L5h3lG3IemmcZI2VkL52
WNTLSoV8uKi62DyFaX3QoEgQXyYnMdW4pXk2HbOBzBstUF9xv+/RONnfIYtmkGMmZFihVe+8AJN2
Al0M8zxW2Wx27O9ZVB5p4UavEX/WNf0GoaKlVCBamPZhgvG+mKcU3WiW+6s8aqt9NmD0W6Bgomtv
iCAzAkQeqok7PUHt1RvTQGUJTKo8jjPMsh5gGDzo6hUUrFwDyaWPmdcG9KmpXMmxnJXlyspLZ4vt
alyzMB2pZbgB+d0ezMdJLV/qFopQC9virzb8qpSl+z3Taeb3s8o1F7/xtiPX+6D04Ii82C9XmgJ6
Zhjt81AY81+Euhzk66N5NNZlxofcoCwpLAy55Hr/Zwj9n1xjcKAz8WNylqQPyw0uzubRUwVOx6Ud
+qJW40FVUlRQ1OwPclIdanr7OBntWk64q7BrntDALkOzy9DFhSFhElX4icUGNqXUQUwXqBu3re2t
3M31NxPK0CuatXFfGlO+jsRZnptc56orbs2MWDjJih3TC8RICEneGqZWyy7OqzOgWePGZftsZNkA
XQfRH0BZMkDAVr3VIpGZnKzPkzqOB1Bq3HLFaSWCsEXHd/Yi1E+XPsqiRRL61Rbq54yjOTK3pMIG
YP5V6zbXfX1lbk36kGPeIEmBZjrndjlSlbGgwffVF7DF6TEcIA0DlF3ytQxQgk9quowRI5EhYD5W
gtGpa9WGS5T10qg2nlhsAhdrCCz0EZ61QMnQfsEDD59+6dkDBBvBss2tWdnGhResEEFnz1FeKg9J
Uj0UWqQ/2IP3EKdRekXGDO/CCJl8gnpQW3taVUMybuSY0ZLs7UCuUCzyNf75bsE94Y8VBpcLIUtg
em5oFkhM++M0gh+otJQ+1BU3lXzXVp3tAAox9l7kJ0d96swHxBPbqDHpCwtP5DiPyNGrkYDzJrBv
qoYHkAb8c2SFAJPneiBSomsfpGNSntu6zaIgiXpn+iS9QBVS92VsozLWBnVPDKR1SNHBEIE+heNL
5Ecomz2W5anVrydEGuFxrFr68JQYl32KQFd8+qVlxxCf6xYqC2UptVjJMXlUHsiMwl91qronCDBa
eak2f9UQQNUNH6tgCpxNWs7DjujqFqOxsvfNWP3aep29nM02Prte8cnVQXozk9gYWaJdpGjZ4J3R
pEyy/V3DHA/OFok9fpTXIDGwAIkyEyVx7bfNhzH0BRlmUzumJZUfdNBTJ8FBAQHZ5GDZ/HRbdFQp
lV7c7+RgYadEhuN7Vlqv3HILC9ajSenEsvX04uEz5F8RwjygqvQAcCxaV0QIvDRVhY+nG9KFPUTK
9n9SmN6hTIPT1+sAU+OiBDZsvQS/8OOue0a0ZfVPY+Zdkxa1vav0UAJEzMVIQfdqdDo1fiHjVnF+
tZWibVNr1pZZM7dbeU2RmwkYF/lo7YVyvIWWJ+RajZcFksmsdWtNHX3qdvRa33ebqWQmhvJiLacL
cpMQ8rXCda4uZzmvkIO2mEhAqH6mKREty8jNDtOsqScETc3GKLXwSbgksFSP/as+5l8AsHt/meMP
RxDgF1NorpHYJU+yKmdZdblsseftZM3OpxqMn9U4yYNBpXvryQvbbd+fpb+AWp+9Cc1YAfIX92/0
0ImCmFcgkfpdSLn1uXOuAbXtWyP44Q0V7sUEReogjxnkyqB9B+6DWYiiA5+Ejvg4MH1T8RwXprKe
fS+kCNbxWe+seu81zoOdRX8D5+yeUegC1si9bK+6w4gvCQer2/jRD5UcdkUb7K/aMEQraH/a+t4h
/ufLh2aL2eR7CZHSBNMN09Rsgax0VMsWl5ffulcTRrE6RK2xVNNed74XGuvEwSkVmKlF9xmI2Som
KeBLG2G+z2E67D0Hic9QqV+T0Uer3+p81oW7+r4pKB1Ewy1OrWRpla5wleTGGjIZenAW0jH5jxBz
AqHhjsRmNiFIgyBTuPt60SqWySnEHBqkotvuKnQsomyTvnyhtXdQXH/6Isf9MRoOjaYVL6buHOra
YulMXNEix6NwiaPcWbpTRk5Lr6JmG/2/eis+lEYQH20Uo2s9Js/dJePszgeT83rZA5icfZry9jBX
nLSsyom10/JLqynWprAxFMJ7SzboEpGACN6u40W7XA2is3IH8OhptsIgSwtaUnez+a3zAQhMBHqT
rIh1axX7Q4eJHgJc28NTdiqT/KGwcRORZqlu7/vA9Emt0rxP+LwKLoEU1OS3j1wNUa1VL3LPK0Mk
D0TA1o6xUbHpfaAMkjYantE6UvHxipAQmxS7y9R6D2leOI+pQ+al5FNoveBfqiWfac7FEWG/5ar4
F4pHw59jkUrQSdbi+6i88Eb9MtgFVGEEjtFdWWOibCFUGdtWr6C0k0b7lif92bCbEYdY4JwxZtqL
iYLTsa0CKpgpvG4lC4u91Ns3XmmBOo3SlfyeAfZCuNi5j33gTqu4V/R9A9OA9VCl73IlqF/8pLo0
AtdejSrU2aiy+Lf5vvVKOrP9OOFAWdLCmLeqKCLIjY220s7wWadqXgEWCbxdBZB8O9pmv6Nppb0E
pvkgzT91SeB4VeC+i8d/KZxwK/n4pWNuqrmq5iEoci1N//ClI2N5xFWf8YuD7ra2BXDIMEuSpeRD
uWljk4wpz7AohYmH70dU9zOM04NO2itGR5UFXGs/AYW116Ol+uTi5dMFfAzLQk3VNimyG8IM1bjc
zx1ByeZs9vspo2pDEAhkPiBTWNoJrgzecrqNFJkm/Zozcd10iq8fwQq3R11TQV+OFmpwQ6uuciot
N7/NrB2/WTi5XVz1gUgyaBr+VkP+uS5isz1lCrnL4i81jka3UohuPuVDP16KGmgxyd/2szcP58yt
Wy7bJQh80UEAQIj2P/PNhUmDlPSsOKKzzeVJGc15n44+iAMJeRBXnxFWsda2t6rmS5IoTbnGDeU/
15i+e1t/sUvngc6nybK3o6QPFr44ADQvDk0fsEkED6oZ4cN6cUl8xNBtANb3WPwGMDxycMpbfHBd
9qBabXEhJgnVa+Id9DxUD6ZgBdR9Fn3OXeOxJ3XxezYArXMm99l2UQwnTpozVfLtK9TNeaEDAdMU
Xt+wZ0S9ahk/jNHsLI2pzr4X6AOL2NiAiJ3WIufhMpJFs/Y9lzVBnSsXuenoUew6rFNFMp/KEoms
jo1RbpLS+VxbtMFsEA4r6GgAPwHCclVvm7Pb6OlL1QQbD5nha8d/O93g5iJ3o8n/kaRWfRkpTl37
oX5RXTyEtftYa1n/22bM1W9OahX7D+O5X16AROiHgRQ2Jop80VNzuDiYqnaUKL95VbeEQFMdcbbS
ps/bPXdpz70zZn97aGCEWTtzbi3weCRHDKsZ39uquskNsLIb4of2HMxBh8AMVKKhxXDUEXct5Rll
pVe3MY9E4ce6tkREnCdnvAW9z41hqL3dMM41Ymi8Z2lYzMx1svol1Il+zifi5kHusJBWiczwkXpd
U8I0NhpC6lPWpyr/ttDjL1rOj8ymoDL4+fRC+QQN/aBuJmxOUNmKatyRmFysdPHp0wykCkATF1nf
LEOn4g4rkHbu5NobpeQP3xhk6LByH7YT3IcXt7aoPQLhu+9qY0TiOIXWDfJe9cUWd9SuVJWVbYTW
NlG+d2MQHLWiik/gL+NTpc8/H7VzXh4CY1rOvw6+nxbr6Wf6c8jWYrshSVBu74/lSfI58pHBn2pp
KX28mgJ9xzotusS6qzznObNTFhA9jAx2e2vqmX3HDSnn7JpOX66dqMb2LU9uEiqchTuv7keroTnM
qD9wwoiXmhX17OjG15S6OzYpAjLI1Ik06y03au1mY0zbp7XG+tUi6FTrv7pZNWwTwyl3QTXQVQwq
k6QRrzxrvYOoXsXSMv4tbQfyuJcE+sotOiISc4el9uAQAawiw17WYj1iVHp5iin3aCLaT25SdC73
Rw03tf89JqCMhw+nqEpD7KZK3Hv4aJZwPRE/I7s4J8AvAFK58yXMgCgy49c3ckztxvnSG5G2oxjO
IkecgqFjgNi617vMW5e60639ws4+icp3L+pRsWl5e+ZgP2AlcWVWg7Fdjm1rHfzWNKAt1VuvUbSb
ZU7pNbGcJz2xi12q5PV6sPoyW8m7f0vdDsU+zIiRmOVdk5Qlos/e3jha2z/PMYROWwSTtiSTl0rV
f60SnXVc5haP7+cCIrmv/lhjKyupHL7Lh814XPoA+TEY45na6oQXoX8ITmGmpeu6cKcNmoVy65Em
sWtds7zNOOMQ2dMHcOgDIPbxXny/L7eZifB0LjyNZb397GRVcZMbVxvLRQNe8iB367psCIRxOlLH
QJT8y1xZ9/7Pbdtjtkx51vJ0LBgf2+0QJrhvmiX3ii6/oLMbPjFNH7daUVdruRuRusqjTN3KXWWm
ODslKMK8ISyfY9VYkYe1L+hekFvok7pteH87+OdbJ0i+9DUAFVKF4me/1JO14jNXy6qa1WFZ4vAe
8wDH+2wu3UssqpP2aFZHM08QUipl+txrNb0lrJnSlUnZQ99MSvbtg1tT+jaz+FthGbX+eJeGz25G
/rWFPKxtgIa+r9OmGNJkk/rDSxSm8Rooen3qYiQDMZzvZ2HuuBkugoPO57ad2Fek6CQUD16O6Jiw
tUQoEd7xkHIXBmMPTGjGnvaLGwkBIzjjr2p3TTv+Ja0z84RE3W7Dgxf6TJBr8GVtda2T4TybzBHg
Y8NwEGmdaqSc6h62siSG/Boi8dY6yT05XtbeSQ61XKvC5a8nvb8OptLz+5P+fB2ZkBG6Ef7NtDvJ
KoUF1G2nJJgh7iQSZ8zqBetP2E1pL3JnIUAe3zde3bubIbNeVSxCNFfF0Uzv/45tFwE/5mfC5PVW
PcmN0RTFYq7sfOOZxf9nP5rlHuJMx7YNTdUR2tgyQvy35Z6GB5ocMXrFDfeXha+7Ghj10Tr0QL82
Fl2Ol6z3fxQFTKneDQnybEPfueC5dJAyoSGINKKdZz0/253TfM20fDHGI4a2AEGmoNVirhyXmFsg
2ye2sR/GLl7pgkLpG61y9XWa7Vao1mDh2FUiqJm1Vv4wCnLQnDYSVrPkTIWk3k+u5j9F1COHuo6+
o8gCLahp+meo8MOyUlLvSfXJ9w4gmzwMJLntIvJFjm6TJEczcLztAJyHKu4htXVc/NWok7IbOXwp
TMM8y00EPmZexOAfT7H5JdZa85zlushY0wq8m+Wlr/X5jWBuda0kqrP7ubuYgna4pSCmVnOe1ERA
GvayjmJwclVLcm7iVEd5QD6SY17hUaX28XN11AhXZZGrm054PYmVV65FX3zJ3KA7vg9N3xENGte2
JH45Aazj1qVzjALrk8PXMV7qheVtzMgEqiteBQg/9XUysZfxFL46yex+zgMu8DaQnEdA54BBiwgN
p84iT0vUizvo9ouCXGHb1220m/uienGqjMlVr39L1Y6YwMh3r8kAmysbNNIPdX9+iwIyMsQZVk2D
VRuU+qH1uYnNE7DeFEs93Z2+eDIVskViuUt3MNuZXU0/T1ZEJj+oj/98Tf4goRGfZ0Olp6RiLKEn
5eofFFCD6vvBODbW0hit+WCDqX6QGzR86YLQ0hBQg+U/qE5v0UcKGqK4s2q8ipLLUtX6chfX6fTE
hdq+Rsp95z4yAXxLXWKBWKZNT/cxC1COrZSbOkBQqPju/MnXZpI8zdk5yV1makx79egq94Zi05Sx
8lLFefGkQbK+j/KFOqNaQDMmXiEYJmXLBKG5aJGXL7pSc/dh5VrXyBisa5g5u9QGDJx5uX1lDWJd
Av1iwFfAxLEGcRU9U7Y1t6paGTtdUfqnoccwSH3f+x5P3towW+fNdisPMKYyntx01s9VSckFQ7EH
B5cADaOIuvOg0gCBaMBDI9oqBokefa6zI0d+bdCwd2dF53JNDNL+/aAcl7udkv79z39i/qIfb7so
ozxuu7ptMUly3Q+r5ayFqGAiM1q5vkncj8IVKEKL/6gDMtvqsNOOBv3doxZawzYDh0EkSqqt8gFo
TjrhuTAHnNeobbeq+Sy+gDe5MSwSK2rdVvZxHUc3oMzNqZmmt/cz1MIfUYNh4pZjutJnB8rbyxEI
Ope9qXpzfeaahcn1s9MD7XNp/ZWkSfXmJ7q5q9G8rHtxlubQPtEm/9oZRv6oE+vy27PnmQJ6pTQH
YJLGRam4lQmjOBVhwizzVGGu5GqXuSjw/ooDmo1GIBvd/OpMLVQ/2EEreaBzeHeZ1WzmODHWQZC7
KBZh5w1BF765JU4BD/PpqXC67sUq1fUkxn1WGjvAX97aSoIQj2j4Wo1Vd3UPSaEW16HWZhq0w7yW
2RyhN1YPoV2dKProt3iqw5V8hP73s9K45kuttely9mLargQ0HMyxJCVY943Pre5iNde07/lM8Hke
WO3Nduxq54SGskVFo9wS2/y7nTPt+9wOD7WCztz3gRD1iVUdChTDMJNoD5nePG9cf+Su9esRnS11
U+JneshV+/8cLcWYmpFrXinmoaZ3e4LFaK2hi5kvlT78aA2n/Wsk3gsJ8fSNtX6Odb7LrooZIACc
XXvnAWk84ls+IlNQNjTurN1oqsyOdedTDLDz28hKZ1EpGd/QqFIPY6eAcRtM/Ytr/ZAnRDCfEEq2
K7DEA4UmwIT4NT630dRdYrjBz9UE4ZUm+Y4IMVzVTD7PTdHmO2ds3oo+0M9yY4zVz0dyV/dUiP5e
E6/kE97PGyiW0q7Xhq95FZI6ZkTTv3SpNe1jl9rQ8O1BSiCyE72u+rHtVEcEioZJZHITpHx+iJz+
5nsdiZhqFhxJKKbh7GgZUe5p+2k00u8dN/yn2MC6zP2OKwxmnfdez31SlRagtXVCSQP3ho+ArN2o
5/JqNxG5EmFUEyki8LeVHxkLqnvKC2SChSIWO0rqijWo5t53I7PRF47mbWUdSZlVVoo6WgZZR4Jp
qlwA89yFqFKNmvkIzrgvtHetKgzIYduOLWAFYxGKDAeZ6yA33UDhUGstBcwXB1Q9vvrGAM2iGcEw
ZN2LM9nGOQixcSGZ79e52yukpJXxSumJIUkbj6A1i7CmfDK/27bZbu7rUTXzMfXYXIRbsR6Vi1LZ
/JUHxpoFWhNQivZ6Za8KcDg5Jx1xkXr7ULfEhfheWW8QrirmSh5RovRsuWp5kHtyY4hnlBT8z8F0
fzr2DRFMZAQ7rsD8pi25bUiLUt2i2HH1gIZwH3QlJOHXIamfbNzc2k20XpblQHzMSuZKQORFXTz4
4XyoR3wEOayN2mO5F/i1kPPu/vnuoH9QjGNqBgmLe8E0DdTjYJE/3B30tgBYMXR0l5s0XDbTYHMZ
Z2OUtk2YRtzBbxMPC/cBCXR4KkoX6bwckuc5Rl/1CyZY9coLKYC+v8L9yEQ36WA65VOotq9pFHl/
1Vq1nIJJ+UYJF0932dRPTW9U27mtqSoSp4Nvj2rDqBb6ZzUtX+ST7Jjqog8n2jMptshPYm5bl2ZM
sgf5MZ1SuFCljnFRHhzJlDpPsfYkD8qPqWs5v52fxtO8hv1treVBef7A+XJPblTbuJAvkj3Ivf91
PojLtF6Kc+V7kT+czgzvhYL6Wv50k4i2cx3A1xeFWDn0673/t/N/vff38/U/3ot8fTK3fr73IZ7c
s5MZT6Z8L//lXPnvlK/261z5NoyisDcaXPFV7miXJLZ+/jLf/7H/5Um/fjnv52t+Oq+7AqicPCh/
iMUbuu8RnLSn2Q3+TxmcT97YPMRNkl8rtys/2RrtTUZ9z8tp5obPci+CCAnXmyQXxYidT/yfbpuq
tTCmc66WBenKqc1mL3dDfOKouwiokScrbbQe3Um9GWasoyVQ7j8g7e3wwSm4fd6flFkwIZIxWckn
9Yiz11mYzZt43t8vKTjdkxPu/q28osiLSTh7kAP7cFxlM7mxaqKXD6Xeai++US8VkK2vVT7Phy5C
3yZ3ATMbS99gdSZ3jahdpHVYfMpnzT4bJqJfE773awC7el2FbbZDqZy/DrGUg4ZPGX/QK37YG8jy
/FUHlrct08hZyxdLxFuY7bp8cEdbe5kHrhbixZo/30Iv3gKlWYtFhu9DRtBtJHymFHJJuauTxC+B
36ELE+LX1vAVfdFVRbDzkB4v7vtMAsyH2jSHDfGmJAsg945iM6mXQ4Qx0E6mCP6m6DkUQgEv4liQ
mdJVCJv2Kk6+s3HFkHzCSLbNsRC7nUvTqg6135/Q0tiZEhE/DUuVuoA42RDfnDAy2u0/X/8+WECw
foBxsg3XU7EKoVE0PqjF0GK7UaqxOkbb4i0HIemwqv7CzDG/aziGwJzWBl3TNclqj1DGC2jGRrfJ
KU69ZTMASJrr31hbV6sSCtYJpVBNzf+Lgwlkq5RJsFaFX1ruJue507yV1AkGsdLfj0sVodzNlDJY
24AQz61JIEJuDOchx+AuH6mCEBN6obKexNj7gffzykjTqdl3ylqOtW2qLlP85lutC60HIFgLIkS8
/0fYeTVHirTd9hcRQeK5LW9Vkqrk+oZoi/cu4defBTVnekbvF9M3BAm01CoDmc+z99pELDpldr5P
PDppEG6rHo2IPFB0EzrrqMh4tDVYvWpQ5HSoQxRsSonjR/DOrOZrhro8+GGHmdpX/HvBMaSmSK/M
eKljvdpm/NxdVZftdb4C6l38hykUjqZ/r2uQUjhTOdG0LR0N8P/YP3qeqUmiYmPprVQ+QQ+MFo5q
FJCg8+4mzIzmRFLFW2y8/U1axL3yjlA4Kz9KZfS+aUS+5EGL+EGaEaWzTPtWUpaaDOfqS+HG6qpw
OwdAv9gYdZc+VbWDlQ/n/N+jKdKZdniyoxsaHtuxDwkp9YLjPPx97P8aztepqeTLSGRHbQ/mGasZ
djewx6wcFdanociPgU3ZXnh9dBg1mmV+EPv7xIpiIrO0SVWl1+fRyoOtEQz+MkiYDUGpKQ8Vy1ax
1qk3H/xEq+FTTkcBvXF03jWnU1ErrTX8BJcinAI1Ok66zcha68OovIfIi+MrFeqGAB4JitxWko8C
6uWqdu2jKzxq6FLuIt2w1VWqYxVwcTNMkIMnkavAlPJ9gEwVVF/UnTWz6c6F1LN+BSIRDXbo5UsK
YQ5//nSKjmAHxMLaNLlz04kuODi1Kg+9iTiWjEfG86bNWG3XafKBfs7uFoFCPue8GZvkCL6w3v8+
NO/FRqCcUjW3MD811nosDGqgBIO9hD1madJErmMGFqHMR/JW+nonAt/+4ruUsIgMsh51f+w3sD91
lj790gpxmyZj8NdmHoK7RZ2gSByCwiHzVK2ri3QDotbbxj1A7RuOuROUW7K61KOnYRQLU/XlHjXS
GkyOo7oZ9rPGRidZ5aR6w1MT7QcEE686SrRj0wOYnYfmkPjcWCeC5HS2imNzqdpUUQkQhtTe5i/U
WuARgYmiCv0D6oN7tRrgyTJU1W3mWZ8u8NFALBwrME8sENNlr0r/9fceUpD3HI6fo8arTin1H9oY
/wA8EL+3QyOXbiMwNhFjuDGStj17nZXvQX5XZNbR5jCYSx/48fVzbIFuLGrlYR51PQsX2BOataVc
Q8Sb0SoHgIx0OCaK2GQmCsM828qU/lyoiJ/NFLYRgCrcuDk1mlj2y7xLxTppJL0uG35EPrlwdPSq
G3cSstaBmXyxbdNf5onmnkurVp/IZPk+Hx810CDoe4pV6hjZnp718ERTYABUThx1IKLxaT7GdJZQ
QAeTiBn4P0rZEXRdus7Gn/IJgk4GZ3ySRUxCrdm+cg86zvmdEk4dsSSR+yQa3dy3arH2edWvqCVv
OaJDAq4bhNMUw865jxuuT/ILQs78YqjcmhcyO7Go6R7uo05S5o1df4pHTw4qX5x66QXiHKqBf/Ed
Gd1it8pWVjtOf8zY3yBBsBy0CB0XRmDuckPFjo1E86oGFVlVjW++QS15APBMvAD3+Vkgwsd1BJhc
it0sHxmhTO9sXGyt8Cg+T3OB+yTBLAs0kFC0ymlunXSU6lPTo5Y9NRBMvc/2grbRAgEhvYExz8Qf
bvTmJ0E/6ghd49EsXBTdKqWsSYL1j5o7ITaYH4ruRzq2wSYZnGeTCeV7Uvbp1rdIEpqHWp5/VFni
PJpt5ZAo4zw3FL2vjZm+UsIeFvEEEK+Dc4WZ5LtiSvjkbWwcJbHJvWs4e8RixTqeaM+loW4bLUhf
5+NlH32NBIJGWo9MjCJqWmsE0y1iA6ShMaDfcx++zN/hJIpOsWzqh3nE2vKro7kNq10+EPNHY/6Q
zB+Xgc9NIRGIISAgtWK6IoFBsEZjBX7Rz/wdKPZf3liU5qE2827rKuMvfZL4BW1o/0FPg2zm05MU
yBnFDst2geuAqf0fIyXpqDQH4fLnw2i+16L42o9JdMWrrx0qBcXXLB8djR8Nhe0P1IFiUyiNvqu9
KNqzwv6mU9N+rDwf8LKncEtLw+Fx3tBDaTahVMflPEwc5OBRJZJDAIZ8aaAheVW4FS8LQ+SvPrTk
pcM7ed/LpmOidpZIHzCdppr7rUX5YSu+8lOpsze7Suu3pM5NigEEIKHXMpa1oS9TzPHfaoU+r5Yp
+bNlBdWWgIv8ADsqOQk3QdMNHtXGuTlmJ78K1oBZ9AcrgWrnQlvYdG5TQDMlcF7PTOpJRUyjzKue
mADnO+i3U9CaLHYIITB+VKLCQoAULwllso6aIL74GDsJtUH2VyUtwbp2qp5zpFBP5WDfJOSZFYyI
cJmBXz6XwaAQcMvevEHlX5w0gQPj38fnk77fSWifakxWbR4sTGa0t9YSymPVWNt5hGbCvXVkQ0mf
yvZ0PkHDOyp1f5lHLsWyBXecAaoSJ8cgjOFMY2KkQL+zG09/tiRLBOEZIByDCCcCvZpYC9q9A1ph
08ej9t4YNTwyLsCzKpcyIDgssLQSEZunPntIgbZeroIe7Ab1eT7GqucjMEEqz4cwMfcglHlYTdcX
Dc/NpNopIhI7WnfJAd8zUHqjmR4dZfOoBEO3qqq2eEnjWCz6lGc0RLGnFv4fuOX8WZEDCW9x2ayj
0cC3ii1upWpySh63yV4wEuPBpc27VPEGb3HhtSsf8e21oezwWI/DBpSWeU0T76tDFfCi2MpjGMTZ
lP8gH+tUfB1Zpq1LxLxrn+XieTQtXDt9eBiNJDh0Hr9HUahpsRpnDdTF9V7BTEtKoFPtIc8kWx0X
D/N+ZgpgV0AFZemLBbTqpNgtCxxijj6kQ+6BW8XFuRpRy/LtOtAU3BMeQ27W1KrVRf+Hr7zxuf6I
RUpgkbII1SRM1GKa9u+bamw1UtQuddf8tUe0gDGEmPgwIRXdlHrzYERt/fj7hAaKaoHot31ABFo/
VhWB1GYJol+zy+rQZqP/4JTj93KaXSl+ATDA174T6usfZFlSGDMV5GmT46DU9W8BJfgNvDEeJNhd
QPqmhBz1RtcHa2HQFgyhUa0LdERhJeXCSKriaOq1+5pPs87pBXOQJ+1GWLnrKVSZxjovbNIEBLX1
xKXNa00CtJvzGESvrTS/22mqNPu4Ua9WkWAYrppqaWhRdlPcmvuUEW3n0TA29YEImASCVDdFRmUw
nWuQVpaaOOe2kjaTdNuGEMYlDpCY7X04X4MS3j5rgTDX1hjcEEqeELxWZ7OJQDPNu783TqUdK7tQ
96oEDrKI9Vghdc0CAhT2p9Cq+tO8VwwBsb+qWxKx968TWUPY2f0ScjQrlFY4fjC3la4Vbi3F+D6P
6tRIl1bd2kuzrtOFj/Xtw3fIfEXc2Bx0YWfvQ3+mf1ZcBj+1aqbfbvFAybLbDHQ0lnPLwpKlsnD6
st2LNDhaSIO/wxFqeZwO1lNAyt/eF367aWTuPyQyj5fD2oUg+TJ/EtCAE3fzMq+aCDyfjkepvWGt
5T+7pfkm68CgCdrpL6qn3UfllK3792g+9/eVeSnskxyzZNFaxs+KsvrJb3VxK+GDLvU+qXfSKcWt
d2tygdTEXXkNZzOaB1h9Jb0D4/W3cBqgjrWrQW/hk8IgmXTGrVXM4ZhIFRVJYaqvXS/jnaP39P6m
IX7geu0EltyWbSpe68rMlxk22UPDdzZEVrWlAa+T9Jdt6RLqb3pvWIfOAgchB71YUD9vj9SrnQs8
INyGLtKpdMz9lWrElD4lqs3IzKzF7IXoXFQA/Ew4c7M1Aj/+yvWi+uQXH2qKiWjxzx2nzZonPIGY
lmNRn8qxgqxsRdq6rYH+EqJRn+YT88bhXVjAHqnOikW5H3tvuBhjDV8IbLZFPiV/dYBbEWjnC4WO
IIoEM1zw3EW3kps/BlC2sDv0D25fpDU60UsLHQWGParqPuf2a8Gt04dLVBXqbdaiMKADp95mJR8D
8ugwt/kxuc+h7j8baXzspyWNatjJqaWHyZuRK6+eFQ1bdVD7tT3hVgmlISo3ayayjA6cvu8UdjtN
bIvMUneqotRHB1kDcU0+PTwM4sOrV7R7aY0e4nu9WIoCRrtGJN6WSIj+MBZWc3ZUs1y3htq/+FUM
qQLQ4cp0EJW4ZhBMgR5FfqRI+c/NfEyrOtQ+amIT8lOUzpIcHHBbtNT4RxhVSOJL/GAdDEH+gB+L
xyXgoiVhj0dL9TFcVn47HuzuyY6zdh/O+NPEtm51m9kLVA/Givla9Ez6ZPKkdQ95lROaMx2Rue3u
AZfT/5REGpJuMlDoaZvnFJz8MivkpDchGCqmJHXScDrGhdYdWQp9BZNUb4K46Y4xMWlHmLIueLBp
bJl5fugbubVBFt01bYNZPSMzU69KkomjMmgvejcqxzbRWcYkofHQ1maxm/KrMSlm6UMt2+YQTmxg
Sof9Qbd5gyejVEUJZfo6m4Y0nv8elXZiPFe2dBCVtFMwlRoyd8k/zLiLT1qCYJV1aTmuM+SEp8Z1
oqk3U9+6TrER/YvsAFqB30ZQ9McYYVbr8nx8Ca38vSYs9kfYRY8oCOI3eOj0TsMeMQUYzT2/VV8G
TYJ79f53aEmyBhJqLimX9uRO6uVaxUC51Ay6v9CisgcRl/nDvMdUDK3lgMN+WpHaQYbbwxgtwpUg
xElrOaMyFD7TkG16cxlMlY2+HGGXUR1d556jHQo1qZ5j3h2CB1SEmblxw4690CbFstswVdCC4D2r
8scU+dySyUdFeMFYYPH1KB1SYLRsY1x0plpR6J+eZqEm1o6vfs/ySN1Zg2faq5TPzy75E2Xls3wA
tR5zBNUyNWSMeOA+N4iwiPpBICx/STFz61PPyQiW5E7a65sOk+RelkOFONIuFu1opd9/X0EZE05h
efENUlkV25BrmaTBIuzLcCGrCCCylBKZVDN+LQQG3R56daN6zTYKImc7jmReqnWzmS/AbVKy+gfB
Bqf6NEhBhI3labwiqOKF7V4Rt6m3PPHjPTy/Gl61gcYk0oYb3892oaExICknhNadjfrduDGfKHW7
2951fGrnE89qVKtuBtiISrNYhDNWa2LDuyzC4Ypv6TGZjGp9LfZdojen2bFkr4SkddKqrPFnUOio
RuUyBVAOWrbwb4hrgaeZ6odlJXwqS4xR81Dn6+XnD/9d0jY/ySynNwwnqMa62LBtVnafND2CrDSw
U71PLKTsmRNNepmqAW0pneJrrtCfL0T0A88NsM6ImgF4YndHA0Ddoq1QrggYwsV8iTUkME1s573F
s7dGCpKeXDV3znzl8hUN5XL+aYpBjNGYx9ER6Xam/+IJs9Va9ygUuTNE1vzwh+SVrD4YZuBJFoFX
6G9xniVLnE7azVNIOeul6zzlCv9bwYuGmtjzt7bXuqfCCwzIS3iXVN8SB4sZ7S7qG4AgSjTN2iRB
JqVKfZ4q/5PtBbitiPVbprZW7HDk20Bt/PEw9up91CPaGldOYSt/mk9/rkULmsHCNizbNOEOYAf7
93TaLmuDUJyYAsjczo969GxJS85wbVjZKhzSZFgoOd7AsHH6vZuZ+1jX6g9DLYaVUXgGtR13OKpq
/WAELgj/aLAKrLGs9HivjtJP6bEm8Tkf6gRNKAy0eYPF57ujO8FuHilqRfrvvFsJCYw0MFlYTxeL
OMaTO8ucraaNVzk/nl/mvkGS6eKlVjNtnmpTlLzN6Pm+MQGQ+iIP/1DNuZdr/uGY0zRVmyw7LEkQ
WLvGZxg4a/DWQ44GM11Hg+/m4odjh3zhqdMiKTNJwCXZx14VTViistRJBUQU4xvkvFItsBe1h2Jx
DOzosfDtCr2k/atN9WpfTVBY4nScXcQ6DVl9VD8N02Y+Vpe5XATcyY4ImXR821lCMCBZXDvo+N3F
cll+cg+Gua/7LBgBrK2EG42vRVz/ys23goRprcr0F/yvzbkX4pdXyP7YQfZ6UIjp2Bu15S6hicSL
kSfwjkUoAXs6ANuT0jVrv2KqYIadspKONTzwXfvnpjBJ7+mIkZRBOjwoRMCvwtAcmZ3Gr4kQ2UsV
mWJbyRQ6XTR6pLJWP8qG8rXvxC9wWNxVBZt+3aKey/AJ/xoB/z4ZgWE8W+UgiF2txBJAhPGsTcfi
rLzF/Wid3Mlg3bfNuMmwBQ6d4tzMXmm3LMFcwJD18GzivF4YTqx9B4mxS6EWvIdFRjCH7tZHiTHn
Ug+iwyU/ldRw8ADKeUL5LRYl2JOlRvHk0sNb2Ss8VLdF2LrXtgO90Cme9WPKA+5klHyb9LKun72k
2AqIiQcZ7RvNNg0bcU0z+i61bj3Ph6mn+3uL+Qd2Tq7CmqItrYgkh9AyvuCP13YgL6gEqG1zBgyx
dH0J+6jqxkXeFwbR6WwIsyVBcMjbg9kI4zn1y+Gsd+llPjnDmskC5Eur29G24ea4R46Zx2u6te62
IN58EY/ecFYUjS5hEp3GCRoS2NQgw5JEuoKFCE3lHlVnnIt600+L1UzxzoniNtc8tV0MhSHVXtdN
drQ+wiUNP+UwbyoLFQ3CQ8YF3NYDQnYWhfWYHCoaVYlVPLedEX337PRFJHr3zYyrd62xnK+F234d
dEp2eRz8jMZC+9IMwAEGC91q10h/ScEzukTjyF8ak6kVVNGlH+OOpPNp14tQZyRjeZxH87XzXsfa
CNt65W4QZ2vlt7yov0WF0m+qImsWsWZX5qGP8rcqGjRi4V3nMm+UjiqLnQzu4vexec+PwGe0KsTU
3yeIIk5wRR3AtLkXZqhH30xJrI3iberX/kM7q83/Hs6en3ZsrW1Y+ALUU7KZF1paO/WHISAvh4hH
ixFDiVLyA3oCGuWzixycDmk9rKYa+CP52lFz7oaJJTdthHHLLcmBtSfoso0rbSy5VWZpTvqqriXa
HitqtHDVMXgi3Cx4amR4toYyOlZ8hZ7sVKjbAUPSch5KLX6FUNzvA6fOv5lB7iE1Vl+0fgjO4RQm
UhIXb9lKd8tHWhMOuehVl9svlnYtpxtvryKotXy04AJEA/fl2AC/mspoS47reLEpHi3coDrpdqBB
C9XFBUexuOCUpLFS1GQITScwJBd7w7PVTeYIA2N/2m5ywzDenFzbN34TfFdwai5UEs2f8FqMh6Cl
isBabDFnagjhfgtTX7m4dH5vaglQf4raEKbi7VUbzoBiMVRcWsuBrRybpg6O41R9GLCln9ByqfjE
c5OIVLQDob31Sz29pTF9LQpDFVl1DKHEykclSwkqpZbQKVLf0El0CcKyt7wS4Z6+h0cIHhslqfRq
IcjgXtUahj0jlu0lqgkU9YBj0zJoL/OhEEPXnnobSaTBnjKl/pYVTXsIE4dF2jQEliFX0hYfbUfD
paLXZhEVqATHdtokhY9tYB4LPw+P8968MSO1Wdph7mLvyJQN7kVt0yt59d57xXccfoYKwyMKVADc
VUzNKeMjrKBPnwb1tPGgBm9N6uuLsnOUByYFr9pk8p9HPPn+MZrOiUkt4BTGRxtWyhbXG3Lk2IIA
IvxwOwqCoKMhG968iIgm8sPb03wW297SdvLwRUqvBi+gv86HMxSXOw/Uxmoexk7k82ypo4MB8OyQ
53pHKbwMFiAd3LsJjWZosYxMQn3roFduiIUDOOBk+802M1doxVYrCaK+DzMSuTUIBkvDSbtno8Ac
ErfuRdKgXXY8sTYB06ELv8u9zCcMi34rwtSDb5Jg7cblsfbb8gjwghLk7/G8105n5tNAd1aN7jdH
Q7ostoLscd54hKc8SlPReNSUIZ2hSUMPX9bbUnXfKxGvnFX53bd8TG/0fr1bAlV0pzZJvk0UO34L
AKjNF9hRHyytjM9H1KutchVY7XaZHb/X9BpOk/D0mZcvoVRVHZqgt3Z+BzB5bqKNCsRL8PzecR6i
stbXFP+g34y+tuk6j4QQZhlISdr9OBd9Rkz4S1Hzv2RVMDz59q3F752uWt/6aiqOv80Vzd5ZZnQC
e1giYx3mpHd257EKsLlwXJ1l/f8/NO/R567OAZEQ/72Y0Cb9y79nayTIOGgthLCn7tCniW1pJnrF
pApdhO+diS8Ol7LqtIOYfJluTRdD5fFAk8iwkf5ZxSQIWuiGI44zV+O/qRt6SeqOX3+BSZo5irdW
ek2/zHs9lcH73jDtKREqhf/+w/TpP/6vP4y2oouEBN8DNjECNP49Y8f8YgyqB8M0Mnh4Sl/ccgNZ
CIFyBCaD2I48LyHmgayHyGSZMe/lrZNeoulYMB3L/abYjHL8uCd9MVOwrhMXZVyatlpd78tKpQ3l
a9xXGMAg9h47Z2guzPAIIMg2vgHxQ05PLcVpqKjbNGldu0/fNJyvCrpSVWLlzObJJC2d03+/BM7n
xqqmsVak6ycEIhrD/ryyb3t9KG3P9hYCD1uwykXkLijm1JfUjXiAWqzWUhQ9VwyRdOmFr394fv6i
l0P3qwg/XPSrtIrqcWc7kf2t0fWcss8lT/vhNMMTZqBCF+r2jlwaI1rXz5Y/ZFc1M8yjQmjDIqzj
7lpqTncVKTbt0gMEKfvuWhi5tr4rBewByVWnv3HRWsR1cSNIaXwEcPGq5sDQhdm/0zFjOqBYnlxm
+iX8MdS5eg0TFbSEDN9dKxB7S7eQ107DcsBSSBgRMdHTEGrFIo/o7RCGkKHfhdqp2gsjdsSz5lQD
tyhZfNyr427UqGdSKsybanOJ3iuvbZ23D6XaByjyPeW1CdRyn2lRvkrS4dvgdsmW1Dj+b7G+Vzvi
Zn8b//0edCu0lm8zQMXs9iHsgY80oW/fh7G3oQnwh3WX9UlwznttwDQFUDLRodFxfeqiUxxqoFEo
7qKtg0fDRhCi2kIHSmTbGyF99Z3CyIo7cvgtnVp6Fnkqp1Ftx0tjpdAhWjv4livq42SJfsnj9K9/
abd04UNEEmsnQjSe6BEoITvoro3XxIc4idSF4rfdNQjYAAfYJlFD1uU0CmMh1mJE+TgPLWcIH2MC
TFKSoK/zz/i/fqQwCFlXXRimZarh0Zrar0Heuye3LE5ztuU95XI6lIsMEz8XlFOklIpRbye7ZpOQ
B3qvvJnYn+ORZzl2nmATGXl96ME7P3264g9xWJ+ZMZqhO7gE0Ryak5fQ+UwobJqCjoIIm2VF7Wls
0mNno12bTTJO3A37+xLVsVG5uq22nj0xqBJUjL5Scr/AExN44jTmbXcpcjvZzEl1UdYQMp0rTzog
n1vdm6v5MAVlgjOshDkOa4qd0anKJhz6+l2QFqFOxcjA774LI1SOMxxYeDI5R5lzYBmOd7S37ORM
efBAaVbCOpiamffbRS26fsMKqt3baSa30RDmV35Xs7CbvsDRZzQPBSY8fyhG+sjiySj1jD6vJwge
DcQpmDasxVWMpqG7zcmAscd6gd8k/Zlq6wbR1E8NFO2iVIPmhdP/ffO7u43/+QCgiKAR5OUYGvXB
/7W+UXQx/FLoiJ90QyzmbpeWqv1idZ+pDNWWLDj+n9MMZt70vRMdMAbjDtTHB80vD5ZdXS36dZR9
6tQ6BkWwu98sFPWlasm+nqOw73tGGYDnCZkPTCnYEMm6h3lvPhuG1iv5tRFVDLKzjV7/SutZXGzf
Xg0i934q0rxmRuK/JxriY72rv0gK55e0aiPkPW5xgkSMpTjpJmuXE2OusLtb7PXuzupsBFu6txaQ
1w4mDf8ezohTHPhO7OeP3LwpKbxt86FM1jkUmkAZaty1vCtW2Pzy+6k4Y+tf/DA/s05YznXejujJ
ZQ8o+5KApTkOpRWuWTwPpKWT5jZmJDLaeX7pLL87zku30c+UHXGVSPdQBQZLPcF/ifAHzSKSliKh
CIVBEhiWhdNodR8HcmyXbW7VW0NRI6Jhfftn2I7U07sK/Koe7r2KuiXzErFtYgparDIhl1BRzmAV
rOjq+KdQm0TICnd62VBbL5hrHpDhxttWDuoGMvDwDtb1PSls7xHtE3VEs74KYp0ukQFMx3QoM4Sx
8YY6xTyGvNEAmFlPGJLGTzsE7bYBz/LYTRtpajV3M38iyU/H8j47IM4OsUeQHNeVqclCoNFe5mGp
NX8NqdttQ4KeAPKH+QHC8fAeE36iho3+WluNcZJw+pbzcShb+Uoq/eMI72rVYRZRtwmadpoa7qly
BuKNS4OFb0qXbFVWMIOMtn1S7FFF9fhaloX/1kcyvpimZIHqKK993blbnL1LWFv2qp1eujBxF6Om
xh/Q29GWMg3YOZ1tvA62sSOCuvwSlEA0mPQT09aTyzOQT4fb6iFPlH5XJWl86EPRnhKvJtF8zFNq
Qg7mQ5PkW7VKxCYKQm1nZUwXfs/lK91+dDTgNk4qJREqQp7M1nU3PmDSR/Sw5GUCsLnxgUfJEVnj
e+SPP7VOld9lr+/yqlWCxS+nbFUMR025iyZ4U2obuNL/3hRiUHfQVB/nQ64aaGBMQoKwDVaZ06ZQ
Cm5zOK/n0XwcvFa+jZ22WXRe/a0tR/8C0cN8BVu79PqivbmJjK9WVW/mw2OauzD2yTNwsrJ+0NMw
WBipU+6VzpwIrEwSBuE166ZpBZSayn9DF2OQndoDwcsSpIUhDWmiV1ZKhKV53gsrXr15z/977/fZ
QarWg98iuI+sMF3Qs3aoeiLHx6QcredeE0ZI/OjNHxYG7ueFAbdPgk4czMOGjYfps4GtoEmMDGGg
4qhbDV0c+ihxoBRXQfGDP7rKP3LHf/BNUb1HvUO1d9oLpr08Ldd6ZXvbOTWMRKBmXOALImEwo3MT
Bl68VlXv1qJDoeGNq6DNnO+lBf18tpOIaCkd4yNwR4xlkI0v0bSnsKDfEaQXYnPv/6rq9J0DRkEM
5T6eMXQktG27kFDbeRhPuAVTjAdpfiHDrHjzhOYcLK+AWzQNibC3CfRCPKbQC3qs7SZdDHZK21+I
JvuqQFXAldir4BQmBVJh4vQAfvvT14oPy0dHjQQFr7nU7GszONE6EE58sVoTg8S06ZVJ79o7+75w
+sO8p/iJRFbPMZay/X1vPjaf9RXFXVaQeghZbjP8cFMCHZGUdMFZ8kO/CR6ZRdLFlkJ8NJEVrBwq
ecewANWp4yg/qVX7waO2P3c2UfaR0MNVA4dsJ6ehyjpgi+8xRicxvv/3s1b8z2ILoRE9EUq/pjA0
kNOfFluIC3q8eVrDndTfpAXGmjlUUBeWs6tbd880ID7Nx/Fj/pLw7g+Sltq1Y3ESDFJ7mkc6vtA4
t05eTDZY2L2w/EyfrUTfeyK2Xh2kvmdsCg2hOnxFaYM5O6E2ZFs6vn81G/tMJ/aHH6TRj9qTR9XC
aePbGQyEQtGPKgyYBwHLaZVSNz4U2ghIxw+SceubMFVyMApfcqphixxZ+dnS67feiYfj740Ztn8N
7WIQG5nGH/PJri2jRa25G0cE9ARM1hm4E81wBx3aWocZwY5aiHCy693uMRwEssQizs6sW8OTnWXZ
Gn/qYLfe2bPr7b0kmifOdxUT/cWtvWyNftKjvSrDV5d5lBmUyoa8vGAz9699tFXntHkKYgmA9Wle
bnC7ckkhdNMTwnvvudTaV261+UKog32YgR9WEePmy3x3TRofj+p5nJi1C1UlpX2lkrurF11DxUzd
G11u/bo7KZJgRAdY2dqzStbzBoj06t6tBmld7gbMqwSP/9Lj4Tmtu/6LFek6aBJducGSHlcD4v7H
dgotbNNGOYaQtPcD0xW/8uROgSN9wrFtnE3brU5m5vFBkj4BKFM9SO3K4KGgKjiXmsIk4B/mrAem
udt9OleK9hDk1s3PreEP6+j/8RDx6bYR0lFQ0C2EtJ9B/nHIErAAp7FURLOnEK3ulSqniqZk1k3U
wjhPKfV5bZu3IlT1ZyV18G3ppNvVjb8JKGs+RT9SE9nXOJVQC0TtFEXHlopnagfLWcw1n9G7TpwQ
r2Qbw5L+hpRzf2EKCsLhdHvTB7J/i1Ymm2bibJpM8pdD7jbKtZUsFPJw/JLBJHsoqW5jv4i8Q8Zi
elHStb2Geu5uwk6YODWT4cytBiFvbNSbmO/Sus9DbquqCZCVwGb/EUOZE8feDd12/AAZrwdwraUX
HOnf9TgSh27qsiQEWl4xFGbrPDDiTaL8qpJu+IJhXm6URil2Or3wi5dRB8i7X/MHs459ubHCjOc3
IRU4EO7/pG4byX+u/fjvu5LxiSKoUfGgD8na38QGJqzPEkhd1Z1sDK10GWqq3+57AWmuakVYPg69
XmxtEYqV7NvxzJ1LPxqsEQFTOvKVNJhXVjbWD8UAotnL5GO+NO1iLnUJ6GgbqAmmG79RHGxeUVFZ
61ar1KPQAv2sMLleGb4oPoTmH4RorR9xkb0FMZd61sClqT71LIenoRtfWM0HlzrVtJe/R7BS9HmE
+KL9Aw6ZPuunspgBIQKplWvqvDgalMV/l8Xq3JZkjxu0jSo3UkG/R0hm7CgjYjNRwLW46i8pvEHZ
i8DVdm3QP+iKzq3VHruVFWGx6PzYHFdplOg72gyaRTqkBmub1gb97WkTOcwjmVds5xEg3wIkoRgG
ADbJBw0o/Fa/j9135yu1Lht3uGj245QbV/XRztAh4Imm6wh5DMlTDd3xZ1MRzUkFKD/Pe2pEvLfZ
o3n7faJStBDei2GgW9aPVNhZABhFuOPBZ63nYcD8cWHLeLiYvlpck3RT+2/StaknE6+1UCYR1LxJ
s2JcutxcF6w30pc8J1U00Xrz0MDL+3/knUeS7Fi2XaeSln3kh74A7WeZEXAtwj08dHRgIaG1xhg4
id/kJNgpcl5ciPcqlSVZTPaK7LzMEB4eHg7ce+45e6/9mDSH2IPt0PVSfPDUDFG5DLqmpL207gVz
JSLlEG/T9TmOWZW4IJ4sOsUz4cGoq+u4ZSzXoWX6+qie59sGJAZg/81mKMKQ3ALGj4wzSteLp4kI
ljC860W7lkprvC/a1KHtCMdGIQXBVFJ5Sy03bHBMoHckHjgevOI1Yk+F12Bap7jyw20btsny60BY
yXSL1joat4VSi4u5lb+kAlIu+p2ksaV9G1GNiEyXeTrjT8kK9WD66xUhqSxS3mzCKI6oQ+Yly7tm
Q/WuGa6nm8YcAvfrcxJeQ1dvWnUbt1mbI/h9ljpyutbEqI6Lr+jYb+VhNYfKamyRuxSJq6VLlcvY
AidRO7baHnBzWSG8mR+pjMXrr0jnUO2upyqBXyALhghRr0VrD+JJfhqTKHQwlU8uWCpx0JUouRDO
8PJFdauGyQEmGU73NjYcRypUHeqF08ckDX2Bt9pkTrH4Gh0OOvGdXyqLr39MU4D8oEPyTXnx6xe+
sungCE07Iwq2k2Xsjajd9floAxn1Up05K6T5RV3pwxrMNXo3NBF1Vh9kv9Je9EisWt7Ol7b1KneW
gVwXKv2hKKKehRAeXvxY8jalSlbPr6Ev5YzrEvToNpUuX0151Oy+GgVhll+3UaNefX0UecxOJTP3
Nt++aLalY1rNZ2xG9Qlron5QmglRZV/WAdBgIodF3yarLH5AYGocvGZEsJ+kzhf5rEyjz7Du1e1X
af5VpGfoDGKwtwe6+s2y1mqx7GJLnI0hNheGLHNOmRJx9kQvzjHSlA0Whx667D8+N7TqeGxHBpGM
ob61haX8IEnBopfoa6G/DxaZWvJ/oRV+/7/5c342y57rSd4Sx8oZ40sQJCtN7OZS3y+/PrQsZWMC
W93UlcZs7CsS6OsfeZ5hRE27J8Ai2aLEuQp7FcLRnxwsvz43xhOJibp/l7M8ccCD6dUPTWoczDoN
t1EnVmbQBIPjzVFxlaY/l0Bz118fCVQkR43R/f5bsSRJkr/JwnyGoMvaveT33//v63NZS+xK2et7
MTvmvmxzX//QRYOMWsUBmB4Gj6I6eV/D7wqJw7e23f9++7TmhvHv+mfzXIjRydwmZq9U/uAgMBkq
hJGtFK5gSLSQZ3WMpU4MsFPEfF9ima8P0cRT6Ghmylwt8mYZ+FQc2yFlpR3Tt9QaJAebcXaO0gIF
mYdKUJGrfD8qpu3Qtugcs2v62wC0DYhrMzwmJiNruqctXoq02alN8UGPb3Abf9SfAH1ccarUPyHU
MrH4Uq7wI1IphCNp9ZugnrxrLnWGabZ1wLMtXeNP9q6LbEw3PX5I9+tDS21S6ka53n0PlvBInu+7
cv/9wxLEiGwW3z6nSWO/b31COLW01BZ6KbAv9jhOxJw+rubWR5AO/WVqDoHI5c/EVu87WE9PzAYq
sNUEYWAqj1Yx3YKjPTX3VSRpbh6EypMaLAmLD56kxqi3Vt/nlFJ8WiL6hX7LeCHMZNiVNPyYYRl0
foKIXRpHWjLdf73X//Y2/Cf/Iz9/e1frv/07H7/lBQubHzR/+PBvi5v/fPvDZ179cLxZ3f77/NBf
vvX3D/zb+iO/ekk/6j9+0+8ew4///vSLl+bldx8sMyRS43X7UY2Xj7pNmq+fzy86f+f/6Rd/+Pj6
Kbdj8fHzjy/vKbniYd2Aums4e3772vb95x8VLtN5CIaG8t9++zTfv2V+HT//yN73Uf9wE78k4dvL
/+LRHy91w48TP2mIw2aUgIblF/3ljz/0H19fMX8CvmVw6kScaTNrYx6Z5VUT/Pyjbv1EuQNZUFY0
RjNiHs0wOfr+JepSW5f5qVzwNlrOf/yWv3vXfn0Xf8ja9JyHWVP//KM2P/1v71lZRcpL6KUhmwyB
yIL5wzl8UIohCZEAugicOMnS6rykUr6ts0NLj4v4a4e5UGuCcE/OWmlw9PowClRr9rYZKsJJcJbB
EnMQquERGw/WBPXVb10jq7Fi2rAapv6WgetT3BYvhBDmxXDoeTalLZYggwDtwsm1O9hiw3owgPpB
YLrt8EmkptQ5NWQZx+9Q30t25AQcVRpdJYF+L8bH1iIuNbCtmWJ6O1rXA7LrJuk5Xwr/FSrHK5rU
+xwWqj/FAIZSc5GAOHIEfnnvw0KCz4AbWV2JpBfTLzv5g07QMhIO11TrPblFizEelk1Xxo6ZKcup
7h/iGDvn+Arf54muAlGRGSYvbcFkRDOzW5XWYTNGMzmI/nqQA5yvFtJwzdCENAfU+D4u0ubkZ7B+
I9YvA9BAONjrkaMq9rnRMfrpImnaojJjgsfZxSzOa3KkbXFULRsg22VYP6t9An++aDdKOKcPTZqb
FGaFmaQ4lJJ515G+uMCHlbjN6N2o9KcHM12EBhIzrz2Qmb0V/OX9MX/jejwoRf1CH/eTi3Ild8aK
pJptqkTgN65IS78ReXuIOL/2hHlGxiKZe2cS4HtFA5uvD07Venv8Wm6ICgm8CjSezsk87pwMW+i4
lJPg0kT0tbqWTTdcKAkZAZ56jOG/J9l1gKppUrtVVzxX9LHaIV9rSuUY1Je8olOWe6y9gXbfNQ9F
ld/g1aoL8yqrwnPrPU9k8Who55s8PJcJzOrW245cyORWtDQQGD6pLPDIbDydgR6DwG6c9jLSF+HH
azUl81gKlpDyKZcMR+aFaTVJRfmtJFT4bip2zNBR1NTRIwI46rNqMQu/KXLFDSzEIA9aktFYiNEq
dCcyUR7pWzi+CvuSOMguk51Cf/GkN2HgVTFOMBE4++2tZtPUrZszVC3jRWsnRIQVd9Aj21wwJwkX
lpmvQuuRlEGJgYkxvib4kFJVPsExYxaI5Xdqdj3RvRChnGR465RrwfOlPhCPrNvE2n6UzjK/VVWf
wyQkS/iqKPINY2o4tnuGgUsm5eTWYOfF4XzROwb8I7vFodffhXeHxRGmjqz7NC55JeY68B6C/HHW
vUX2Jh+Y0sS6m8j1VhsG2kDLpE4XPJ0jBIxl0P7DTdN+9qgerdEpGP3iIHVGki11/c2jjS+TZ0rY
RTc6Q383xldTOy2jUt9iGN+xcYPirVyviWBp5Ssr9pgCKkG2yFIMiJ5u3hBQc05iS1pWYXGWteqh
6Uhdl8Wtb5Eo2EvplRWThdUWuFXluM7WykSnwSv5BcHbU1Zo+6nLYKXGD2phPgGpu/JAhEryuBlR
+nAxi3vNS/ZeWTa4nvrTaKXXo9x2izaJzp4m1jD0ePuw/jl+btHQN+nS0ABBbr8hJWtj2zKWHmPc
T6WcIFZOzqasPXqNp2911BuSGb3bpX+nc+yfEJgOMgj2IWiuJ8ZuY4q3CH2Qq0TafdlJp3zgCcEi
bicvQ+5eLayEMZZ3koL7rpoOwhyXuvSi+Z/y8DoWTwRn+c5f3+H/FfdtNrh/tm9f5d3f/+sPR3bh
/Ifs5f2H+7//R5Cnf7aN88O+b+PWTzQoFVMG0ic0hBPsk9+3cfETtAaZFgmGeSHQL/12G8f8ZqCS
EuocTClTU/xmG1ewaNFlshmbzDv8X9jGjT8khwq2caEodB0pFwyDCmZOzf0NEUFX46JFBwHIF1tu
LA9ubN/W6riLDDNxmkG3F6B7N7KuHZW05Ts0kz6rfVAgFtgV+Aad80bCuC9Jmd6qLKw1DpA6KlC7
ovzAYmBO9Ruoh8dA904WYEyu88HYZuKYdOemSgpsCVu1L3at8eBp0oPZ0zAao3wjh8Ml92unj4pr
zh15VlPP9RszUd0AgfuYF9c4Z9ZSzjSxMg81k+WMGauvE3TQrtHd0b9WlzZUjrqO0N2m5kOuF7e5
AraQ3ns68fI8WBwZTBrOEZzdPykfVmOhLmJMtUbcbCUcYxpWP62zkG3KOwPqJKPUmMC2MdpkXTeg
oX2IA3s7KWNKNl1R3At1WEVVd44KAvy4uUs8JIxrrjoz3Zuz+0+54mWuQkVa1iPBJ5ayswD4un1d
HUBFMHpO8PjlLo0ldzAYi0vGVhTEV4nckYGgzpMWQ1vINCLIoV+FVUyy/OdoPkbaZ4o/Og3ePSl7
qJLHPJ22uIJXbW65kDnssLkji/Rai8MNcqFla3DI1ZNdJtJVSRhCI5BGQY3BAkvEkurWXLKAOuKj
hnonJOvDYKec3Yag9RDWFGfoBLbhv7bqUeRMH3JrhaIJSyUe42Cka8dyXW4KKpDRMNdAMND6W1Be
ikOK+3WOiekIkfKiNym/MkmLDrRdoCTgvRS37/ylMYVHnf8OE++dr9auHBy1UnFD45FzziEZ2U1E
dBL1Js2yJyJ6F53WsKujJIgVeeXj+Ihiec5OwmPO6cjrlWvbRlHY+wK/gs5cL3U9vV8Eot8bmfVc
9MqLbdhuV8hkWynWugnpXxnRsh8j9dBkEGqx31hT4Eo1IJc2yIbt2GknpbmPG6S5qXpVIuZ1An96
p34ggb7v5krOcBo5hTrvL2n44lbrX7P4ZiIkJW2rd7ViC4pSH4aMos9E6I9pgOCdnZpseu+8bl7W
n6zAu/Wr7KGMkhu5GDhaNNe53WISCIJtUCeXemr2vWHfxqp5jqbI4i4l03fAwYDvZGHSCeyM8hE2
q+GmubwrRXqNSXuAVRHiOo2OgZJHS/KuAqfOmKkyx0IqsCAJHogHRh4kOHIgdkbOJG1kKjpmDB1y
BU7thxr2C2R5V7zbJCGbqs60v35vS2bn6WtQXEm+8lIh01B9e6dIzSUySHkcuPOMibnLmhuZA3W5
0Y1066Ft6HpYPlnO/lqvPJ35BYParM6cMFgn2XTwItuN+RvmMq5spUZoA6wvLRhAcc1AbFbsUxEx
HMdDA4s+0Bks0TqhnZTZeP+SjT917gC3S2NvFv6xTl/SqIURQMU8cTsNDDaglZjILrgxDXmjTPUr
7A6HLu95sqez3AqH4R7mDKrN+mS10rppR9fgmfLp2BJnPybMVYfOFcW10t8EaAh0RDYB8z+jwWpb
jQcGYzRnk00N7C7jbfJqw3BHnYSIpjgNo33QxojE9I4p8AB0Mt0opcDWYS6youodb/SWDcZNEz8K
kYi8DVjqPeQnpqtJ9kUrE5e5Mr5Im9xUxIQCUU9BXrJeHO1ObO1xcOHpwlMyJ/zV4qWVPvFkYFKX
3Fb/9A0BmBtXcU60VgXIocVZW0+LivjqWFu04rkn0BUilyu6FMrdsBwBTag8YdXmcLPQKFZO3Y0L
vyYA1H7DxexmCXMg0pTiYCFsVplgXGUs1UoeXEizce1xJ5fEI0AvtCnqrovZO431LBrvrH44EsGx
NL11pSr3Tc/sNOzHbScbj3lQb7QSkYPBpENK4aqU0Agin0srMI1gHXaM1JHNJMBa8dizFdiPevrY
ygbuIlFSloONb9ahCZdbiLMSM47CXdjcNzlvnphrdN3VAsrq+QhY8KPH9llUpdOZSyN54c7tE8D9
3bNBYrRLKMxh8qdtGU1L6j5n4IAWsxbnyWdJ1rYKaUt7mpLW0eUUGay6VJRimfXoHTq1WWcqck5/
UUrZtrdBgyBOj8d0XUaQdhU2NObZjAnGTdwT6xRhXU/A+ivd8gthZKm0ARHKTdADcduDLMnXZl8u
MZHBmpsIx6lRpIRPEKJJrfc2JN3tzcTHq22s8NLvmoyT2PA4pvhclck1fWnCDhHcFqKgUAXgU8Yk
hG6EZS9kytsIOLM9Fo/G2C70seEu993G3pK5ci6rZqnmids3tcMwctk12X01mm95moHlGty8JXVz
ZPRDYqhehs+is67hF2z//yg+aeH8s+KTu/2l+9OeEQ/+pWcES1lwYNBxkFJZ/tozops020ll6jPF
sOdZ3G9aRjqubAaXFm5KpnW/qzWhJGAAVpjeATRT/lKt+eVc/U2bd24ZcaGYBs0pFb2P+oda0wce
Twoei7AdWM6IAbP3bvrUXIH3czjzbwchrSQQFqVFLFRU7kaT9XPaSpnO9aqg7vCXLTFHRk7cMWyI
LEoOwShzI5T4rvslAqgjaKrYraANODk4oGiQT6Ffd25od2u0gKvRHE5+GDwSFsDG1dz68f2YTk6m
3Aq/vFf8ZjVoqhMqm8wv96bS7kP1yZKkhdzWZ5ErxyqKljE3sVe94v+jedATA7iNjMZt43pVmgU1
zD4z5zthuk89viN5nBSZFQG3sq4sI5ox8mS6VjCec6h9McdApJIPgXbLVG1RtsG26QyyCbcevZO+
9HkKsZqgDUMsdDwrfApxPUZd7/bllj75qxZehuK5TFCA5xfZKF4l7T2CkS7T/SWXa5UgvMCitxCB
gtZWrD1QbVAFnlpZYw6PyTOySMQEMlBZFxFYjzR8rxnfLGY5v4McBFNef4/e9KjXzWaiyRCxArfz
Ugwe/L5MNxYrtFxMR8m7m1i3S9ZvzTtrLNtsV3W28mgUpLZrlNElZ92HF7XSEO8I9gODfUE0O2y9
rlW/B+wZFXsH+xyShlXNjlLPW8s4HTV2mi5AIcXOkzfC6cQzaIUFhUPF7pSxS+UwKMhfW+VCu6I/
xv+zArOpdXTaGulzLF8FGx42TVygQz1ClBJbfTrmbI2Fhu513iuBADnTvJeBCtbZTNuaNLB0I7PF
asizBFtuy9YrsQXn816csSmrbM70aPcB+3Wk010Z2cHlQsx56BgdcjZ4i8ooYcPnzmTZ7g8Nl0JI
QaBH/SKkQED013kAn7FPoQLtKCLy4mhSUhgcxuQYaVt9Kik4Yg+ljW4iWJ/OEur5fC5MaBbQ4xAr
PTYJefFcvX+xxcmbqxmqGs+Hd5W+aOVRpeJJIGpLxIJF8xtJ94y6aDLRE/FUvnqITbYvuhwj2Ems
gVRUyNdcAtAd4E5OQcWVUHkxgoBFMDHBXOfUZQk6cYk6TaJeq6nbqiFbVtWTSssp490JKe/sFrSR
ckgiRsgUf4SFXjSKQTBi/HrKSzNdhemr5yHEp3AkeUJ3gsbAowEo0h8WZvyRVSqJXawXc+lpUoNa
k7XDZAvKjcqKGrWhVi2oWRtqVx84gEOzLFqK5DonjE6yxTpPatwIIKUkWjqJJ28tTG1OoXmUF8pn
QPqCk7ZAWOi6Wmr/1OFyZutTl5YmuYTOHTm3OIk8JW440r3JYh/yRu1BQSvOkW5N7hA350EtVpyG
7mA7K+zS1qlu9A26KGgFHJ1MeaXYzygfHBUsL7YJCxUmGuuj0lsLUQ/PUWRRdrbDszyifez0nU9/
szKLYxdAaLXTd4AurmWWwSq1AVH7tHbzh76OrtRuPEz0tXIiGGmDIwIjpLH2nn3c171J+LKfXffR
U2xDVC0Q9MrNtlKLvUlQTBk2D52vHQOtAQA6EQY3y8TBYXmmuklq6aPs9p0RPZQFB/VkRFsTsL7W
qOh1OoGCIW6c79LEvIe/jQTLsRIFzUqy9nvag7i8DENbyzAhCh+pnf7GUO5DBj1QyzzT7E+m/9sZ
1t7jNJEUvLeaEV6XnrFMURKBps4oblu6wpfATlYWEHxnRp4owbBFiLSR+2JBpUnQ4OTqFIQmHfbR
mg4pybNe0+LlD1fIpRaakfiuKhGGx+yun2wahao7eRYIilsW8rVsP8i+j3m6diL1XWf9zvgj0JOv
1kO5TzlwJtXo6KgM/CTZqfhHU/nSZMWJEEh4b9KlSa23IjQ3pUF+QMUtNTx4+t7DcmZceM6V3pWO
DT8YnUkSa2vgPmiaZEaMrevnfr6ciIu1Ymlp0CkuS+UFCdqlrGQ2MsLTo2ZBo9OJ7NmZtPLqm0Hc
IcBySu+ulS+45hd5dVMmBpfVi9+/x1G2LHknKpUzSvms5AIoJ8RTNL803q2ZsQYi25spQ1p6tovP
yGNxHd/y0FghltyYCo2FgBnEEB4COz+Sp+7EXUD7UF7XGsG4YbGZ/JmE99iaZ6zTbqDVd0ba0zwg
0mHKUDnyV1fImvJo/MuONfkvHFQXuvxujdmibeuVrs+oGmIXm+oOk6CDD9ypxJVEDWv6ptOlrVOj
X9EtfwkkVQ2aBXOIpacETm+8NFG20XJ5pRnNeuyuRBZhRMdJ3V/b9EE1701rY2i+yFVUBJHSGG7l
tn8RxV3ELyFU9MwjSONUWxadevGVbqvGnuCQNApq9d7+5gv5S6POhzAOi4/38OVfaIIpKA7/WTG6
Tf68Fp0f+0vjk9kgrU1dQ0ap0K/8pfFJSxTDEoN+m34k40oqzn8Uo/ZPiq4TIqXqFK/MOHnQr41P
akfSpXSVgtTQ7L9UjOrzk/xhfilsTDuzb0dVNbBhv298Guib8VeTylONyRvjJO5yUV8HEQE2pebi
E/SRE3aoJ9ro2VaMwYlQM2KVdlodXy4H6SmYzr3R4e4t1gHzp6Si3tAvBk26WL2d6ImSYebCAHhq
0pUlaHJpy0yTdziFcND0t14UL+hcYpnM2C5Hsrn4qmNCZrea235qFyRsuJ0w8Mtm9goLw02n6ZvJ
wIFdq8YxauK1YrArJDor4SWekCOx37Zp6hhS7JCiOfdibhJfXUo1GrRQCrcDidoGU9GK8A9fawnF
kT4JEXA1xb5JGV55Puuy30N1y4jP8+JNgXVqYeTe1rD6RRshwAPmj5hxzZJxgd97mNItSek3VlmX
ro9eM8MKUZEEiFtWcZqQ3yF7ttMsohm3KpPB3GRAuYDyzKLOYI1fFWvlxPLBYlxtNGO6ytGzY32G
cJPt1alzCvsp17tlz4uNP+u4XQwszZge6CI8FlO+CFP6ZPWqMxVIKaesZfCFz6dKUxWPjnCLdPRP
QaFdwjjf92RaOIZ8h7J0Q3gkeQ1Vttbt8DSFTAVlG8UZve6ElF5gq2tBkL0n1Q91HRxgzMSLZAr3
sQ/vgTQ9lmtAuvV7DxrNzptylZvx82iH94hbXlNPdtsqB09SVZtJNBuFR+vyKVOmZeyZr4ZlH2mE
9G4LgLCLSf9CthcEzJKmJtiWAb1MZpmZYbzWMR3RgOSojNF1J+aR3HEq0weknkuFajgS/conN1aE
waIKYpa7+VX6mG7aZt81ExuxQKCoPfRDtYSpeAdj2akVmhKKjudGPlokOzOapwTsu4/QByBP+eWQ
zEUFQJRkQhc18g5JMJdElo3ZvNkpmbgC3b4IlXeUNUvZGJ2gouenLjE5Mac/9jnHBNW4BHLLi5BP
fXrdk4aBjmWtDdGd5IkbssBJBVJPxWBvgD+ZUPLqO7IZjwK8yQqJ3jqqyhOOn4ikgNjbxNI2D5N9
AYHJJLbW1uYqpXK1NHopPTo0eUTn5qZq4tsimzCQjmxcM6PBgGWt4KgYBuECKeLNFw/dOB6NAlzU
LPuMBsRPzTkmLhG643Ko6SbGylLoxXrSzr6ixGxkDDHTAKxzchoE7DC7tDcoUx+6LCDHfT5qSOOp
ReTH+zhxJdB/CtT0rbJk2mzVYaCOlag+iuk5VYHp6ea+iKWrSNUXQ1lwiiGABPdOWOxABx10taHP
X2767qzo/rU5Nc9eKWEUAYpOSeU5ZcUQYEwWpfWq+R8c8wr1fZQbJxPSU6JabsY4YjRkJ2dCSsSX
KzevCUVSHD1R7Tq9JmjaXUwjxtvjLdPsFsDuqaAKtIrnzFbuK4Xz8JgPB9OAmI/2MIyizSDpyyCu
z11WbJqweucwupTHfi3SInE7E4NWb6I/8pYjCZJl2JauOQCc6tXugxNBq1OlC/l5GuuWok5zfY3C
TWsI3WWt6wp2eGFw4H8QNRVFeOfX7Ysg0Yy3sD+iT1h0ZrCyG5vWUbmUOhJ/RhA6SjuDSjYY57m9
/KdWeAurGVdETR8sUJTcymgDOWVoWUSuZkRvF7cObb2nFIVUw/JlquESYOgVTda11I2PWsqQyV53
JZNZuVw23rDzCLGkUSG5qqdGDhmQx37sb0juvBZBWzgAp85qhs9aDs+BbWM4Q0sw4ELumKsUHJWM
UtwkIcITE7I4AWG+eSmq8T0mQBDqTfBNcf3/fL1hIRz/Z/XGOe9e/sd/q+O//8cPzvglvvqzTtj8
k36pPmZunT7bhMhFo1z4TfXBLcZixdgTlps151j+Wn2w01GY6JaQTdmY22e/Vh/2DHdg7vpVfMjm
X2mF6V++7N+3wqg+aNRBj0L4CD/599WHpeRNQWU0ul2ZLKfcW4NiXdSG7Eoe0VmUqAFTA6ioHmYc
Yk7Lg+jlXQdcx6THhHZFduoI+H8QxXtaKeV61JoVvOwVZ4t7PU0XfvdeFN7TEEdnObMexqlTQRoQ
xTjdkKBQOlydjw02ILrjhJBxq7SecZQrEpW0PVjzlQ/IAILSNp+yDUpQug62g/AbpXe0zeN+B47s
Ksbd3Rn4KSAVe6p6FQf9WVUq0uaskS6ByVEvYsrVXbVaywwlXKgK1GURHzKMnEYJW88Kd7GqbUKA
rKk3rIQ9sXuLFTyeSzy+kNy18TPaKIlVnG2lfLBDvKuReS3DaBbDaSSI2pDKq9wzD+kIJx2a0hIg
1i1q7r0XKytI9EtzKHZpWu9bLX/tZ8sq3ezC44iSaK91xrBILW/LeDpUlUJHaG0U+W4s/YNCS2TW
6cT0rJIp3w2JvtLxy4Y5puWaCik3GcDp8wCKU7dXRm9AHcm/NmzW+W1sUVeIdheFwd1YGSs9UI9F
Jdw04AWjuklV7Rx6AjOv6h9EpK5xny0JcvqY+1i4N9Bdy04VKAt76rYgJPcNEX9uZhTwz8IrI5VW
Xm9cqoDuoxS+yqN+Ght5MQmwVMolI4NuqsD11c2ykktHZ9rcTG4/1seMzCnV/6Bi2NvltCnifCEb
03OoSwtYQUjFguUUt05pt8tRDveYAAj7exm5Dhu1oSFVsaJNm8jXM4e8Ok5UCqYse/YOI8arCEVI
yJ+dZQGMZFYajE+VGSC44nNKrKfZ2Qed30/1CCYXCbj3gmyOYZNB3sXtsO6GHr7Q3NSyP9mEFhZ9
Ft5mukyVvubXcyWZY7sRwdrnMOfPk3gbMXo8o0LMj9JL2Njys5c+VLHhSOgTSiU8kNoD266+GmSo
zZTDNgRjlcNglgWPRdq4eq3vZRFgaPMhxmlsHYzChQZFRpOvLZmclZq6A0QwTF7ZTteikq9NP3fS
WnY06inukYeQSWYacqbv6W3K6q6uDaavGbx8fx3K3GwBniCnr4adkpSfal5TOuF1Klet0B5HoNDE
IrkQY/YxILvUqta196aa1TIhL2LqdCIcqz1wrwd7SE5Gv/WzCEwFZ2Jb4vydLNQ425Y6YkPmTJNe
fPZZZrhFG29GEoYCX7tG+JYH5Yq09BeLcACiGHD3mtq65uLowmDbSvtU0zTmmPgYiEniANFVV1qg
YOyvFnk8cjJpyyszMzpQXNk6o+joFKR9sEetOH0KOx+NYn2VDvumrdbzRFb2paNntleDQuqT1Lje
YNCRq5cx/I+ibz/zsv9ox3EbTLbhRmVNJGDPyZ39W3DNFS1H/AZHghjnWwU8fHwmKfA0ICVMP9sy
Zwbpr6qSuCiEeH3bHjsLWWZBhZDGq7SGoeCf1Mx/gcdzyaFJGeCs0M8Fi66sj6Wc7iPt0uvDNpxz
dPrxFiDotW15u3GA99zm1DuoCJphN3b9u56E64bsHFn/qHmhah8d5TRZNAPQ5PtRNg9cv4419LsU
V+HEn97GipXMApJw1ffp3eTniy5/SbtphUuLit28GFPNsWBctcW0ztvHLH6bRov+CZW4Ki7hOK2T
4oM6b13ppdOkpAZBZ/b61pE0gGFKhqm4+ghs5ZSjpNA84OOzR0SpNwarcz2V/EkClxP4yR/sPaTQ
XQ5C2AlN+U3U9xg5tljsLpNvQkAnv1NpzKOXDe+2qa6y1DumKn+/7qTrLVcPGlAWh9qSVlb3XnW3
xUxtap48CxlZQ6aohZhEy24Q+2BJa+mOmSyvqfyMZcitRLLLw+YM/Y0f3DCN5rgpqe1zZnl7DbNP
wJGUCeJ9xPCGYNePgjOrQgen4QzLSef/Qpf2L9iOYTL3z8uj//5fXt7/TE/+9eDvFRGtFVRopkxE
wz9U49+FaNZPmjrbLyCFaJqK/+K3FRH1k82X+AZZ8O+vFZH9E+5rzaZSYq5owfP6KxWRMGkU/aEf
Y6JOR0DPiI75pM4z/VaIFuvKYLeGItP6K9wxe0+5EEB+nhvyKC2UnK2/Mny0G0pFz1RdBQWEcnO4
wz71REyGgw6cfmW7U6twXtUstmKN4YNY9TRR+ya582VCxvoKIk6AS9R/yaF5DoTBTvlwG4xURqG8
l3FOOK00XCa93Pp6x3n8yUyKWS19Drt8w0FmrRnjIhi0q4QU0UrrVphoTgVCapzCNN6NOU/0HjDv
k80v2k3RRTW7G41KJbAvA1xFw0/28PtdUaGTae/sqdyahrSPKssBKc6GX4Cq7126kcvZ/tX75s4q
rMUUGOvJ887jCIpzVDdCrTa+7U9OEukXoS9T7z4c3cyc6GWAKmzu26pfJNgEZZqhRRZf+v5DhR0Z
zOL4JN8Etjur7aeSPpbRXk9h+GKZzBLDditjwUl1GVU5klreEZagfq3J3rIu7UuXgAVgjuygkWWC
wOkvHW9E2yxxeFE81Yv/Sd6ZJLeOpHn+Kn0BpLljxpYkSEqUKGoeNjBqwgw45uEOdYJe9bIXdYRa
ZdW9+oeXlREvwiK7LWqX1Wa5yIhM8elJgPv3/ccAfsdLCahzblJapzw9PAiaBMJ4JCikRV0GNTOb
OyKxblUSbtNMPqJlOgyx4mzH65tM036cwx+StGk+xUO+zSTtKFa8zizs3DRvFvAeLb0Dqzkx1ilb
nJqYX+ZvogwOU/YZ0icPMEbfQQ5m9KgN2dazCx8t/MpKyJYUTzQaI9B2mm967I96xyTrEPpdrQWZ
EXaUnBrhrqdIbU07uxEhmp8iunI6ZmVNxSurdZ+c4kvGuIuAIeLpmdctXXnKAMOnTiEI2k0kBr5D
igKk9VJbBEYO7pHKzcumQOQs8URkxnQpI7q8x2m3ZJUFPQV+dAZ+lbbuG329M00YukZfWQEp7EIR
gxYgiUzUPb2mPo7r58hTn3ahLpyGqj0nXvfZeKQ++1hWLgo9SKZ6NL8NAib7hkTOZVZ1rbU+iXNE
50+qays7ZqqbtbtKHgxEeraJZkhLXtuZgV6MD1o6+BQCraiP2RJxuO4kq3/q3CkyyTQgRIF5sk3n
E4H2zzndTVCu+rWrshV3xS4Jwi/6nYgnsJ0rl/FKzXdx4xzdut4l3rghleihM4t9XZJWUEhKj8tq
PXRkQBGj44URtA21z4axo9h57ZQev/56k6StD6J50RCG1lD0a9SMora8cGX6JuvubJXdq6joHg0G
1GMJhX9OOPL3HkIWcQtzLRGM+97mVwyL4CIMmvFQtDZ9RKK7smX4mln8ctjPVw0McdjQI258Wj2D
9wAn7/OivZMzemGqvFqJybhUIe3oYXQiRmcl6xgXIP00mwKud9WEtb429PbJ1Mf3UpfHDnPqGA0E
ZRtM/4JbN0Cs3uOmjML6PGQflhzvoty7LARxvtTIrlgTttJSHE2YDONlBjX6nZqClV6152DJo7C1
h8Jr/MQhwDQRj1ox71SefBldvEHERtoWFyn4XSvdk9vDJkp8Or2tLvLS2FO5scp4IVwTSW+ejzwZ
8uilcl2O5R1qspNZeBTaAz3bySaKrPXsUhRiBW+DDQ+v08QyI51q0nKLS2hDSNmbO4RHA1ZUzOIh
4luLGZ9YU/0SLraNmuvArffZENwVRrxuC9qxmuY6dWlZdxeoClZ5zB+tmaE+oM2q1S/NVlzHJJLk
jXnRteE+Ked74os3YD80WWtXdvfSC8+fK+82x49ALx3cLn31BETfjxzDoUWs2yARPc0nXOMbptHd
wo0RdI/+4QN4fCdA3oSe7IPBuIyJUZdV9Y11ed11wg8JTZpEwuqqbRVtahVrhhYC36YBRzdRB+BB
vaFe+vpsu2oHakrEuUpOjkUGj0FfjOX6CXWaSnGUjdEj+8BzpLhytCg7KkLGVzlz3ThQ3Vu6l8zb
xCiY26ziydTvYh0rBYvKiLZMtmjaKDi6CGiLnfoSOXbsN/ZEEBcByu54UiYPSJC6EGPST5tFtUwN
nAo3KRKwJE52Ms+XgLuXGqs6gisU0xHRUfIxMK37PE98juFnMht2JpcVoYQ3FlIWcH79oeuzJ2d4
jfPiUEKJUPwEXBzFm1jljJdpSE9xBD2Q1s6nQNFwbwzTB+/XKcXMhIoiO7gT4MVs6reaOd2684zL
wSWBKqTxijPBYPWiJXWdiORFspLlJEbM44UxONXaGhGjjrp4yObws7M7P0+BMON23w3WLTHRJMMV
0xXL2FaMn8ClxF1YBJD3PsRg3NirLksfiQzeafp92MZYMwxfK0cECcQPxt8FUUNjtjDTDtFhSA8K
nrGRcNrm0nA1SA/3ykbGHGpXIWoTjCtbgZBUVY9RM2ymsfLxl65EQr+up3OxogaedBxreqO9JWOB
HJcKM0gBMFfcOJW678fiIuVe02LtmXiSOxoljnLm4XOImirbYGNKAoei5ArPGzam9IDU+ptMzD2w
/ynwwk1IVpnQHdyb6XXRyctAebczLifmj3WJDsl15D7XTAS0aDxK0JzR7WBzc376tPCU1kvbyEsr
RKpgUlfqJYcY0YZd8eHFh02AzGps9ENiO1hl401P9UFpiducVpY1ZVnHpuDkEIV+wG1/GfXzRZe7
Wzxw9MfoR9llO21mQc1LHNf5ZszKF04a8CR1bGxFrjZnRJ+vkyI9doF+08f6gzsGO32cia1CL+5a
t0R9kqC0d22oYLP2DaUQRfYYB+P1FD+xXq/oOzuB5F2F+lmQ/NywwSbWvUjzdSnFRooKHCKhVaQj
CG/w89E6cc2s+t7zlaiOc95+j968XXSZI0rHRMtvIwKA6jl6sugHkFQpDfabQpRNjAwXUX8Rlclb
bznv1Rhz8VTbMAs+nWb47GMEKqojE8vY5rHzWIz4ipJ+7yThqUse9Cm99MLgbZrmh1EOd33Z7gwA
IGU9oPD2dbtY0SyxGvATUv2B1989y9H9xGXpJ5qGcfcxLBiachKjXnpeMNu1Ie5QvBuI67Un1VxW
0DKTyc9/QuhQd1sXFjHlEbJL0gWiol2aCuN9qzsIfOyLPP3OtVNIvY4zYh60nhLl3U2O4w8ZT1rO
3acMPAj6RVFmu5hDCi6+o18+/mq7cNN3zSHpbgYNT78orvvF+WbjRq/t+pQJFFIEGwE7VBto2+/M
1nbsCxe5t0Uxss4r5oRqXueyIhWLXoE83WsTujHiP688kqf0zl65Zf3MYY1hrNzirUBfdRf0yI9I
1Hj12vHjx2L03x0fB8f+fy+Aq6n993/5A0j8xxf/ComDh0u8wZbLioWa8+9OJBZAvEnQ8RLITvI/
/bwAGrbJdmcv+k/4fIDqv0PiLJR8yELiA6cT8/qnIHHDWiDv30HiyxZpmt5iJ5Y6iP3PC2CUxw38
M0WyjjPiWjOeVEQ4LvNa3iPE69rdKI7IovbCSwgE97ZlkW5yyhUaJ7lCbLquJlwZQ+DrBuFUxB6N
hveUlCHdvfBY8hpG8l0l1q3IEKJMKFiUfOoSd9NO2paS71S4mxFuuqyaw2yeScUAb73hM3D/Whjp
q0OGwYaYKGq1Rt+ZbJr9ijWA56Ubd+T4kGpum2uNq9e47u2LZDC3jVNcdySfJAMaMmKu+ii6iYlw
0+wduVYM4OAmISserVheFt3HBJ2ztB5JpzqmFEWO6LUiYE4Dkd5IDFabr3v3jZvoOWNBXNy8llAX
xoRqhoUS9B0Nk92obSVdBtJwPrVCAszV2A4xhvdrutCuVGPiiOgcP7a0VRbimtZMQlS4Acra9PuQ
tgf8MLjp87uU6P2NnrEdEBwG/V0y9pEoGMfVVdAMt3RM3M2B/mY7d5772eCyNsrqVrPyQ9A1SAk/
ZqJM0exfwg+TlJUfwsG85PvAIFMGgHM1e6Zx7zbzdeU0fo/Cs3KoD9f6q6CjclWBuIWjQSI99z4X
k4evy1luqsB8n5oE4Z24iur4MHGh2VxsHRfcUL8U/N4rExjTG9p9aNt0mtVcDy1GcK5IxVXZcGUi
cMcI49yWXKUkzl+7ufVKYfeXxlVbMsTx3/etcL49wg/RDKwo2bwy1bgfWnK0Ajda6Vze5IcdNS5z
khSfKVbYz0l+0ebFfQOJ6S6Xv5oqnCbZXe64b1MDQhA2SCahhe5mRoeO2xoVo0/ACbqvR5d/jPp6
SxbUqmRJ1ZWfSeJuGEf65BKHOJIR82IJk6kYWkjXvqXlg/nrO2GkSbx+n5NzXdrhITTuOwYf3Yto
RSXAJd8hGMNRbW0lYxI9FPvKOAK1X6nE+c77xM/r6CBAEzpGB91sfYjMD9lPD/YygkFEsZiFzkuE
rHCI6mMKnq7A1fklHStwdt16GkHdFeh7vqDwCxw/g8v3mG89cPpxwevB7UcRrVNw/HQB9B2QfaLN
NxVIPzTdqgP5L2AAoMfJi+XnDDMQwhDQDb8xYAwsmAMydu67OTl1RXHUVboLYBiorq5XNZxDCvfQ
LSSEDRtRmGITwE7EC01hwleY8BYN/MUIjyHnN5JRV3YUHSYHY+zYsqxFWPpRWgN0zrAhJawIDaR7
LSkPMvzK4UzY/XaRYivP8ddXqxJmpSe2P4dpaST3qdqOC/8CD+NM2XsFL+PBz5gLTwNfk8PbNAuB
w9N9cGF0Kpgd1UgURaRN4bPJYX5aGCAbJqiCEYoWaiiDI0rgiroxuURkiBtFvx4ZJWI4JWPhluCY
pHNRwzjlC/WU6+HHogA14KSKhZwizZZ3DbqKopLNAH9Fp89lAp81wmtFlbhCAHDIrPwSb3cF+6Vg
wVLYMEKX0J8Y7yUs2f8XF7C1BJb+Y4L6P/4NT3zxB3fvj6/7FXxdYtMXAZu+WH25YX8BX2mq4D62
TVNijViI6p/o6OXfuoILES2c9RsxHCmBroCsxu7Bjfnnwjz+6O7l82Ck+Rb4I11Gg5/vXieuUbbQ
YsA2UdDzWc7OIYxM4rGgyURgbXtNo+EovqbIIL40VL1XUXMOjPQrmsuD5oqZ9SN+1wb7FrziBYla
t0VSyxUa2M8Kk0HINTzG9UYZQBtWQ3KnqN1DOGod0hhmVi+o9OPYlvSxGoijA7qZELQQfRdo4WU4
zi1NSwQ6RN5+9nTqgxvFDEBv51WVi7NbBhB5bvTSJxo21dRaFEis5y7/T5eOKj8dm9CfqBufqH57
jilV9LVIv1cWlkO34krvA5Lpmnw+J5G9fNPttx6ym4y9913Bpaw6R4F6GEBDQarE3mwW415Wt0ev
nK7GPtiXVZHsIsLC1m1NQpU3o+nPJFrx5E1ggMaqknBR0HGgZ+NbSGIltdvdNio5NYnNWEVjGu+G
0Yp84JTFFKyR10nYSZuGFeZkeZM2HmF1VfGe28OVU3X7pC5Ax2KdPAikzySJ1O9phUW49lJ9Q6dU
DWPfkHSJ5dPLhlsRmJmfVXAqlJeTg5rMt3JqOXlzpe2mEiNDMBAwYCAM0KKI3FKYe4q877Sg7RFC
Va9m2d3NqB75KbQP2qC9GSZiyXnGbF3u5cTiBqtI1JBx6MfmsmmtBzHNGVpj+W4A4juO/Sjskfg/
CwRyYNFretzZM/rF3Oy7TZ9jsXZrMa+4n0nVH9MNeSW7aO6IllDML+l6NLpgG1j4eqVICO0Oz7iX
b8KQcrMITbfljt5q7IiAyvX+1UDksZ6ogsBd02JKJXAJ1JLNArjpcnQtd00y6oNTYfjLrJu6ViBI
yt575nznOqTSkNb9oISLEkrzbincGHFBUCjfxcM513L40BLFVdMI1NVETCC7i7M9QV2YexyYYsuS
QAJBSWRYN1xwtj4206zt6H1/6CskXIGbElQmioNpdXgosZEXJUl944DvVEQdocIDrPEctTvNhuIO
pqdOMzah5d2EHkKrpMq+nMUnrtvo0w2y21bc/gczJ5gsCuyXqXY+rE6gZCu053nCPpgUTeablKCG
GWSlFA1qVQoVGCJ1gnbcBs60PxKpuW7zDAWYtmkL3de7ptnJ3vTTJJTbzqpuqqan8aKu7/QMkVjY
K7SQrO+gFOfSxS9UORKxFot/yDW4NiqqHRtvxF6TzB+ZozCwF4yfyegckbuCs81USBgjEYeNt1DL
Og7UZr6J2ENWVl1ShipTMKThQYq+OBojD0HVlFeYyOZtqBPkWjGm2lIL8bF4363BWy2HdsscuXQj
4r5OiChaWTPFZZnVa0w2db3Rl3nZZHBmdN/PDNMEkgEuRreJYDm15oyCwAn1hVVpX4OMX+ZMO+pi
+rAoCVtRh7ANyy4E/kNJy4FZr5MBIDzWtHPLPtGyV/SDfI/ZNaRT3TRVYax1QlkjOYPceu5dWLO5
zG4dk5eSFCRUl5ddJB/ayDoA15i+jGh3tFW+VuZ84+UIhLJJVGtdtDpayuapHEhM8OxS21hN9zyp
sVqPinNboruJgprS57YK1z3qHEYaZvIOWCxoekCx+c3RUnnTTqHv0Hi56bqKDLp4eqqV+1T29NiJ
yjVX/DylbzR8K/GiPyrKaTHuRjTsxQrog+dcM4Zg1ba9tzU9zAkN4fvEIJSn2G1O5LF/9b2JET+1
/tZF+qe29+v4oy6b8rv951HT24Kr/h8PD3/LAzugfPxIiRb5KWAEJduP2LFfo8V+fNQvu7xnkAvC
ZMCGLyzBhPLLPGE7zAsedk/OMRRrv5knXNc2wKB1ckWgW3/e5cmwZZiwdAETzCf8GTJX95Zd/be7
PGyxbZiuQUSZJSwo7J/niZqwHLNUhaAKQNtTukGcoYsOxr1DJrsj4/McN7xNNFrKct0JTHDikizs
fadfqCm5nvp2N3MqNmQyz+PwOk3jBZkYF3VabEV67j3ijdoBLUEYfkKc7ElqfrCpZ+Y2vsyyeIu9
CHB/Okk7OiyJA3GG0UfZt2ECd0y7sZq8h6onRMqmNyUsrqf0FjvCRVpqYMjBNjMpB05Ucpe3+l2W
YH+rw+TWmIwNK5k/xOXGbsqdCAlMscJ8VdFBj5sJa5MXJ2SiZjSCVjQAIdYT6txmaLw92sRD0l6z
tH+KWoBPN37wDHVrLovN0G5mfPuJrNcdd9CQgOd6INFi3LollFijX8+2vCKNDDESKBqCM2Lbq0sn
xQILyjbFwxqDgGqsizGN9g5YXCyoHl7AuRyUjtXzFDpLiCT4XSiL6xE8L6X5Lu4OHShfA9rXgPol
C/xXggPiE4YTA6AAH8QxwEJt+ym4YW/qIJB81ncwnyr3awBg7AAacy/cR+SdrH6Qbg1L8gTA7iky
KQEpZ8DKGtBSJsiJNPxw5jbRXiYsNwMAZ5S+KPEMbrnOjEfNWG544etAorCiZx2INASogGYABSEq
LBK+lzGncKgBrE4ArDNAK3VibwbAa588uMCwDXBsCSybW+ajqPRtK5tD3RK1K9vPoXU+sfSDkUSb
IBkfGoMYTe6aldTifQX+G2jymnjXA+WZj547gPCbj4kIfWlMZJf0SzaJ56dgywUYsxOVHxHb5mio
janPyGQAkG1AKw0KWD/boCmURKF9SU9VQWdI/KSlbI1A2zoQt6ZXvsMkJKh6Mcv5zpFoxMPw1kL9
EvbGdQB/7U5IaDqaRpabd2ozzI820QzzVhHSOxaWn9TGznKrDUGZ3FtbewJgzaNnw5z8qmhevMpa
WwDPvQwYcKpN7SFllOPyt0DmSXhovV08bnF48rrOt8PEj8Uz8RiMMA92fR+GdMy0Ok8AMnjWydo2
iSJgi45AKrT5YLn3tt2ti5LkPfOGHRiZ51NKPkzELt6U44Ypn2CD+jo1Lbxh7uUCM0/CuM69JTwt
vrETc28gbXBDdYhosiXpGkP1Q8gUk3GVkGdOTjaxV6X+bBPwnonui56dg+leBtRD1xp7csRDMvUS
VeqZoXhVUvkgWTJyYgdyvYYXcPzScW5aJqjFtcNwv+7sYfvff7PFy8JZ/3+7nLb1X//t8yvVrv/6
r037lf7uRvr71/9yI7l0MC/GLsBbh8TKn24k0l1REWHoknQ4/xZddizA3p+TLH9Fl5eCeOHaBFPx
hQDPfyLnylhEU7+7kfiDUGLQP+jQXbZIu39zI9kFsegaERce+x+ZHOZVm3fXuHRw/+dNA9KmnmuI
Wt0iizBzoytqxU+iH3qEPSQ2AvKuqiI4J8J+dxMvhcMeOrplPRwacHBtddPJ+R3nITBfyQQ2RliF
pYO+MPfEbrAMSH6WAluifWyTp7LLbusldRCrpb4mHvK9K9t9U5F5Cwb/YBeusbILCqixPuBgd1C/
wEabW5szZRv2cqtFJVuIDBIynFS8roV75WXIE1Mj/WbHuErZeFYSqQCtpdMqXEQEvJMPxM2Fa8cM
KNsLzbs4QEpJ5N1btigSUjku9Zfz2UC04ITDUyoRjbv0Bl5wQg6+FofsxlMKmGfY74MuzBvs70eF
fZKFUjyn9nxnoGrGqa689RQUaqWlTrgPccv7GfuGn7bRtdS1zyBqXwKBmMtu3Q+7FfeTjX/dG/Xz
PHbRprKpM65L+rpkT5gIALIGY1ahVFT5K8ZQY11RX4W35RUrf7YdB04mtD/a2qw8nQVVV6QwLqCC
gA2nBbBeDU55VRuCf2ju7cyLLpMuPrpIawgJGH1hdvdpnLYoU5MvOy3PAlzWaKPXxLI+DJFdakP/
gkb6rXHtV9o3D3rf2Vs7d1LCp73XOohMXHO5j03n3NvWCZv5oxEbD+bg+ISpkx2GHHqlE7ceSeeq
QtU19dbOG+UNSvydk7XIP9WHCf8ni+wJYPRUE3jkFeNVLlFjj9Z8nq0B711PHqYY0ZATREtgpWc3
G5TmF6nI6PaNMTlr1KGCRw+rJMrZxlHNUMHdmOuImXzj2KavEQTZVeYlsyOhpz0uHkUWGq0C5obG
oonr2MlP7dQXh6IP5o2lUxpBSzMZlZOl8BFOJxJfwRf4PSL1yZmt6kF/dDLT2uqxSwq+mRdcMuRq
FgmJWboboWTIDa5GMzorsht7FwJV4t1NJfEILXNPTPP5gZx7wGarfE8Qn419vbJb1n5zFFiK+2xZ
7tfWXGw72Qq/T7JbN4w+x5Rwo1ZSk4UaiE65qFwFSpwHnMXkm5MNxFBhzwxG1mJkDHjpAmKc0i5Y
WyaE/IDOYdMmbn7KyINb04MU+5mH9IE1+skuClTaPGvrLK2/xzaUm1Y06cZt5aY3wseq9gyy7xrI
Jl1fiSH4rt0mWsGxaZsq847j1Hp+Lbs3D4e71UUkhNenVmFNoxfnoklKCs6Al8du/miTGG1Otwto
P+Ul1+0rGjTCHW5Avj20/H6iAGOAi9/6ifc26jWBOpCwsXhJnxspMosnRBjC0qAdAvzi1c5zunvT
zTaaVQzrtJm6fddBjsH71GuasWyCNNrXOg8L4kGQc0kaNbe0o5AbpTk5VPb4ZZckU3ShjNfKGi+y
2r1N3elTlaPYzSKOr4qWZ8JOGfPy3PkaGk5H2Ro3uQjPCNhx25Otfvfnr9h/tv3vxxXJbvSP97+n
5qv9678Wf3S18nW/XK0m4C+Xq8CrTOQyjqX/XPacv4Cc2RiWEPZKSarOz8veD2zYdX6UkvwIif71
apWGpbMDClpmfhDBf+Jq1R1mht9drXyITVI1XDCVH79vZJIZWeQNQYtrxJzIeGR03Vkj7l9yWjfV
bJhIZhyc/a1CoJomznoy9OlKS1voWh1o2dYA96IGUX9iX2il2zBy4gogTKda5QXWVDyhAX7grOQK
Y43hgBSo4CRxvVFyYxvlY1t42sbspnSlkgBIaSCa1xvLmywwd72d3FYGbm5TPQ1u+z4m5Xmm72GN
Lf3a6cNXN7MYmiccxU4WxJcg3ech6mbwoQ7qCl0ZXFWM+EN2vFxpx9sr8nhjR1oO8qLijXI5hhNs
q6u2i5+FDHTORLSRvLpryyoOhlADWSXWhxrkTZ5x3HYKnM9ZXp5aJ/7XiJr4qlpeLQD1cDUM5iEr
Z2odtE8DBdymr7uvZHkxq4jaMH15WfPltW2WF5gx5BV3+w2g5M3Sck3OPeSiaYyfRQ0WSnyIvREN
ULTR26FvVPY5K3hZW51q7tqrX2TVE1xCGNBW1aI+jrPQ/cHFpxkGKaFAoSmvh0aZlyPKIgBuDjtC
mM9z3rzR6vrNoYvVMy9MKDGzu2pVbvnEB2ZM2uyahZYQRbukkrlxeOuSWk6gbvrp0HG94W8G32XL
ew3LZai7lt9aVXhDRiGVt3r7SD6yvsoHT8NRrl6RMpEEqfhBTjKiZb04eqPzVhIHnObTIcdbXlQk
oRWZY21yPThZ/fjglMF2ymaF1a3yhyh+knPy1HQxnBzWb7Ip45Oak3cbEzRly6B+Ai2uVcZvc2fu
bX3otlTOz2vNqRK25eRA09jjoNV3XjETaYmSaXIG35zNCwcJJ7uX2llF8d0m1PkZCsnYRI8gqpzY
p1zhhKsQ6Xc6kOs5oMfJ0aWGczuxWFkvemBInn0Wssm6a8vmcYjleyKQyODae9Dr/tZxSKALMuzc
fTS85eSuHwtjUdM1aAFFUS/h1Oo81M0bRlcyGrOrUihzX+pERRd6wxOAZGkVVQW19krchsJ+RrJl
nNpxIizRjjfZkl3Y2/a3TMYZtSkatqEpt3YTEXVVdAzHdHpNoYu6eEQHkLu+o/f6JhmcsxPFV+VS
FjrHOXVpw/wgqPpRxXireLpXFM/sesd763myfJW5W8bRa2GS+mqi1xrLZ1F4X1bVI+zrPiiluCVv
6tOcMAwaTfXWp92EecamkkGGgx+0Bb7uIr0p04opBXg+GIt2ZWjmS1Sy1BIbntnG2UvHR0ufXlPA
yyXVjgZgsQnzsjzJPr2uifTUM/MxmJUPUN9dmGbjrfNZXaAKQf1vGQ95Ia/TocI6F3dXwgxuXcfz
pzJN/gtb4z/llcY184+vtLfsH1xofNUvFxqhxpQRLMOG+BtG+cuFRkGBjp5Ikoy83E0/X2gEidhA
mq6tc+MtPQu/XmiC2BDykhmPAC+l96d2RfMPLjSXpZSMJ4fSWPqVf7srmk0+RS0Vz+uS1N111Xvv
aesBvlljsc5GRBwGEVHXWiaeLA03/miYirlcGTzE00NqNQB6DqENTrnsboUTXzi9+WX19rmHiRdE
M1wip3rStfpgTmQpZNl1nOjdymuQAMeWrFdyrE91OtzUrX009UZw6cWivZlsBMRdCEw3NGTnqqQJ
NtxNd/PyaIom8Q29Xo4SbPU5wU49j3K/PNMFD7e1POWk6HXk9NOZyQvQLC8CL8SQesWp85jRh/E+
W96ZSK+fWLHecl6mgQQnhIEkopkv2vK2dct7p3gBYyAogu1Xqk1fu+X1HJYXlSGeTjLeXWt5ifum
/Sx5q+lYwEPcQcDVMMlzfogdMN9T1o2rzjHppTMvs4ZRnVLWVWvUD05mbXTRXXMw7crlHGlLGEsO
FoMDpugUl63FTaU07s/U6wJfLQcTloKjhX2HH4+9n/qUSOblGEs4z/TlYHMSLiVyKfkm6odC9MEm
FByDQ+g9Q+veenYQ0EXGUVkuh6Y5k4CtloN04kQFPL30tPZUlvgjywKmhJ3b2IUu5mgzddFvkpjE
yqXa9TwQstH1oofvCiG80tRaN2P9Wi+9TxF3NFd0zok2wcEAlc3p2YnLDw50uXH78EtifyMhdAKf
lrEGoJzDmYF8F7ZL+7wcSF3Dd2MOrHNZa8Eo9UjkIrbVJL+q+ICDoE1y01lOg22zp3BB03bOPO30
QseUMDK3EFR2J6vyhtjnN48It6qarI10YP6HANkQ25BFauLKom95n3TuKe34uyTteEP6cb7lCtXW
czbQOzC471nN4q0ZYbwPqrxbLxXwbRBGtGShJ4otUhCjJSMiCDF+9tY6qEnE01trW/fiqeut+1bn
zTJLHF763BkLya7wnyTPLIT6OtRAAlq3B3bw7nIlBUl6lD+kfTjv2iGzLqzFkk7Et3DYR3TZYiHk
CY3jYK2P5NvXqkI9Fp3LSL5qTVNdh63ZbLp43NZJPV6R8X9B0i5546N8cRQh4Dwhap8TkKFV5Umz
XAxHOj8wjbI+fwwjtOrI90wQhSQ3tNWczSfZJfC1VoftZKTJpE/4JUkcoCOTZV7vCh4IwsoSZlcd
U06k8i8yXLVVDQBt5eVbGwalL8PyZurGRYuYUWDnGAGtIngYOqWd5VDfdaVxx3P7EHTDU5KBmzBo
r2cFO8ru91lE/TmT3i43aU1j18vn/tnO5hku2rjOKE6WZT0vjvI9ZpanKmBvREv4PmkloK7bPGlz
itdG34STds40jrI6JmS8sEFj9fQOkxn8hZ0dh9pJV7P0UFPm6JaQVGDpRT9Z2wUGC7hM/OqPTe2d
KthawAn9Oe/tu3wwjxSAvRtIzkiIE59Omz9JVIVhooGDmOFdPZMjHtMjKfJxU3IulQB5aOUw30m1
6wxOB9oM9LJ5LShYuOzn9gVB4Hq0LeayOHhoA5gBb5a7uSI4TrjdRam6R/Ly0FbJ/FsqVAdzN72Z
ufJrU3umVp7fk1u9Olny7WJ48B0SnXgxgd9RDpqLlJAwOOJOLjQambdjGX+g8g7/C2EdD2XOf/5J
uMxllzUIyfrHF/9j9FWT0PG//8e+Pn/G//G/2n//n3+w1y6f8Z9jgPMXT4IY88H0GHi69Stk7PxF
l0AnyI5N0mJ/bLy/iqKkC00Jjux6eCmXXK+/jwGUH1mmRENsWeR5LRjvn9hrceb/wV7LZ5GX++MP
tH+X0eEUKpcIB4Z1OaDxsJpRJ1TGKNHA63Lrjj1hHfNoHRrUBytbpEigUrxM5mysXIX8EZGmR248
ahGSZsi7UnGzCqpCPAxB+dgvofJKGs2aSMb0UiUDAK2RBWBJsbxoKvutj+1poxct7bmNVZMGnmBg
muzI54jDcK5FwH15DibDlQndxSHGg8pmkW7T5dnlxeEEX55nhLeE/y3PeFolpe/y2Ftt+WqoKl81
vBAWL4bh9W/68qZEvDLt8u4oXqK0ay/E8lYpj4iK5T0TKnycljcv4xVM8vqlXN5JycsJt7fveVlp
8t0NmEzV8haj4j52WrePYMqIH4lvRl54J06qTda3xyJNnzyOBCatYRWr+r3gsNBr827k8LB75ixR
O6eGY0X1HMINB43LgSNzbj5zOYP6AYX4uJxLkSyO0XJS2RxZ1PIem+UM41dL7C7HmtIpR2qQinPc
zcu5l0bqvV5OQoQnT0yb+0gvmGog6ySHJpQErADHqB6wmLTtR8rxOs/jueG41VSQHjIO4HQ5iXNr
QjzRPrhKXs4tGk+zsjGf/R/yziy3cW07w1MR8pQ8qCI2EskgCVCW5U52lctytS8CbbFISmwkNpKo
IECmkedMITMIMpGMJN+WzDralK9dZTK3fG/OAQ4g22drc3GvtVfzr3+ZmHAizAVjBKmAdbDvuTD0
mRrQVcIAe3EFBOupExghtLTiehCew1lnPD8lhfGlF7TPPd8wztfjFaXG7gJKoXB9PdteOhR3GdTB
JHANUso2F5O6hJXb7XFZuUl8zWzTG1NcY6a40DbcbO7SoobKXZeKS2/J7Yd3S87CGE8v8+n0OkyW
JzMFwsRoDXp32cM2xh4Gfeqn8L5lELv5Vnw2pgW4n0JLCa69w6wjXA91THqazAMTC3SLkkIxI/kf
+NR/fSYS+yEkrYWh3ClrWI69bP4dMD+IYGaFqUYbP2+jfIh7VBRXWmZc9EB5TeFQ7sGJ0J5B4zDt
BVDhKhv4mXIIbxnXEyw+ccfBThZA0r5hRAFzdvWvQQRpHayVtKr24vAiAtd2BFh7ELa7IGnczp0W
UctuL+eoQ5hSACzMbxsafVe58m1tQsru4prkSyYeEhEilJTM+/KEyPc7/YGCNZP6J0nbd2POT1dJ
F0cFCtFejE+DLo2lRmCcpXNS1EkyvdaBu0FYHZ0oOg1ioOUZtTC/gjTrY6yOB8yH78Cfk7wneLhc
wg7R07rpYOyl57D5f1nnOZRm/s1Y81MmTPT8ExUEed9Po/aZrwFaVxf+VaIs22ccwuAybzMGRcfF
K5LwWNXnDNbWgrNZuni/TE3sRmgCJWaMu7VInI2Fr7I2Z10x9bBzagE4c0KIk73A/JpA3gDMcXXZ
zmhInS2zxXExDr8FpN6ZiT19r07nBugpr32Sme0CTNoG8szEn9FDhcnJljFHvIC8PtZvdWbJH/nQ
GFHGv3FBOQAKP/VCOk0Nd3yTzqFYZkb66ohW09nxtAdWcnvZ/FUDhLaX6pMJ4rN4EkePB9QCKvzj
Ju3pPc0kQ2zQjKN1+c1DQN17QwRLZRbcj7qtou6hi8kCk7LV/2B9+OMiBSNnMeOWG19lxNAvUTuA
Sz68SHvc2D3KUrqqGmYlnqaCOAUSbDEqcKXcGYzjOepGxTFoeMr10UyDnY86ZhQwBWeccqA8kw7Q
MIkYENY1Zt9N7ButfYysdEWXNW02HZjixwpZTopN7WjuD7uax/S8MWx3M5XzNl/lo1SQ3gWBddm2
1sMwdy+ojJLlBQsIR/1JN0nedeC4YszHuN2fJ2sGgamwTgb5+GM+N793afk4ClL1Ug01mqIZ1rYO
3VuFMeww68wZFrSAYnnmX5u9YjPI1rTY5CFX82atUnCZjS99shVHms4Mn8hPz6Yz2txT35qfqIBO
AP1502GWpRhtOMgzLotjBme8Z5on0VBXv1AscFC9SDWv55ADBdPiRO2ldPAR52lT4MGGyiiFdUe9
XfU0ATYdg44O18mJ5q0ZzCJIfBYbGEBDQVldQDlAGncG99CYgRJjB/rlWZ8SDqzCSbrCjVbuk9lc
PS8M84O+CdUz4iUVfiYUNRMqa6K7vlDiIGReC1qd9MiB+slg1VvD6oXeL1SGhwhDMBMmYSGMQ0eY
iVwYDM/sjU80YUQirEkozMoG+zJbxItjN8fkWD51Ts2A2KAz/kr31/FYmKd1tumcwrbdpTMD42Vi
xRbz9vsQRMPpShi4zjJ+zwy7s1yDLm2DDbRS/J0lVtHcxMFlKgylhsWknxMcqDCimjCnhtvxT/KU
eUBtbK1FQzG07l9USDgMYYzhtT9JY8ZxYKUhdGAcH3Z7s0w+JtjxolDOoPqmg1PF8EeZd50Jw68V
5lkoroLUSK3jmZKPKDcYR5BkxUcZt8jaz0+YwnE6ZpTbUlwzLgSDhbh4VlbxTVBOGG7vW6Ct1nhq
XFK6uK7Y5x3oM0Y7cpPF4korxOVGQZt8C7TiwJH1r0uoPs5BlxMei2vR436kQ/52w32pe6tbP3K/
uIIQab3S2LQPJnyhwYUZUMHh5QBoWhmuQ+7qk95ZDAGHvvNmbZf8uXD4cnBfQNkv2wsG3KwXNOl7
BkwYhYfPlMbF3cbqXOupt4Jqk57eJXSem6zdJtvMxe5xaQEXSgZqG9YDstBDBhlTYslxk313lCiL
b+tZqh1FnYxkAVbjyA+TQY4rNEjoQ89oFEsYVbLQGISTtRMxC4pShp7G8IrFs3Mv2HARWUvKsh0C
PtT5aL7IhvN1ng7caHnFOPMbfaUCx2N2CY3rH9QOSZml6KHyaZ5hcmf0AQihcWRpaRdGfGByVD0+
hh1vOJsyg1hfxMg9op5g6gn8CYKVwLegEfeDLGHayvyLVcwKoXJTGtxoAQpi42Zl5Nd+zLkqyCRB
ncIoAHNOIUKZhZfFGN75Ff4kGRA0dMH7jS1akghhjvLOmEdTrc9hZ3lnMEedkgCoxyCHjHaaqDdz
IzhlMDV8SAlNvNYMGozcvIE8cHU8s+bW8dTMvwRj7Tx1lfa5tcg/+yo2we/NgIIv5zdQpTDdLFjD
tJHH8ALH7xbWfLQYr06YuwEZQTc9XosGhNBrv89X5nscBCj71yS+8iXYECNpnyYR1O8dYzkGHK5/
mWcME+hl15sFE21U99s88b4o4ELwOGdHamZdBNHs00xPoPzqRJjXQPnmqkziUBmzcb6a+p0rT40n
PfIwQIvhafdT712+cc/8efe856ffFxrc5cnavdi4AKHVbvGRKaWkSlbYsvZq7Z6YQdx+pydWDxDm
Ek+WET59qBFmw9iMw8mKAuUxLdLv0ljETP4qHmaL8JsLbPpCTHnnFON5rxROiR59mhd0P///cEL0
JyP7o//+d+cexu9HwnnxP/5wQkB/kdWnKV0V/gMQqx9OiK4C/SLEVyHYpOi8n9Xv9BRLpX7doy9Z
6i82mY8IHYdhiQo3LkwDXghoMxM3iD5TCglyVl/tzjtKUkC9FGaW0lcD8o7LcfI51CFIpoTd72Wr
USZiAG0ZUFtTk3CQAwE9mYuZUD2mKg/neZdsGbPxaNr7QME7udB1SOVAOnWHS92j51ObFScWoGay
YsEEXM783FqRZo+n7dXpQikskgIcOfyWzmAhDt+CU+ha2ZWqezQwrozP3V78bbE9tuIA96LFqJ2M
18cBM9sGME2FlwC/ZkNfnHqYf9Y4MmiCJXTCXaMdeNVBPxQaA03VR+prBSVg/8LfGNCWoF4FiYwl
6rYo2lfxVv+6K/A4aTJZC90MTQrf4GTNY5As35ioTI+i0OUoV22vB1352DueLUKnh+EM9CmUudNv
Ua/7VcMiBEp8lWMh4AUZ9zVfwWhkywuS1twRxoaEPeYlwswEISlxl5q53oXus60bjhWkDCHHPuXr
4iwWFov6x02RAs2bCmvWVVefQeC0z9dZ91yfzj5Yq4CRhjMyK2udmyHvLgdGrB9ZGBmoi0n7B4zJ
Wub6TSjMaCIMqilMKyn/O/zUzzkE46SV6T4xZgu6UHkPwjCvhYnujXGYzOk4B4DgfoUVjYZv1f8Y
dcwTBZ8Q3PrlNGUQV24yKp1pJNkUH2CedsZXySa70drmxXIR3BaqZxxnMfvJx959EGQfwyCeHRMI
02E1tc6DBQMyo+5psWBskTaz9WnnBgrKoeYvP2Pp1aHLfXxuBtGaCSDEsktGIsxjXGUvVRjXmBp4
W3rxfW5NYUN2kXURG/FAZfaKwbzMvqZ3rjVvc2ttGOKwUWB3gByis8oG2RJYM0/p93RmjnVGxHOM
S/Io7et61O91gFeY6/VZV51yqjQuh/H603wVjqzcPyPyIE2htL+4M+NDFltX9ACDZ0ogSi20oQbK
egoXEH3TnxbMcuy1uV86Ov3EhktXyTg9y7TOceD7o/mmGHoUxQKmPBFdn01N6z5Jc0aChvdZ14xo
iaZy5GrBh3VmxafQLxNjWvn8JqWvfeOrpK+D/CT31IC/zO59sO0Dd8HMt9XsapP5DM61Vn2fWk6f
bvP4HAjde6i26C0HWnNsWh7VtK6XcqMuiCvGhWYgpiXTWUTOJlisx9xl7evM0D4ZbkgIstEAdack
q4POCpx/SEcNFTbRXkg4v/SnF1EU94bZZtXDK8vN7gXkioIFQHeAYnyZLZckLAqGTdHQTGNPcKap
GVSmK0/7qBTA9CGV1Rk9xJg5RkZZMFbHsGhN0zM3d6cnazeGQLc4SyJ45TIOdpQCm1uvYL6M4CCD
rxWfYtq+Xa/SoT6lcmeuejRBT93l+VIpihO8mPCC1MhdCtCcNonwXSfMrscBLeOR4p1GkU4CT+mn
nneWtQ1ms3euInf9ftrrHHfXxQCiX/oZUYV2V9uckOojxxOtTsF7nGvT6J1STNsiJXmlmRTZFPjT
3AXNyDDH0lmxJECg4ClGGpDIushNWNDDkGxXTOPnrBsafeaO4X71POWD3+XneQBwphOda5H3lSl2
Qy9cngUg7Lrw0fQ9LHIRGWBXDWWy0rr3umbd+vMeZQSDl92eDlMolfJwkfSDcP1+NdOu08T72O20
vy2oNuru6r2yXp7qa+KbVXqs0J7Ws/zPaybl5EvKi6q/uLNoNd0Y+nEvsoY5JJoG0CNdW+Xo1uoG
Uo1LS9edDv2DoJW/Fno6XCbFEG/vojCJk3oQGx9bm+klBAl6X7PmBs3XyivBwD3kWI7tzGaIrp8V
H3I4Hm6cNGcKe5lDF7+9jv0ou41f9kdPL/TQ7nRbzJ1/+pv7mByz2IHrxzI4TiffL5Ugtlva7vep
FQKbx8onLK2bbwyYLOEEB0lnkjDBDwiYRf7wa8V6Q3c2ndUmbVJEQiat0HzfnoT+lAyefrydMJ/+
m6cewPnRDGZQh6gnAeuNKLdoQAOtjqL1DAof+xLovtE0ms4VkPoAewwBf/gtErAnoR8dY8MT/z5j
j3+IALAjNZauUW2t+xNnobqQdBhMk15gjWkAmoCQcLr2RcGkGh1sY9egBwHVFm12r1MU3d1Lul//
g+vEPzT1UC2eFEVPcA0Y0PkwWUYk/SRRUJITtPgKnAPb6truFP759aL6BNKpeDSf+pJTQXlR5CqF
GpBkrJgIRAFIqQsECfZb+ul+l4l4UhRbBdmd13qnwqLFtEP/jqHCDUEbjnQqzDcqM1MMXSPprG95
KF6pggi42M9YzapMJVth0Dbb0Qyga/puoNW+rTDeUMzu8g/GokNT06s1mw87q3cqDB3y2j8tCqQA
C3AH48pYHYNMwOs0m73dzmqKAk+CSgrQF9CCHV67fCoARYNo/CO98Tol8eDn1JGEmN3WEfTdPaEn
2/byfUlgKnr0AeJw6PgUcH2/1kNh/qSD9YSpQBSUweixgEynQ/qWYyaLAoOpCvaebf+FODOv8lT0
RBtlTauJP827ht+oI+6HbV+oLAqDqbVatyskonHnvkZRCLfiIEP6ErfC7HZVQOXbJh7R0iqdih7N
PAb0/GRKVYBR1qsUBW7FISHlr4uC4QEwqxq61cHThJFCloT5BgdU64C7Auelb/PFr1I/yCY3oB9A
inAyTUUxmHNW9TWJVg3Q7iplLMg0XmkEIvTjoJX8JYeii0nkgKEloA60itttviFKE+3g+F9bptDX
aCq2+lE/LrXeaAoywFA8oDOqCkJgwmQOjX9VIYzXKIrtqajvdiMKQ6EfmSqQqeywLfIFQgrn4RoV
FvX1GYqtHBoxFGQgegzB3YVilVQFraAmdS3gsq9YO4QoDkDELzEUEB/hNgiq4h0n8f6JMN50OSsK
jIk7l/wXwvOfSGf8yIcyijKYDERaDiKSxxKmf+oPyiTg4e/3UlzM2vmBXt7+oUiM7r57l/EQn/9Z
ypNuk5R7v/xHnPm9j9Lfpgd//PDo+9+1/yPpQR99gvKHZ76T2Mk9Yy63KcuHZ3pnhyRf3wauk/j2
fi4PW/nHJg8yvz+czydXjdw4kBYVyLjttz+aTv6pRSHeT1d2hdeziXWdyJdS2qJpu/Zm8ySPJn65
kOAME7dn3WX7nj0pVxFr6qhS3TVvnHl+F/j3rfh7K/OcVp/ce1wuu/0SDFvdL9ku2vrb45v+35WL
bZdu4LD1OcjMx5Zeod7AuaCZMIbcbn+7XYGtqHmM+yyQ2EHr7Xey6HbUKsVfrizEIuhga3+PPXda
n5xk4pRrbVcmfqy78vHUv4vzTDrcvR/lgJcr+ICe7KzcntisSAbV3exgkdtZjIkLWgztjBzJKokc
ZO0vSPwskZc1GtBKZvD48Vy2zEYDiniLhp/a4Z28skAA1xXEqX0nK6HZwOs79SoW32zglR0eBKXT
hGb/139mTmvyP//27+fL2E8kvcPzqS/hoRMV0vlVxEyGuu/t0r+rugCKyPrUXtcBmetJN4kiSpe1
1/XvKlLQG7hZr+yJ7drpvZ2UOxQWiMxP+fHldu3KLuIsk4+DqGvWFcSVHdgrv1xnu11RdWxg2cqi
DejxFVfp/b18GERTRP3N5thfO5LNGcXoBpaON8JOLnL5zYlmirq7fufjdZfLbF9cE6Z9u2pFECKR
V3e3O3MJpjpN7bxcbrtrq4HjdoNPP5GsmioYeutueoSH4j04WeVqYs8k+cuPL9fokRM5rh2UC23X
VRq4QUZEaondunTiSDp0qmiqrS+R0A7k40Fmr4F184ktOd+UpuuvehvLQQiliPqLjv7rP+IWHd60
RHPoWtcJfVz3/lyWtdaArG9z2ogqstYaONW3drSpGjt123ZWMyr56B5o4RZIXnPZozyZMYqjdWKn
ku1X9QbsEhkMv+LHggGpf0oGpBkyP5IuQfow6y/87cDvhh2ngWX98M6+W8mnuNeAIHY2dHSg34Jw
rq41OvKT1i3ui2REu6IR4emVH0uB/UADHibwZJTfr//+YTfCwoPNMzo/lQJEaSKe4iCjJ6f/4nvH
jp75m1eRItwmKsr3IiQhUqGV1/TwyHvFt6fzgxkJyYz8R7mOWFYBvlV+Lu/mX1y3anMfCZB+bcUB
hMPy/SB4LA7i+19b9F2cCN+EtFVFAqpG1bGmCHLgmQf3vKhA1Fv3wZ863DOEH4du4K/JAyHD1CCd
BagwYc8EtkWtmWFMjGF+ylCm+1UmScn/PKZhe3LLdPt+wl7WeEmb/xI0P3pMTbsCHfNajTQsNX9w
zf0VvYnvLokwkNeyp/2UTvysKd44yZ3tT+WFG/DO3iYhhRVZqZ87Nzuw21M3x5EduYE9cVKvXGsb
fDUgiKvCjkI5+6M2kPg48vLqS2vAMzuiuuRIDqrWwF6ppNzFE/mdNREFjBK/dWlHM+kwHPoQ+X6H
yU+VBFFwuR7YRFhxRv2rNRT/Gb292T9lUMKWH0v35Ne3fB5BH+JUbjtFObj1X7Sy/OpAdtbf74U9
l02Doh44f7++1yHjxIpN1ZxBeVd/wzvnahhXajKKaApw8Euy4uUvb+cEPbJ2AwdjaG/smXcokgb0
+tKWy5hKE6XoK/vejg9UpNuAlK9EAbqSqVKaCOxJmE/8pYO3uDsIu6CjgbtOZOKLqk43Ub1858zl
NKMi4Ih1j/G1ndj3TtCCMp2sjywOMSam/vqzA1eFVowGFgbh48PhjgEtF9te/50GTt0I+hUbcj45
jaI0cDpuPYa6IGhpy034Frf21D+UtNoEfuXWZnKmnNVtwsO4JR8o3MKqmaP3sZTOy63zx82d84g4
xGShuif6k+9kkR2WC20PXROm7jwDJzR/UMT91Wn4E1D/uvse5pGdeqTadqpeLrg1fPR8NOAfjOYJ
I/OKx2yJJkZglF/58td65U8mgdMa2GlWLib2rzPV6qnVsRA/5UOOPH8W46I/IiLRTkhLbvmtNR5B
3A92a0itMgAekM7Epxt/4krGhiQNExqfDa6fD5JuYedN2pcOM8LKvQuJMYUSCrkm3rmDLz/Ly3f+
98e+HReEOX7rA6A3W8r0WyDowU2X+3i5DI/j2SRu/T1J4xnRnx/a5ZLi0QQMvdtEPXlo5z6EaPtr
01gIZ5Xojqqrjdd2O/Db955vw22dl+ttlXH3HQ28+xEB8iMrN2BLLu155lW8kd22n7Xdvy9pv7MS
dVNz+/sXJxjY7/6PBiKsKDHH0neVvyl/+HRqw0tsGYmqNPDa+sU8yTGGu8MrDlsTenJKtNIaQQQw
319ZEZTNdbXkPJEdD6WJIvV5mtiOVGuiu6eRvS7KVbZ6rD51Jf3kjXQRJ5OKCEQvT125DvOV7UtX
KC2R9Ze9dO7sSAb+URGov+77sCKDJiqaH6BMScq9bV+Y6AStK9mRnU/81tvErlajOw1ED6MC8Gq5
R7FltYkEzMfIz5zJds+tQejjw1VCKrWB++4zHkiLjK10ndJuWT7Ny52Brw5RRLnMVii9BhTvlKaF
qHXm+K6XSRZTZ6J3A0caVMhd6TTtbx7/AmtkNfAEb+/y1lWeSuflYfUGLPO/3AxGg5tPg+N/bYlX
6yRR6+B0QkrBdDLGAhmKAosLDbTPKthjV+kTF2yDJf1dvbW8nPuif+jhev/LLtz1AU3LmLomLPJp
4jhRNZFhNeDaXzlrv4INFZQY9c0y3Fita4Gpc7Z4rysB5qQxrVx6azier2Y+H3A9WNNRdmBGBWlP
3ef40TFyWHxXiRmfUmys2E8FwX078e/uwKOUu93ejVTdLdN8Km+3W//3KfAOjPHXp8BvA5wq+dpv
QCHeUnsCX7r/jp8N3Z4//G8F4kTeq5gSV/fUHzmB6+dyyq2BG5LBlwh2aw7OnGTjuPGyUkMUPcsN
bN6uRF1NtGrAueiiqdIb1BrY7rEjSt+Sm9aEP3WeONXrogn0/CDN4opyAMyr/c76G0ekZsqFhAVs
Aj1/4h/cmc+7RM9r3YmdxM5jzuQhgCz/5br6CSH4vbMvCbMBjT7170CmVQKwJspCp5BjRqlT7G9Y
kLXU1eJTJyEIlZdtQg74UbJ0BV1E3c32kxjUsnR8FUGPWHfds5y6WCIJAcrB+uueU4GsFMWIGBpY
N7MDebdKA1K4YJKafMAYh1Z/sxfEm7SHybHsloeo7mu7tLNl5TQ0AeW59DMvr7omEJPWF8WIIVH2
rLrlBmR86WPXMyciYK1kV5tAC13mzGaiHTpxSxFsXecmio5XcTBBJtK63QbMGvgKuxJuCe79uicO
EEQmb7aJ+uI7B06CRFgKYo3dFrcCbqIHAajQypZtRRNX87VII02k3TaR27kGNZ5Xus4gHCq/5+XJ
tJuYW05WPLWJfmih0VUIKPjc+humxoXVTPxIqjQy0KKBpeeVEgxjsRtYlYGvd3YinQlVbeCyG62c
iXx5QJHbwH5XfgYuuHqM4c2sv/bHmahySc6l2sT98ZCDGQLjmcRy2NgE1PQTzpWg6+gDICyFIAyR
2kgndxxxQTlMg5SWbiKqGQHvruh2E/QU4EkcQRhzVUkZCSrF8hlebpF2GE4Qhg5gWXn3MEg14c8N
4zReStK2oK6Cy+u5zf++XNcu11c317W//4dc9/6PBs2Usp3A31RU/DnBPh/y9mNgY8Bm5K6xJoCh
g6A1soOlTXqs3OY2/G/grjqFfsah8VryjA773PJfjtGBqU9E39T+hin1lB9rKB8CTmw3l3asPJlm
/sks8zVlCRm3w6Cp5zb82On881SHIIXZ5b//InTubZLfya/sOck+r3FvsQYchG229MhO7ugELhfd
3n3lh5cftreRm/uBrB1NYG7FblFnWTsaCHIEfdKR7XGMpaWbKMm/s5c2DBuP4BCbaF3o2wVe/mMJ
wyZC1X7l7DXBQ3McM22kYuybiCjLdR+nXhND5etGwhRKq/XXJgLAE5a999rcKBOqmLnclnzYg/uC
KwV8kF8+/jbKbgIteoGyVF4jozzKr3m56XgQB4GgIGuo0vQ0QdVHoiRLBSNLVu52K5QmACzXpKyz
WDgzkhOqNgGgG2Wtoc+44q3ZfucsfdlUNYErHxHCZa3L/F52zmGTLyX18vd6S2DvT+zJdvu38Z1d
IYJpoj4n+hB28ulzNuP0MbuoNlGx41188qmlIC1yQlt+zZ11OOhhaYLE7AguLAa08pWJ6z9q7Gmp
r/+GPo6e/IZnXbrnHQ/GjNsVBj1VTMWqa5n7eMy0rZULbZ2YJsDpI1v2vVQxCavuZndKNqC8Tu5B
hvCqTVQmd+vjKZFhDZxQSmt0myjF0FKVkSHgC+QclcZI2iayamJxYfxLUYvXCXP/80HQ74spRBD/
V0lQIEAgVdqR53O9v+9F7GhL6kZ2WLI/tFwm//5dhN6JK3Ykt8U/2Sj1k8H7ES25lYpiE6m+o8Te
yCRQTRC9CSinlH9qoq2qHwdxlTi3iSbAwT0evZx5agL+uPOPBetxhUK3idLZiR3MRHngMcfJeDaJ
+rwDcJpDxyElG2jDKu38y33LER145KCko6E0gZgRLdVkSqQ7lIEH9Xd87SR5uco2+miCVfljklc3
y3yw8mteLt5PFDE2QGylF6c+z6H7+66Bx3im6l4K+08jZPl/0i126sT4+JKgm2jdv8nTCo8BkzXr
HwwRb8nwGaD3zy27L8fBQ13iJzK/j/1v8jQQ8Rf3gWMn//y/AAAA//8=</cx:binary>
              </cx:geoCache>
            </cx:geography>
          </cx:layoutPr>
        </cx:series>
      </cx:plotAreaRegion>
    </cx:plotArea>
  </cx:chart>
  <cx:clrMapOvr bg1="lt1" tx1="dk1" bg2="lt2" tx2="dk2" accent1="accent1" accent2="accent2" accent3="accent3" accent4="accent4" accent5="accent5" accent6="accent6" hlink="hlink" folHlink="folHlink"/>
</cx:chartSpace>
</file>

<file path=ppt/charts/colors1.xml><?xml version="1.0" encoding="utf-8"?>
<cs:colorStyle xmlns:cs="http://schemas.microsoft.com/office/drawing/2012/chartStyle" xmlns:a="http://schemas.openxmlformats.org/drawingml/2006/main" meth="cycle" id="13">
  <a:schemeClr val="accent6"/>
  <a:schemeClr val="accent5"/>
  <a:schemeClr val="accent4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494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/>
  </cs:chartArea>
  <cs:dataLabel>
    <cs:lnRef idx="0"/>
    <cs:fillRef idx="0"/>
    <cs:effectRef idx="0"/>
    <cs:fontRef idx="minor">
      <a:schemeClr val="tx1">
        <a:lumMod val="65000"/>
        <a:lumOff val="35000"/>
      </a:schemeClr>
    </cs:fontRef>
    <cs:defRPr sz="85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3175">
        <a:solidFill>
          <a:schemeClr val="bg1"/>
        </a:solidFill>
      </a:ln>
    </cs:spPr>
  </cs:dataPoint>
  <cs:dataPoint3D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9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/>
  </cs:seriesAxis>
  <cs:seriesLine>
    <cs:lnRef idx="0"/>
    <cs:fillRef idx="0"/>
    <cs:effectRef idx="0"/>
    <cs:fontRef idx="minor">
      <a:schemeClr val="tx1"/>
    </cs:fontRef>
    <cs:spPr>
      <a:ln w="9525" cap="flat">
        <a:solidFill>
          <a:srgbClr val="D9D9D9"/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/>
  </cs:valueAxis>
  <cs:wall>
    <cs:lnRef idx="0"/>
    <cs:fillRef idx="0"/>
    <cs:effectRef idx="0"/>
    <cs:fontRef idx="minor">
      <a:schemeClr val="tx1"/>
    </cs:fontRef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 dirty="0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F8F9534-E31E-47A6-B3B5-39567348889D}" type="datetimeFigureOut">
              <a:rPr lang="cs-CZ" smtClean="0"/>
              <a:t>23.06.2021</a:t>
            </a:fld>
            <a:endParaRPr lang="cs-CZ" dirty="0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 dirty="0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 dirty="0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13B4F48-45DA-4A93-94D7-4559DBB1A6C9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61277012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13B4F48-45DA-4A93-94D7-4559DBB1A6C9}" type="slidenum">
              <a:rPr lang="cs-CZ" smtClean="0"/>
              <a:t>10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9995236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b="1" dirty="0"/>
              <a:t>Graf znázorňuje vývoj</a:t>
            </a:r>
            <a:r>
              <a:rPr lang="cs-CZ" b="1" baseline="0" dirty="0"/>
              <a:t> počtu testů a pozitivních případů získaných testováním metodou RT-PCR za poslední měsíc. Modrá křivka ukazuje vývoj pozitivity (poměr pozitivních případů a počtu testů).</a:t>
            </a:r>
            <a:endParaRPr lang="cs-CZ" b="1" dirty="0"/>
          </a:p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6651867-A7A3-4DFD-BC2C-227AF36908D9}" type="slidenum">
              <a:rPr kumimoji="0" lang="cs-CZ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cs-CZ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7081554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b="1" dirty="0"/>
              <a:t>Graf znázorňuje vývoj</a:t>
            </a:r>
            <a:r>
              <a:rPr lang="cs-CZ" b="1" baseline="0" dirty="0"/>
              <a:t> počtu testů a pozitivních případů získaných testováním antigenními testy za poslední měsíc. Modrá křivka ukazuje vývoj pozitivity (poměr pozitivních případů a počtu testů).</a:t>
            </a:r>
            <a:endParaRPr lang="cs-CZ" b="1" dirty="0"/>
          </a:p>
          <a:p>
            <a:endParaRPr lang="cs-CZ" b="1" dirty="0"/>
          </a:p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6651867-A7A3-4DFD-BC2C-227AF36908D9}" type="slidenum">
              <a:rPr kumimoji="0" lang="cs-CZ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cs-CZ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06982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13B4F48-45DA-4A93-94D7-4559DBB1A6C9}" type="slidenum">
              <a:rPr lang="cs-CZ" smtClean="0"/>
              <a:t>17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1576530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D78E77A-2561-4555-875B-95468CAC112D}" type="slidenum">
              <a:rPr lang="cs-CZ" smtClean="0"/>
              <a:t>19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4092022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13B4F48-45DA-4A93-94D7-4559DBB1A6C9}" type="slidenum">
              <a:rPr kumimoji="0" lang="cs-CZ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23</a:t>
            </a:fld>
            <a:endParaRPr kumimoji="0" lang="cs-CZ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2954627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13B4F48-45DA-4A93-94D7-4559DBB1A6C9}" type="slidenum">
              <a:rPr kumimoji="0" lang="cs-CZ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24</a:t>
            </a:fld>
            <a:endParaRPr kumimoji="0" lang="cs-CZ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9182631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svg"/><Relationship Id="rId5" Type="http://schemas.openxmlformats.org/officeDocument/2006/relationships/image" Target="../media/image4.png"/><Relationship Id="rId4" Type="http://schemas.openxmlformats.org/officeDocument/2006/relationships/image" Target="../media/image3.sv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3.svg"/><Relationship Id="rId5" Type="http://schemas.openxmlformats.org/officeDocument/2006/relationships/image" Target="../media/image8.png"/><Relationship Id="rId4" Type="http://schemas.openxmlformats.org/officeDocument/2006/relationships/image" Target="../media/image5.sv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3.svg"/><Relationship Id="rId5" Type="http://schemas.openxmlformats.org/officeDocument/2006/relationships/image" Target="../media/image8.png"/><Relationship Id="rId4" Type="http://schemas.openxmlformats.org/officeDocument/2006/relationships/image" Target="../media/image5.sv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svg"/><Relationship Id="rId5" Type="http://schemas.openxmlformats.org/officeDocument/2006/relationships/image" Target="../media/image4.png"/><Relationship Id="rId4" Type="http://schemas.openxmlformats.org/officeDocument/2006/relationships/image" Target="../media/image3.sv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svg"/><Relationship Id="rId5" Type="http://schemas.openxmlformats.org/officeDocument/2006/relationships/image" Target="../media/image4.png"/><Relationship Id="rId4" Type="http://schemas.openxmlformats.org/officeDocument/2006/relationships/image" Target="../media/image3.sv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Úvodní smín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délník 2">
            <a:extLst>
              <a:ext uri="{FF2B5EF4-FFF2-40B4-BE49-F238E27FC236}">
                <a16:creationId xmlns:a16="http://schemas.microsoft.com/office/drawing/2014/main" id="{4EC56048-479B-4CB1-B677-16A8618B9DB7}"/>
              </a:ext>
            </a:extLst>
          </p:cNvPr>
          <p:cNvSpPr/>
          <p:nvPr userDrawn="1"/>
        </p:nvSpPr>
        <p:spPr>
          <a:xfrm>
            <a:off x="-2154" y="5761783"/>
            <a:ext cx="12192000" cy="1096217"/>
          </a:xfrm>
          <a:prstGeom prst="rect">
            <a:avLst/>
          </a:prstGeom>
          <a:solidFill>
            <a:srgbClr val="D3114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sp>
        <p:nvSpPr>
          <p:cNvPr id="19" name="Nadpis 1">
            <a:extLst>
              <a:ext uri="{FF2B5EF4-FFF2-40B4-BE49-F238E27FC236}">
                <a16:creationId xmlns:a16="http://schemas.microsoft.com/office/drawing/2014/main" id="{52EB2EA6-5A78-4E85-AE4C-221CA83B8187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524000" y="2824755"/>
            <a:ext cx="9144000" cy="1071549"/>
          </a:xfrm>
        </p:spPr>
        <p:txBody>
          <a:bodyPr anchor="b">
            <a:noAutofit/>
          </a:bodyPr>
          <a:lstStyle>
            <a:lvl1pPr algn="ctr">
              <a:defRPr sz="4500" b="1">
                <a:solidFill>
                  <a:srgbClr val="D31145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cs-CZ" dirty="0"/>
              <a:t>Hlavní nadpis prezentace</a:t>
            </a:r>
          </a:p>
        </p:txBody>
      </p:sp>
      <p:sp>
        <p:nvSpPr>
          <p:cNvPr id="20" name="Podnadpis 2">
            <a:extLst>
              <a:ext uri="{FF2B5EF4-FFF2-40B4-BE49-F238E27FC236}">
                <a16:creationId xmlns:a16="http://schemas.microsoft.com/office/drawing/2014/main" id="{070F9525-D336-4269-AB65-F312FD83E289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24000" y="4051604"/>
            <a:ext cx="9144000" cy="1071549"/>
          </a:xfrm>
        </p:spPr>
        <p:txBody>
          <a:bodyPr anchor="ctr"/>
          <a:lstStyle>
            <a:lvl1pPr marL="0" indent="0" algn="ctr">
              <a:buNone/>
              <a:defRPr sz="2400">
                <a:solidFill>
                  <a:srgbClr val="D31145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 dirty="0"/>
              <a:t>Podnadpis prezentace</a:t>
            </a:r>
          </a:p>
        </p:txBody>
      </p:sp>
      <p:cxnSp>
        <p:nvCxnSpPr>
          <p:cNvPr id="9" name="Přímá spojnice 8">
            <a:extLst>
              <a:ext uri="{FF2B5EF4-FFF2-40B4-BE49-F238E27FC236}">
                <a16:creationId xmlns:a16="http://schemas.microsoft.com/office/drawing/2014/main" id="{9C6DB8DB-B4CE-44F2-A1F7-0115BA3B53A2}"/>
              </a:ext>
            </a:extLst>
          </p:cNvPr>
          <p:cNvCxnSpPr/>
          <p:nvPr userDrawn="1"/>
        </p:nvCxnSpPr>
        <p:spPr>
          <a:xfrm>
            <a:off x="20409" y="1324413"/>
            <a:ext cx="4910366" cy="0"/>
          </a:xfrm>
          <a:prstGeom prst="line">
            <a:avLst/>
          </a:prstGeom>
          <a:ln w="38100" cap="sq">
            <a:solidFill>
              <a:schemeClr val="accent1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Přímá spojnice 9">
            <a:extLst>
              <a:ext uri="{FF2B5EF4-FFF2-40B4-BE49-F238E27FC236}">
                <a16:creationId xmlns:a16="http://schemas.microsoft.com/office/drawing/2014/main" id="{A3FF7D14-88C2-4766-B102-07A71872BC84}"/>
              </a:ext>
            </a:extLst>
          </p:cNvPr>
          <p:cNvCxnSpPr/>
          <p:nvPr userDrawn="1"/>
        </p:nvCxnSpPr>
        <p:spPr>
          <a:xfrm>
            <a:off x="7264966" y="1324413"/>
            <a:ext cx="4910366" cy="0"/>
          </a:xfrm>
          <a:prstGeom prst="line">
            <a:avLst/>
          </a:prstGeom>
          <a:ln w="38100" cap="sq">
            <a:solidFill>
              <a:schemeClr val="accent1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Obrázek 10">
            <a:extLst>
              <a:ext uri="{FF2B5EF4-FFF2-40B4-BE49-F238E27FC236}">
                <a16:creationId xmlns:a16="http://schemas.microsoft.com/office/drawing/2014/main" id="{17C1E084-43DA-4F32-BC38-0A779DDC36A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03653" y="332066"/>
            <a:ext cx="1984694" cy="1984694"/>
          </a:xfrm>
          <a:prstGeom prst="rect">
            <a:avLst/>
          </a:prstGeom>
          <a:effectLst>
            <a:outerShdw blurRad="177800" dist="635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6" name="Grafický objekt 15">
            <a:extLst>
              <a:ext uri="{FF2B5EF4-FFF2-40B4-BE49-F238E27FC236}">
                <a16:creationId xmlns:a16="http://schemas.microsoft.com/office/drawing/2014/main" id="{2E38FE36-8704-4B15-B3ED-B5C034568E6B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026056" y="6170912"/>
            <a:ext cx="4642915" cy="394742"/>
          </a:xfrm>
          <a:prstGeom prst="rect">
            <a:avLst/>
          </a:prstGeom>
        </p:spPr>
      </p:pic>
      <p:pic>
        <p:nvPicPr>
          <p:cNvPr id="4" name="Grafický objekt 3">
            <a:extLst>
              <a:ext uri="{FF2B5EF4-FFF2-40B4-BE49-F238E27FC236}">
                <a16:creationId xmlns:a16="http://schemas.microsoft.com/office/drawing/2014/main" id="{48260FB5-167E-9443-AE69-16DC60C7836A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7944381" y="5820174"/>
            <a:ext cx="1619635" cy="10962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538802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201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Nadpis 1">
            <a:extLst>
              <a:ext uri="{FF2B5EF4-FFF2-40B4-BE49-F238E27FC236}">
                <a16:creationId xmlns:a16="http://schemas.microsoft.com/office/drawing/2014/main" id="{74A8D0C3-8828-4945-AE3F-F718697470B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32819" y="1"/>
            <a:ext cx="9885238" cy="896492"/>
          </a:xfrm>
        </p:spPr>
        <p:txBody>
          <a:bodyPr>
            <a:noAutofit/>
          </a:bodyPr>
          <a:lstStyle>
            <a:lvl1pPr>
              <a:defRPr sz="2400" b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cs-CZ" dirty="0"/>
              <a:t>Nadpis</a:t>
            </a:r>
          </a:p>
        </p:txBody>
      </p:sp>
      <p:sp>
        <p:nvSpPr>
          <p:cNvPr id="11" name="Zástupný obsah 2">
            <a:extLst>
              <a:ext uri="{FF2B5EF4-FFF2-40B4-BE49-F238E27FC236}">
                <a16:creationId xmlns:a16="http://schemas.microsoft.com/office/drawing/2014/main" id="{CC8B3D67-369B-4F24-8897-F0919A3E54B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2147" y="1652595"/>
            <a:ext cx="11487705" cy="4409893"/>
          </a:xfrm>
        </p:spPr>
        <p:txBody>
          <a:bodyPr/>
          <a:lstStyle>
            <a:lvl1pPr marL="228600" indent="-228600">
              <a:buClr>
                <a:srgbClr val="D31145"/>
              </a:buClr>
              <a:buFont typeface="Arial" panose="020B0604020202020204" pitchFamily="34" charset="0"/>
              <a:buChar char="̶"/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685800" indent="-228600">
              <a:buClr>
                <a:srgbClr val="D31145"/>
              </a:buClr>
              <a:buFont typeface="Arial" panose="020B0604020202020204" pitchFamily="34" charset="0"/>
              <a:buChar char="̶"/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buClr>
                <a:srgbClr val="D31145"/>
              </a:buClr>
              <a:buFont typeface="Arial" panose="020B0604020202020204" pitchFamily="34" charset="0"/>
              <a:buChar char="̶"/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buClr>
                <a:srgbClr val="D31145"/>
              </a:buClr>
              <a:buFont typeface="Arial" panose="020B0604020202020204" pitchFamily="34" charset="0"/>
              <a:buChar char="̶"/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buClr>
                <a:srgbClr val="D31145"/>
              </a:buClr>
              <a:buFont typeface="Arial" panose="020B0604020202020204" pitchFamily="34" charset="0"/>
              <a:buChar char="̶"/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cs-CZ" dirty="0"/>
          </a:p>
        </p:txBody>
      </p:sp>
      <p:cxnSp>
        <p:nvCxnSpPr>
          <p:cNvPr id="12" name="Přímá spojnice 11">
            <a:extLst>
              <a:ext uri="{FF2B5EF4-FFF2-40B4-BE49-F238E27FC236}">
                <a16:creationId xmlns:a16="http://schemas.microsoft.com/office/drawing/2014/main" id="{569EDE3C-273C-4A62-8AE9-D7C37796420F}"/>
              </a:ext>
            </a:extLst>
          </p:cNvPr>
          <p:cNvCxnSpPr/>
          <p:nvPr userDrawn="1"/>
        </p:nvCxnSpPr>
        <p:spPr>
          <a:xfrm flipV="1">
            <a:off x="0" y="896493"/>
            <a:ext cx="10218057" cy="1"/>
          </a:xfrm>
          <a:prstGeom prst="line">
            <a:avLst/>
          </a:prstGeom>
          <a:ln w="38100" cap="rnd">
            <a:solidFill>
              <a:schemeClr val="accent1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Přímá spojnice 12">
            <a:extLst>
              <a:ext uri="{FF2B5EF4-FFF2-40B4-BE49-F238E27FC236}">
                <a16:creationId xmlns:a16="http://schemas.microsoft.com/office/drawing/2014/main" id="{DD8FE222-C5DA-489E-A8D2-33FE8FCEBFB9}"/>
              </a:ext>
            </a:extLst>
          </p:cNvPr>
          <p:cNvCxnSpPr/>
          <p:nvPr userDrawn="1"/>
        </p:nvCxnSpPr>
        <p:spPr>
          <a:xfrm>
            <a:off x="11826903" y="896492"/>
            <a:ext cx="365097" cy="0"/>
          </a:xfrm>
          <a:prstGeom prst="line">
            <a:avLst/>
          </a:prstGeom>
          <a:ln w="38100" cap="rnd">
            <a:solidFill>
              <a:schemeClr val="accent1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Obrázek 13">
            <a:extLst>
              <a:ext uri="{FF2B5EF4-FFF2-40B4-BE49-F238E27FC236}">
                <a16:creationId xmlns:a16="http://schemas.microsoft.com/office/drawing/2014/main" id="{89115CFD-E318-44F9-9C3F-F0D1DFB0851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78781" y="226273"/>
            <a:ext cx="1340438" cy="1340438"/>
          </a:xfrm>
          <a:prstGeom prst="rect">
            <a:avLst/>
          </a:prstGeom>
          <a:effectLst>
            <a:outerShdw blurRad="177800" dist="635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5" name="Obdélník 14">
            <a:extLst>
              <a:ext uri="{FF2B5EF4-FFF2-40B4-BE49-F238E27FC236}">
                <a16:creationId xmlns:a16="http://schemas.microsoft.com/office/drawing/2014/main" id="{C76277FD-5BED-487E-A934-D1523A7642AC}"/>
              </a:ext>
            </a:extLst>
          </p:cNvPr>
          <p:cNvSpPr/>
          <p:nvPr userDrawn="1"/>
        </p:nvSpPr>
        <p:spPr>
          <a:xfrm>
            <a:off x="0" y="6407192"/>
            <a:ext cx="12192000" cy="450808"/>
          </a:xfrm>
          <a:prstGeom prst="rect">
            <a:avLst/>
          </a:prstGeom>
          <a:solidFill>
            <a:srgbClr val="D3114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>
              <a:solidFill>
                <a:schemeClr val="bg1"/>
              </a:solidFill>
            </a:endParaRPr>
          </a:p>
        </p:txBody>
      </p:sp>
      <p:grpSp>
        <p:nvGrpSpPr>
          <p:cNvPr id="3" name="Skupina 2">
            <a:extLst>
              <a:ext uri="{FF2B5EF4-FFF2-40B4-BE49-F238E27FC236}">
                <a16:creationId xmlns:a16="http://schemas.microsoft.com/office/drawing/2014/main" id="{447D9C5A-7FE9-3A4D-8ADB-213088003C1A}"/>
              </a:ext>
            </a:extLst>
          </p:cNvPr>
          <p:cNvGrpSpPr/>
          <p:nvPr userDrawn="1"/>
        </p:nvGrpSpPr>
        <p:grpSpPr>
          <a:xfrm>
            <a:off x="7979502" y="6403341"/>
            <a:ext cx="3607259" cy="503999"/>
            <a:chOff x="7979502" y="6403341"/>
            <a:chExt cx="3607259" cy="503999"/>
          </a:xfrm>
        </p:grpSpPr>
        <p:pic>
          <p:nvPicPr>
            <p:cNvPr id="17" name="Grafický objekt 16">
              <a:extLst>
                <a:ext uri="{FF2B5EF4-FFF2-40B4-BE49-F238E27FC236}">
                  <a16:creationId xmlns:a16="http://schemas.microsoft.com/office/drawing/2014/main" id="{CC8969BD-C246-CA42-B13C-EE47BC3DCA3C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 cstate="hq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10842115" y="6403341"/>
              <a:ext cx="744646" cy="503999"/>
            </a:xfrm>
            <a:prstGeom prst="rect">
              <a:avLst/>
            </a:prstGeom>
          </p:spPr>
        </p:pic>
        <p:pic>
          <p:nvPicPr>
            <p:cNvPr id="20" name="Grafický objekt 19">
              <a:extLst>
                <a:ext uri="{FF2B5EF4-FFF2-40B4-BE49-F238E27FC236}">
                  <a16:creationId xmlns:a16="http://schemas.microsoft.com/office/drawing/2014/main" id="{E0BADCCC-4F74-4F0A-A7EF-44B904712FC5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5" cstate="hq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7979502" y="6515641"/>
              <a:ext cx="2758663" cy="234543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1567620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46">
          <p15:clr>
            <a:srgbClr val="FBAE40"/>
          </p15:clr>
        </p15:guide>
        <p15:guide id="2" pos="7582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Nadpis 1">
            <a:extLst>
              <a:ext uri="{FF2B5EF4-FFF2-40B4-BE49-F238E27FC236}">
                <a16:creationId xmlns:a16="http://schemas.microsoft.com/office/drawing/2014/main" id="{6BECE3A1-9B13-4F1D-A61E-AF2067EC3CE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32819" y="1"/>
            <a:ext cx="9885238" cy="896492"/>
          </a:xfrm>
        </p:spPr>
        <p:txBody>
          <a:bodyPr>
            <a:noAutofit/>
          </a:bodyPr>
          <a:lstStyle>
            <a:lvl1pPr>
              <a:defRPr sz="2400" b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cs-CZ" dirty="0"/>
              <a:t>Nadpis</a:t>
            </a:r>
          </a:p>
        </p:txBody>
      </p:sp>
      <p:cxnSp>
        <p:nvCxnSpPr>
          <p:cNvPr id="11" name="Přímá spojnice 10">
            <a:extLst>
              <a:ext uri="{FF2B5EF4-FFF2-40B4-BE49-F238E27FC236}">
                <a16:creationId xmlns:a16="http://schemas.microsoft.com/office/drawing/2014/main" id="{49F50076-713F-4EFA-BEB6-E92A7CA2E9D8}"/>
              </a:ext>
            </a:extLst>
          </p:cNvPr>
          <p:cNvCxnSpPr/>
          <p:nvPr userDrawn="1"/>
        </p:nvCxnSpPr>
        <p:spPr>
          <a:xfrm flipV="1">
            <a:off x="0" y="896493"/>
            <a:ext cx="10218057" cy="1"/>
          </a:xfrm>
          <a:prstGeom prst="line">
            <a:avLst/>
          </a:prstGeom>
          <a:ln w="38100" cap="rnd">
            <a:solidFill>
              <a:schemeClr val="accent1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Přímá spojnice 11">
            <a:extLst>
              <a:ext uri="{FF2B5EF4-FFF2-40B4-BE49-F238E27FC236}">
                <a16:creationId xmlns:a16="http://schemas.microsoft.com/office/drawing/2014/main" id="{91C1F1F5-9E1B-45D1-B8A7-385438BD57F0}"/>
              </a:ext>
            </a:extLst>
          </p:cNvPr>
          <p:cNvCxnSpPr/>
          <p:nvPr userDrawn="1"/>
        </p:nvCxnSpPr>
        <p:spPr>
          <a:xfrm>
            <a:off x="11826903" y="896492"/>
            <a:ext cx="365097" cy="0"/>
          </a:xfrm>
          <a:prstGeom prst="line">
            <a:avLst/>
          </a:prstGeom>
          <a:ln w="38100" cap="rnd">
            <a:solidFill>
              <a:schemeClr val="accent1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Obrázek 12">
            <a:extLst>
              <a:ext uri="{FF2B5EF4-FFF2-40B4-BE49-F238E27FC236}">
                <a16:creationId xmlns:a16="http://schemas.microsoft.com/office/drawing/2014/main" id="{5110A526-5ED1-4270-B431-200E8EA05C0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78781" y="226273"/>
            <a:ext cx="1340438" cy="1340438"/>
          </a:xfrm>
          <a:prstGeom prst="rect">
            <a:avLst/>
          </a:prstGeom>
          <a:effectLst>
            <a:outerShdw blurRad="177800" dist="635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4" name="Obdélník 13">
            <a:extLst>
              <a:ext uri="{FF2B5EF4-FFF2-40B4-BE49-F238E27FC236}">
                <a16:creationId xmlns:a16="http://schemas.microsoft.com/office/drawing/2014/main" id="{E07EC997-097D-4BDE-970B-3BD77460A79F}"/>
              </a:ext>
            </a:extLst>
          </p:cNvPr>
          <p:cNvSpPr/>
          <p:nvPr userDrawn="1"/>
        </p:nvSpPr>
        <p:spPr>
          <a:xfrm>
            <a:off x="0" y="6407192"/>
            <a:ext cx="12192000" cy="450808"/>
          </a:xfrm>
          <a:prstGeom prst="rect">
            <a:avLst/>
          </a:prstGeom>
          <a:solidFill>
            <a:srgbClr val="D3114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>
              <a:solidFill>
                <a:schemeClr val="bg1"/>
              </a:solidFill>
            </a:endParaRPr>
          </a:p>
        </p:txBody>
      </p:sp>
      <p:grpSp>
        <p:nvGrpSpPr>
          <p:cNvPr id="20" name="Skupina 19">
            <a:extLst>
              <a:ext uri="{FF2B5EF4-FFF2-40B4-BE49-F238E27FC236}">
                <a16:creationId xmlns:a16="http://schemas.microsoft.com/office/drawing/2014/main" id="{20E63B92-56D5-F945-8613-CB3F227EB275}"/>
              </a:ext>
            </a:extLst>
          </p:cNvPr>
          <p:cNvGrpSpPr/>
          <p:nvPr userDrawn="1"/>
        </p:nvGrpSpPr>
        <p:grpSpPr>
          <a:xfrm>
            <a:off x="7979502" y="6403341"/>
            <a:ext cx="3607259" cy="503999"/>
            <a:chOff x="7979502" y="6403341"/>
            <a:chExt cx="3607259" cy="503999"/>
          </a:xfrm>
        </p:grpSpPr>
        <p:pic>
          <p:nvPicPr>
            <p:cNvPr id="21" name="Grafický objekt 20">
              <a:extLst>
                <a:ext uri="{FF2B5EF4-FFF2-40B4-BE49-F238E27FC236}">
                  <a16:creationId xmlns:a16="http://schemas.microsoft.com/office/drawing/2014/main" id="{8251C239-9A82-3C4F-8A6F-8FDEBACFEFD5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 cstate="hq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10842115" y="6403341"/>
              <a:ext cx="744646" cy="503999"/>
            </a:xfrm>
            <a:prstGeom prst="rect">
              <a:avLst/>
            </a:prstGeom>
          </p:spPr>
        </p:pic>
        <p:pic>
          <p:nvPicPr>
            <p:cNvPr id="22" name="Grafický objekt 21">
              <a:extLst>
                <a:ext uri="{FF2B5EF4-FFF2-40B4-BE49-F238E27FC236}">
                  <a16:creationId xmlns:a16="http://schemas.microsoft.com/office/drawing/2014/main" id="{D9D13083-7433-7A41-9812-10A926FB1B64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5" cstate="hq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7979502" y="6515641"/>
              <a:ext cx="2758663" cy="234543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6841378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387789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ředělovací smín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délník 5">
            <a:extLst>
              <a:ext uri="{FF2B5EF4-FFF2-40B4-BE49-F238E27FC236}">
                <a16:creationId xmlns:a16="http://schemas.microsoft.com/office/drawing/2014/main" id="{B6EE3335-4CFA-4F78-ACC9-DCDA0C61E0E3}"/>
              </a:ext>
            </a:extLst>
          </p:cNvPr>
          <p:cNvSpPr/>
          <p:nvPr userDrawn="1"/>
        </p:nvSpPr>
        <p:spPr>
          <a:xfrm>
            <a:off x="0" y="2503486"/>
            <a:ext cx="12192000" cy="4354514"/>
          </a:xfrm>
          <a:prstGeom prst="rect">
            <a:avLst/>
          </a:prstGeom>
          <a:solidFill>
            <a:srgbClr val="D3114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sp>
        <p:nvSpPr>
          <p:cNvPr id="7" name="Nadpis 1">
            <a:extLst>
              <a:ext uri="{FF2B5EF4-FFF2-40B4-BE49-F238E27FC236}">
                <a16:creationId xmlns:a16="http://schemas.microsoft.com/office/drawing/2014/main" id="{B4AA1ACA-170D-42E8-8323-B664F9958C46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524000" y="2503487"/>
            <a:ext cx="9144000" cy="1189622"/>
          </a:xfrm>
        </p:spPr>
        <p:txBody>
          <a:bodyPr anchor="b">
            <a:noAutofit/>
          </a:bodyPr>
          <a:lstStyle>
            <a:lvl1pPr algn="ctr">
              <a:defRPr sz="45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cs-CZ" dirty="0"/>
              <a:t>Nadpis</a:t>
            </a:r>
          </a:p>
        </p:txBody>
      </p:sp>
      <p:sp>
        <p:nvSpPr>
          <p:cNvPr id="8" name="Podnadpis 2">
            <a:extLst>
              <a:ext uri="{FF2B5EF4-FFF2-40B4-BE49-F238E27FC236}">
                <a16:creationId xmlns:a16="http://schemas.microsoft.com/office/drawing/2014/main" id="{3E1FB666-EF45-45A1-80A5-B759B741F878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24000" y="3693110"/>
            <a:ext cx="9144000" cy="1564690"/>
          </a:xfrm>
        </p:spPr>
        <p:txBody>
          <a:bodyPr anchor="ctr"/>
          <a:lstStyle>
            <a:lvl1pPr marL="0" indent="0" algn="ctr">
              <a:buNone/>
              <a:defRPr sz="2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 dirty="0"/>
              <a:t>Podnadpis</a:t>
            </a:r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0206028A-BD57-470C-9B71-297203A5788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03653" y="283579"/>
            <a:ext cx="1984694" cy="1984694"/>
          </a:xfrm>
          <a:prstGeom prst="rect">
            <a:avLst/>
          </a:prstGeom>
          <a:effectLst>
            <a:outerShdw blurRad="177800" dist="635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1" name="Grafický objekt 10">
            <a:extLst>
              <a:ext uri="{FF2B5EF4-FFF2-40B4-BE49-F238E27FC236}">
                <a16:creationId xmlns:a16="http://schemas.microsoft.com/office/drawing/2014/main" id="{9500876C-494A-AE40-BB68-202F9D2E4334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026056" y="6170912"/>
            <a:ext cx="4642915" cy="394742"/>
          </a:xfrm>
          <a:prstGeom prst="rect">
            <a:avLst/>
          </a:prstGeom>
        </p:spPr>
      </p:pic>
      <p:pic>
        <p:nvPicPr>
          <p:cNvPr id="12" name="Grafický objekt 11">
            <a:extLst>
              <a:ext uri="{FF2B5EF4-FFF2-40B4-BE49-F238E27FC236}">
                <a16:creationId xmlns:a16="http://schemas.microsoft.com/office/drawing/2014/main" id="{17B44333-A92B-1F45-947C-508903C71A16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7944381" y="5820174"/>
            <a:ext cx="1619635" cy="10962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45817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Předělovací smín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Obdélník 13">
            <a:extLst>
              <a:ext uri="{FF2B5EF4-FFF2-40B4-BE49-F238E27FC236}">
                <a16:creationId xmlns:a16="http://schemas.microsoft.com/office/drawing/2014/main" id="{E4590B06-0543-4571-8850-63C8D7437710}"/>
              </a:ext>
            </a:extLst>
          </p:cNvPr>
          <p:cNvSpPr/>
          <p:nvPr userDrawn="1"/>
        </p:nvSpPr>
        <p:spPr>
          <a:xfrm>
            <a:off x="0" y="2503486"/>
            <a:ext cx="12192000" cy="4354514"/>
          </a:xfrm>
          <a:prstGeom prst="rect">
            <a:avLst/>
          </a:prstGeom>
          <a:solidFill>
            <a:srgbClr val="D3114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sp>
        <p:nvSpPr>
          <p:cNvPr id="3" name="Obdélník 2">
            <a:extLst>
              <a:ext uri="{FF2B5EF4-FFF2-40B4-BE49-F238E27FC236}">
                <a16:creationId xmlns:a16="http://schemas.microsoft.com/office/drawing/2014/main" id="{D939BFE6-5AA9-48F7-9C79-C28DD31BA5CC}"/>
              </a:ext>
            </a:extLst>
          </p:cNvPr>
          <p:cNvSpPr/>
          <p:nvPr userDrawn="1"/>
        </p:nvSpPr>
        <p:spPr>
          <a:xfrm>
            <a:off x="4221769" y="4075589"/>
            <a:ext cx="3748462" cy="523220"/>
          </a:xfrm>
          <a:prstGeom prst="rect">
            <a:avLst/>
          </a:prstGeom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2800" b="0" i="0" u="none" strike="noStrike" kern="1200" cap="none" spc="3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#covidneversleeps</a:t>
            </a:r>
            <a:endParaRPr kumimoji="0" lang="cs-CZ" sz="2800" b="0" i="0" u="none" strike="noStrike" kern="1200" cap="none" spc="30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Segoe UI"/>
              <a:ea typeface="+mn-ea"/>
              <a:cs typeface="+mn-cs"/>
            </a:endParaRPr>
          </a:p>
        </p:txBody>
      </p:sp>
      <p:pic>
        <p:nvPicPr>
          <p:cNvPr id="10" name="Obrázek 9">
            <a:extLst>
              <a:ext uri="{FF2B5EF4-FFF2-40B4-BE49-F238E27FC236}">
                <a16:creationId xmlns:a16="http://schemas.microsoft.com/office/drawing/2014/main" id="{6E93BC90-CA18-4B4A-BD99-CD309B767FB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03653" y="283579"/>
            <a:ext cx="1984694" cy="1984694"/>
          </a:xfrm>
          <a:prstGeom prst="rect">
            <a:avLst/>
          </a:prstGeom>
          <a:effectLst>
            <a:outerShdw blurRad="177800" dist="635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9" name="Grafický objekt 8">
            <a:extLst>
              <a:ext uri="{FF2B5EF4-FFF2-40B4-BE49-F238E27FC236}">
                <a16:creationId xmlns:a16="http://schemas.microsoft.com/office/drawing/2014/main" id="{A9EE4D8D-F381-054C-B05F-C0F073A786D0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026056" y="6170912"/>
            <a:ext cx="4642915" cy="394742"/>
          </a:xfrm>
          <a:prstGeom prst="rect">
            <a:avLst/>
          </a:prstGeom>
        </p:spPr>
      </p:pic>
      <p:pic>
        <p:nvPicPr>
          <p:cNvPr id="11" name="Grafický objekt 10">
            <a:extLst>
              <a:ext uri="{FF2B5EF4-FFF2-40B4-BE49-F238E27FC236}">
                <a16:creationId xmlns:a16="http://schemas.microsoft.com/office/drawing/2014/main" id="{4E187FAC-8385-4A41-BD8D-043AE215E17A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7944381" y="5820174"/>
            <a:ext cx="1619635" cy="10962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88323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nadpis 1">
            <a:extLst>
              <a:ext uri="{FF2B5EF4-FFF2-40B4-BE49-F238E27FC236}">
                <a16:creationId xmlns:a16="http://schemas.microsoft.com/office/drawing/2014/main" id="{9E29F1E6-ED0B-46BA-8E34-71ED3EB594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dirty="0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7438496F-B824-41C1-AA93-D9881432A51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dirty="0"/>
              <a:t>Po kliknutí můžete upravovat styly textu v předloze.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</a:p>
        </p:txBody>
      </p:sp>
    </p:spTree>
    <p:extLst>
      <p:ext uri="{BB962C8B-B14F-4D97-AF65-F5344CB8AC3E}">
        <p14:creationId xmlns:p14="http://schemas.microsoft.com/office/powerpoint/2010/main" val="36425653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5" r:id="rId1"/>
    <p:sldLayoutId id="2147483656" r:id="rId2"/>
    <p:sldLayoutId id="2147483657" r:id="rId3"/>
    <p:sldLayoutId id="2147483661" r:id="rId4"/>
    <p:sldLayoutId id="2147483658" r:id="rId5"/>
    <p:sldLayoutId id="2147483662" r:id="rId6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png"/><Relationship Id="rId4" Type="http://schemas.openxmlformats.org/officeDocument/2006/relationships/image" Target="../media/image21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microsoft.com/office/2014/relationships/chartEx" Target="../charts/chartEx1.xml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pn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medrxiv.org/content/10.1101/2021.05.22.21257658v1" TargetMode="External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A88B192-724F-7843-8473-7FB8726C7F3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2381251"/>
            <a:ext cx="9144000" cy="1515054"/>
          </a:xfrm>
        </p:spPr>
        <p:txBody>
          <a:bodyPr/>
          <a:lstStyle/>
          <a:p>
            <a:r>
              <a:rPr lang="cs-CZ" dirty="0">
                <a:solidFill>
                  <a:srgbClr val="C00000"/>
                </a:solidFill>
              </a:rPr>
              <a:t>Analytický briefing EPI situace COVID-19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5DD479B6-0ED4-884F-800F-23D2FCE02B60}"/>
              </a:ext>
            </a:extLst>
          </p:cNvPr>
          <p:cNvSpPr>
            <a:spLocks noGrp="1"/>
          </p:cNvSpPr>
          <p:nvPr>
            <p:ph type="subTitle" idx="1"/>
            <p:custDataLst>
              <p:tags r:id="rId1"/>
            </p:custDataLst>
          </p:nvPr>
        </p:nvSpPr>
        <p:spPr/>
        <p:txBody>
          <a:bodyPr>
            <a:normAutofit/>
          </a:bodyPr>
          <a:lstStyle/>
          <a:p>
            <a:r>
              <a:rPr lang="cs-CZ" b="1" i="1" dirty="0">
                <a:solidFill>
                  <a:srgbClr val="C00000"/>
                </a:solidFill>
              </a:rPr>
              <a:t>23</a:t>
            </a:r>
            <a:r>
              <a:rPr lang="en-US" b="1" i="1" dirty="0">
                <a:solidFill>
                  <a:srgbClr val="C00000"/>
                </a:solidFill>
              </a:rPr>
              <a:t>. </a:t>
            </a:r>
            <a:r>
              <a:rPr lang="cs-CZ" b="1" i="1" dirty="0">
                <a:solidFill>
                  <a:srgbClr val="C00000"/>
                </a:solidFill>
              </a:rPr>
              <a:t>června 2021</a:t>
            </a:r>
          </a:p>
          <a:p>
            <a:r>
              <a:rPr lang="cs-CZ" b="1" i="1" dirty="0">
                <a:solidFill>
                  <a:srgbClr val="C00000"/>
                </a:solidFill>
              </a:rPr>
              <a:t>16:30 hod</a:t>
            </a:r>
          </a:p>
        </p:txBody>
      </p:sp>
    </p:spTree>
    <p:extLst>
      <p:ext uri="{BB962C8B-B14F-4D97-AF65-F5344CB8AC3E}">
        <p14:creationId xmlns:p14="http://schemas.microsoft.com/office/powerpoint/2010/main" val="208257948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9CFA6ED-00B5-4632-8C9C-373CF917C0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8231" y="1"/>
            <a:ext cx="9479826" cy="896492"/>
          </a:xfrm>
        </p:spPr>
        <p:txBody>
          <a:bodyPr/>
          <a:lstStyle/>
          <a:p>
            <a:r>
              <a:rPr lang="cs-CZ" dirty="0"/>
              <a:t>Přehled situace v jednotlivých okresech (incidence za 7 dní) </a:t>
            </a:r>
          </a:p>
        </p:txBody>
      </p:sp>
      <p:sp>
        <p:nvSpPr>
          <p:cNvPr id="3" name="Obdélník 2">
            <a:extLst>
              <a:ext uri="{FF2B5EF4-FFF2-40B4-BE49-F238E27FC236}">
                <a16:creationId xmlns:a16="http://schemas.microsoft.com/office/drawing/2014/main" id="{979897D2-953A-41F6-9196-FB9F26C141AB}"/>
              </a:ext>
            </a:extLst>
          </p:cNvPr>
          <p:cNvSpPr/>
          <p:nvPr/>
        </p:nvSpPr>
        <p:spPr>
          <a:xfrm>
            <a:off x="246850" y="6490901"/>
            <a:ext cx="1941557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cs-CZ" sz="1200" b="1" dirty="0">
                <a:solidFill>
                  <a:srgbClr val="FFFFFF"/>
                </a:solidFill>
              </a:rPr>
              <a:t>Zdroj dat: ISIN, ÚZIS ČR</a:t>
            </a:r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75E07366-D21A-4451-B088-BF0F25771522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7626" y="896493"/>
            <a:ext cx="8281035" cy="537019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84911117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995A773-5180-48A1-86C7-698F5C9922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Počet denně provedených PCR a </a:t>
            </a:r>
            <a:r>
              <a:rPr lang="cs-CZ" dirty="0" err="1"/>
              <a:t>Ag</a:t>
            </a:r>
            <a:r>
              <a:rPr lang="cs-CZ" dirty="0"/>
              <a:t> testů za posledních 30 dnů</a:t>
            </a:r>
          </a:p>
        </p:txBody>
      </p:sp>
      <p:pic>
        <p:nvPicPr>
          <p:cNvPr id="3" name="Obrázek 2">
            <a:extLst>
              <a:ext uri="{FF2B5EF4-FFF2-40B4-BE49-F238E27FC236}">
                <a16:creationId xmlns:a16="http://schemas.microsoft.com/office/drawing/2014/main" id="{98DB3D99-D1D9-4EFF-96C8-436F48C9CFB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37414" y="1364842"/>
            <a:ext cx="8980643" cy="48716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965170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4">
            <a:extLst>
              <a:ext uri="{FF2B5EF4-FFF2-40B4-BE49-F238E27FC236}">
                <a16:creationId xmlns:a16="http://schemas.microsoft.com/office/drawing/2014/main" id="{61820BE3-36DA-4515-A307-02F96C71158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213"/>
          <a:stretch/>
        </p:blipFill>
        <p:spPr>
          <a:xfrm>
            <a:off x="10179924" y="107620"/>
            <a:ext cx="1660507" cy="1510172"/>
          </a:xfrm>
          <a:prstGeom prst="rect">
            <a:avLst/>
          </a:prstGeom>
        </p:spPr>
      </p:pic>
      <p:sp>
        <p:nvSpPr>
          <p:cNvPr id="7" name="TextovéPole 1">
            <a:extLst>
              <a:ext uri="{FF2B5EF4-FFF2-40B4-BE49-F238E27FC236}">
                <a16:creationId xmlns:a16="http://schemas.microsoft.com/office/drawing/2014/main" id="{E5876C6B-CFD5-42DD-B925-AAF51D52DAB6}"/>
              </a:ext>
            </a:extLst>
          </p:cNvPr>
          <p:cNvSpPr txBox="1"/>
          <p:nvPr/>
        </p:nvSpPr>
        <p:spPr>
          <a:xfrm>
            <a:off x="186609" y="6500082"/>
            <a:ext cx="2051766" cy="277176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2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Zdroj dat: ISIN, ÚZIS ČR</a:t>
            </a:r>
          </a:p>
        </p:txBody>
      </p:sp>
      <p:sp>
        <p:nvSpPr>
          <p:cNvPr id="8" name="Nadpis 1">
            <a:extLst>
              <a:ext uri="{FF2B5EF4-FFF2-40B4-BE49-F238E27FC236}">
                <a16:creationId xmlns:a16="http://schemas.microsoft.com/office/drawing/2014/main" id="{937F07BE-51D8-4060-B4B8-56F9EBABE0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8696" y="0"/>
            <a:ext cx="9309399" cy="896492"/>
          </a:xfrm>
        </p:spPr>
        <p:txBody>
          <a:bodyPr/>
          <a:lstStyle/>
          <a:p>
            <a:r>
              <a:rPr lang="cs-CZ" dirty="0"/>
              <a:t>Počet testů PCR a pozitivních případů za posledních 30 dní</a:t>
            </a:r>
          </a:p>
        </p:txBody>
      </p:sp>
      <p:pic>
        <p:nvPicPr>
          <p:cNvPr id="3" name="Obrázek 2">
            <a:extLst>
              <a:ext uri="{FF2B5EF4-FFF2-40B4-BE49-F238E27FC236}">
                <a16:creationId xmlns:a16="http://schemas.microsoft.com/office/drawing/2014/main" id="{1A59E7EC-A335-4F55-8062-5BCD3F4AE24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9610" y="1021478"/>
            <a:ext cx="9309399" cy="53536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796005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4">
            <a:extLst>
              <a:ext uri="{FF2B5EF4-FFF2-40B4-BE49-F238E27FC236}">
                <a16:creationId xmlns:a16="http://schemas.microsoft.com/office/drawing/2014/main" id="{61820BE3-36DA-4515-A307-02F96C71158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213"/>
          <a:stretch/>
        </p:blipFill>
        <p:spPr>
          <a:xfrm>
            <a:off x="10179924" y="107620"/>
            <a:ext cx="1660507" cy="1510172"/>
          </a:xfrm>
          <a:prstGeom prst="rect">
            <a:avLst/>
          </a:prstGeom>
        </p:spPr>
      </p:pic>
      <p:sp>
        <p:nvSpPr>
          <p:cNvPr id="7" name="TextovéPole 1">
            <a:extLst>
              <a:ext uri="{FF2B5EF4-FFF2-40B4-BE49-F238E27FC236}">
                <a16:creationId xmlns:a16="http://schemas.microsoft.com/office/drawing/2014/main" id="{E5876C6B-CFD5-42DD-B925-AAF51D52DAB6}"/>
              </a:ext>
            </a:extLst>
          </p:cNvPr>
          <p:cNvSpPr txBox="1"/>
          <p:nvPr/>
        </p:nvSpPr>
        <p:spPr>
          <a:xfrm>
            <a:off x="186609" y="6500082"/>
            <a:ext cx="2051766" cy="277176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2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Zdroj dat: ISIN, ÚZIS ČR</a:t>
            </a:r>
          </a:p>
        </p:txBody>
      </p:sp>
      <p:sp>
        <p:nvSpPr>
          <p:cNvPr id="9" name="Nadpis 1">
            <a:extLst>
              <a:ext uri="{FF2B5EF4-FFF2-40B4-BE49-F238E27FC236}">
                <a16:creationId xmlns:a16="http://schemas.microsoft.com/office/drawing/2014/main" id="{937F07BE-51D8-4060-B4B8-56F9EBABE0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6609" y="8389"/>
            <a:ext cx="9461724" cy="896492"/>
          </a:xfrm>
        </p:spPr>
        <p:txBody>
          <a:bodyPr/>
          <a:lstStyle/>
          <a:p>
            <a:r>
              <a:rPr lang="cs-CZ" dirty="0"/>
              <a:t>Počet </a:t>
            </a:r>
            <a:r>
              <a:rPr lang="cs-CZ" dirty="0" err="1"/>
              <a:t>Ag</a:t>
            </a:r>
            <a:r>
              <a:rPr lang="cs-CZ" dirty="0"/>
              <a:t> testů a pozitivních případů za posledních 30 dní</a:t>
            </a:r>
          </a:p>
        </p:txBody>
      </p:sp>
      <p:pic>
        <p:nvPicPr>
          <p:cNvPr id="2" name="Obrázek 1">
            <a:extLst>
              <a:ext uri="{FF2B5EF4-FFF2-40B4-BE49-F238E27FC236}">
                <a16:creationId xmlns:a16="http://schemas.microsoft.com/office/drawing/2014/main" id="{CD64C43E-0F55-4E2D-9439-98A8E3D1372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4574" y="1098276"/>
            <a:ext cx="9123759" cy="52816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074274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CCF50F5-5B72-4E09-AE69-9611761552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Vývoj počtu celkově hospitalizovaných/JIP v čase</a:t>
            </a:r>
          </a:p>
        </p:txBody>
      </p:sp>
      <p:sp>
        <p:nvSpPr>
          <p:cNvPr id="3" name="Obdélník 2">
            <a:extLst>
              <a:ext uri="{FF2B5EF4-FFF2-40B4-BE49-F238E27FC236}">
                <a16:creationId xmlns:a16="http://schemas.microsoft.com/office/drawing/2014/main" id="{7E99F44A-39AE-4EAC-809A-A3A110ED1DA0}"/>
              </a:ext>
            </a:extLst>
          </p:cNvPr>
          <p:cNvSpPr/>
          <p:nvPr/>
        </p:nvSpPr>
        <p:spPr>
          <a:xfrm>
            <a:off x="332819" y="6545591"/>
            <a:ext cx="1941557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cs-CZ" sz="1200" b="1" dirty="0">
                <a:solidFill>
                  <a:srgbClr val="FFFFFF"/>
                </a:solidFill>
              </a:rPr>
              <a:t>Zdroj dat: ISIN, ÚZIS ČR</a:t>
            </a:r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A2BDAA89-3BA8-402B-9241-9C70D2AF8B7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8163" y="1117777"/>
            <a:ext cx="9734550" cy="52065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604548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015241C-BF5B-4EF1-A22B-F127449408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Stav hospitalizací - souhrn</a:t>
            </a:r>
          </a:p>
        </p:txBody>
      </p:sp>
      <p:sp>
        <p:nvSpPr>
          <p:cNvPr id="5" name="TextovéPole 1">
            <a:extLst>
              <a:ext uri="{FF2B5EF4-FFF2-40B4-BE49-F238E27FC236}">
                <a16:creationId xmlns:a16="http://schemas.microsoft.com/office/drawing/2014/main" id="{1B5742DC-28AF-42D6-A3A2-C4184BE25A95}"/>
              </a:ext>
            </a:extLst>
          </p:cNvPr>
          <p:cNvSpPr txBox="1"/>
          <p:nvPr/>
        </p:nvSpPr>
        <p:spPr>
          <a:xfrm>
            <a:off x="186609" y="6500082"/>
            <a:ext cx="2051766" cy="277176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cs-CZ" sz="1200" b="1" dirty="0">
                <a:solidFill>
                  <a:schemeClr val="bg1"/>
                </a:solidFill>
              </a:rPr>
              <a:t>Zdroj dat: ISIN, ÚZIS ČR</a:t>
            </a:r>
          </a:p>
        </p:txBody>
      </p:sp>
      <p:sp>
        <p:nvSpPr>
          <p:cNvPr id="3" name="Obdélník 2">
            <a:extLst>
              <a:ext uri="{FF2B5EF4-FFF2-40B4-BE49-F238E27FC236}">
                <a16:creationId xmlns:a16="http://schemas.microsoft.com/office/drawing/2014/main" id="{9F1DA76A-5241-42A6-8D50-C541F6300F23}"/>
              </a:ext>
            </a:extLst>
          </p:cNvPr>
          <p:cNvSpPr/>
          <p:nvPr/>
        </p:nvSpPr>
        <p:spPr>
          <a:xfrm>
            <a:off x="407300" y="966787"/>
            <a:ext cx="11377400" cy="49244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1200" dirty="0">
                <a:latin typeface="Calibri" panose="020F0502020204030204" pitchFamily="34" charset="0"/>
                <a:ea typeface="Calibri" panose="020F0502020204030204" pitchFamily="34" charset="0"/>
              </a:rPr>
              <a:t> </a:t>
            </a:r>
          </a:p>
          <a:p>
            <a:r>
              <a:rPr lang="cs-CZ" sz="1200" b="1" dirty="0">
                <a:latin typeface="Calibri" panose="020F0502020204030204" pitchFamily="34" charset="0"/>
                <a:ea typeface="Calibri" panose="020F0502020204030204" pitchFamily="34" charset="0"/>
              </a:rPr>
              <a:t>Celkový souhrn situace v ČR</a:t>
            </a:r>
            <a:r>
              <a:rPr lang="cs-CZ" sz="1200" dirty="0"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</a:p>
          <a:p>
            <a:pPr marL="171450" indent="-171450">
              <a:buFont typeface="Wingdings" panose="05000000000000000000" pitchFamily="2" charset="2"/>
              <a:buChar char="q"/>
            </a:pPr>
            <a:r>
              <a:rPr lang="cs-CZ" sz="12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Celkem hospitalizovaných bylo včera 78.</a:t>
            </a:r>
            <a:endParaRPr lang="cs-CZ" sz="1200" dirty="0"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171450" indent="-171450">
              <a:buFont typeface="Wingdings" panose="05000000000000000000" pitchFamily="2" charset="2"/>
              <a:buChar char="q"/>
            </a:pPr>
            <a:r>
              <a:rPr lang="cs-CZ" sz="1200" dirty="0">
                <a:latin typeface="Calibri" panose="020F0502020204030204" pitchFamily="34" charset="0"/>
                <a:ea typeface="Calibri" panose="020F0502020204030204" pitchFamily="34" charset="0"/>
              </a:rPr>
              <a:t>Hospitalizovaní tvoří 3,1 % z celkem pozitivních.</a:t>
            </a:r>
          </a:p>
          <a:p>
            <a:pPr marL="171450" indent="-171450">
              <a:buFont typeface="Wingdings" panose="05000000000000000000" pitchFamily="2" charset="2"/>
              <a:buChar char="q"/>
            </a:pPr>
            <a:r>
              <a:rPr lang="cs-CZ" sz="12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Těžký průběh onemocnění a na JIP je hlášeno u 13 osob, 8x UPV, 0x ECMO. </a:t>
            </a:r>
            <a:endParaRPr lang="cs-CZ" sz="1200" dirty="0"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171450" indent="-171450">
              <a:buFont typeface="Wingdings" panose="05000000000000000000" pitchFamily="2" charset="2"/>
              <a:buChar char="q"/>
            </a:pPr>
            <a:r>
              <a:rPr lang="cs-CZ" sz="1200" dirty="0">
                <a:latin typeface="Calibri" panose="020F0502020204030204" pitchFamily="34" charset="0"/>
                <a:ea typeface="Calibri" panose="020F0502020204030204" pitchFamily="34" charset="0"/>
              </a:rPr>
              <a:t>Podíl osob v těžkém stavu z celkového počtu hospitalizovaných je 16,7 %.</a:t>
            </a:r>
          </a:p>
          <a:p>
            <a:pPr marL="171450" indent="-171450">
              <a:buFont typeface="Wingdings" panose="05000000000000000000" pitchFamily="2" charset="2"/>
              <a:buChar char="q"/>
            </a:pPr>
            <a:r>
              <a:rPr lang="cs-CZ" sz="1200" dirty="0">
                <a:latin typeface="Calibri" panose="020F0502020204030204" pitchFamily="34" charset="0"/>
                <a:ea typeface="Calibri" panose="020F0502020204030204" pitchFamily="34" charset="0"/>
              </a:rPr>
              <a:t>Potvrzeno 0 úmrtí.</a:t>
            </a:r>
          </a:p>
          <a:p>
            <a:endParaRPr lang="cs-CZ" sz="1200" dirty="0"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r>
              <a:rPr lang="cs-CZ" sz="1200" b="1" dirty="0">
                <a:latin typeface="Calibri" panose="020F0502020204030204" pitchFamily="34" charset="0"/>
                <a:ea typeface="Calibri" panose="020F0502020204030204" pitchFamily="34" charset="0"/>
              </a:rPr>
              <a:t>Nově přijatí pacienti</a:t>
            </a:r>
            <a:endParaRPr lang="cs-CZ" sz="1200" dirty="0"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171450" indent="-171450">
              <a:buFont typeface="Wingdings" panose="05000000000000000000" pitchFamily="2" charset="2"/>
              <a:buChar char="q"/>
            </a:pPr>
            <a:r>
              <a:rPr lang="cs-CZ" sz="12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Celkem 6 nově přijatých pacientů.</a:t>
            </a:r>
            <a:endParaRPr lang="cs-CZ" sz="1200" dirty="0"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171450" indent="-171450">
              <a:buFont typeface="Wingdings" panose="05000000000000000000" pitchFamily="2" charset="2"/>
              <a:buChar char="q"/>
            </a:pPr>
            <a:r>
              <a:rPr lang="cs-CZ" sz="1200" dirty="0">
                <a:latin typeface="Calibri" panose="020F0502020204030204" pitchFamily="34" charset="0"/>
                <a:ea typeface="Calibri" panose="020F0502020204030204" pitchFamily="34" charset="0"/>
              </a:rPr>
              <a:t>Průměrný věk nově přijatých pacientů činí 71 let.</a:t>
            </a:r>
          </a:p>
          <a:p>
            <a:pPr marL="171450" indent="-171450">
              <a:buFont typeface="Wingdings" panose="05000000000000000000" pitchFamily="2" charset="2"/>
              <a:buChar char="q"/>
            </a:pPr>
            <a:r>
              <a:rPr lang="cs-CZ" sz="1200" dirty="0">
                <a:latin typeface="Calibri" panose="020F0502020204030204" pitchFamily="34" charset="0"/>
                <a:ea typeface="Calibri" panose="020F0502020204030204" pitchFamily="34" charset="0"/>
              </a:rPr>
              <a:t>Těžký stav je hlášen u 0 nově přijatých pacientů, stav střední je hlášen 2x.</a:t>
            </a:r>
          </a:p>
          <a:p>
            <a:pPr marL="171450" indent="-171450">
              <a:buFont typeface="Wingdings" panose="05000000000000000000" pitchFamily="2" charset="2"/>
              <a:buChar char="q"/>
            </a:pPr>
            <a:r>
              <a:rPr lang="cs-CZ" sz="1200" dirty="0">
                <a:latin typeface="Calibri" panose="020F0502020204030204" pitchFamily="34" charset="0"/>
                <a:ea typeface="Calibri" panose="020F0502020204030204" pitchFamily="34" charset="0"/>
              </a:rPr>
              <a:t>Nejvíce příjmů bylo v následujících krajích: VYS(2), ZLK(1), MSK(1).</a:t>
            </a:r>
          </a:p>
          <a:p>
            <a:r>
              <a:rPr lang="cs-CZ" sz="1200" dirty="0">
                <a:latin typeface="Calibri" panose="020F0502020204030204" pitchFamily="34" charset="0"/>
                <a:ea typeface="Calibri" panose="020F0502020204030204" pitchFamily="34" charset="0"/>
              </a:rPr>
              <a:t> </a:t>
            </a:r>
          </a:p>
          <a:p>
            <a:r>
              <a:rPr lang="cs-CZ" sz="1200" b="1" dirty="0">
                <a:latin typeface="Calibri" panose="020F0502020204030204" pitchFamily="34" charset="0"/>
                <a:ea typeface="Calibri" panose="020F0502020204030204" pitchFamily="34" charset="0"/>
              </a:rPr>
              <a:t>Nově propuštění pacienti</a:t>
            </a:r>
            <a:endParaRPr lang="cs-CZ" sz="1200" dirty="0"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171450" indent="-171450">
              <a:buFont typeface="Wingdings" panose="05000000000000000000" pitchFamily="2" charset="2"/>
              <a:buChar char="q"/>
            </a:pPr>
            <a:r>
              <a:rPr lang="cs-CZ" sz="1200" dirty="0">
                <a:latin typeface="Calibri" panose="020F0502020204030204" pitchFamily="34" charset="0"/>
                <a:ea typeface="Calibri" panose="020F0502020204030204" pitchFamily="34" charset="0"/>
              </a:rPr>
              <a:t>Za 22.06.2021: celkem 7 propuštěných pacientů.</a:t>
            </a:r>
          </a:p>
          <a:p>
            <a:pPr marL="171450" indent="-171450">
              <a:buFont typeface="Wingdings" panose="05000000000000000000" pitchFamily="2" charset="2"/>
              <a:buChar char="q"/>
            </a:pPr>
            <a:r>
              <a:rPr lang="cs-CZ" sz="1200" dirty="0">
                <a:latin typeface="Calibri" panose="020F0502020204030204" pitchFamily="34" charset="0"/>
                <a:ea typeface="Calibri" panose="020F0502020204030204" pitchFamily="34" charset="0"/>
              </a:rPr>
              <a:t>Za 21.06.2021: celkem 10 propuštěných pacientů.</a:t>
            </a:r>
          </a:p>
          <a:p>
            <a:pPr marL="171450" indent="-171450">
              <a:buFont typeface="Wingdings" panose="05000000000000000000" pitchFamily="2" charset="2"/>
              <a:buChar char="q"/>
            </a:pPr>
            <a:r>
              <a:rPr lang="cs-CZ" sz="1200" dirty="0">
                <a:latin typeface="Calibri" panose="020F0502020204030204" pitchFamily="34" charset="0"/>
                <a:ea typeface="Calibri" panose="020F0502020204030204" pitchFamily="34" charset="0"/>
              </a:rPr>
              <a:t>Za 20.06.2021: celkem 3 propuštěných pacientů.</a:t>
            </a:r>
          </a:p>
          <a:p>
            <a:r>
              <a:rPr lang="cs-CZ" sz="1200" dirty="0">
                <a:latin typeface="Calibri" panose="020F0502020204030204" pitchFamily="34" charset="0"/>
                <a:ea typeface="Calibri" panose="020F0502020204030204" pitchFamily="34" charset="0"/>
              </a:rPr>
              <a:t> </a:t>
            </a:r>
          </a:p>
          <a:p>
            <a:r>
              <a:rPr lang="cs-CZ" sz="1200" b="1" dirty="0">
                <a:latin typeface="Calibri" panose="020F0502020204030204" pitchFamily="34" charset="0"/>
                <a:ea typeface="Calibri" panose="020F0502020204030204" pitchFamily="34" charset="0"/>
              </a:rPr>
              <a:t>Zátěž dle krajů a nemocnic</a:t>
            </a:r>
            <a:endParaRPr lang="cs-CZ" sz="1200" dirty="0"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171450" indent="-171450">
              <a:buFont typeface="Wingdings" panose="05000000000000000000" pitchFamily="2" charset="2"/>
              <a:buChar char="q"/>
            </a:pPr>
            <a:r>
              <a:rPr lang="cs-CZ" sz="1200" dirty="0">
                <a:latin typeface="Calibri" panose="020F0502020204030204" pitchFamily="34" charset="0"/>
                <a:ea typeface="Calibri" panose="020F0502020204030204" pitchFamily="34" charset="0"/>
              </a:rPr>
              <a:t>Nejvíce pacientů je v následujících krajích (z toho na JIP): HMP 21 (2), MSK 10 (1), VYS 9 (2).</a:t>
            </a:r>
          </a:p>
          <a:p>
            <a:pPr marL="171450" indent="-171450">
              <a:buFont typeface="Wingdings" panose="05000000000000000000" pitchFamily="2" charset="2"/>
              <a:buChar char="q"/>
            </a:pPr>
            <a:r>
              <a:rPr lang="cs-CZ" sz="1200" dirty="0">
                <a:latin typeface="Calibri" panose="020F0502020204030204" pitchFamily="34" charset="0"/>
                <a:ea typeface="Calibri" panose="020F0502020204030204" pitchFamily="34" charset="0"/>
              </a:rPr>
              <a:t>UPV potřebuje nejvíce pacientů v ZLK 7 (2), PLK 3 (2), VYS 9 (2).</a:t>
            </a:r>
          </a:p>
          <a:p>
            <a:pPr marL="171450" indent="-171450">
              <a:buFont typeface="Wingdings" panose="05000000000000000000" pitchFamily="2" charset="2"/>
              <a:buChar char="q"/>
            </a:pPr>
            <a:r>
              <a:rPr lang="cs-CZ" sz="1200" dirty="0">
                <a:latin typeface="Calibri" panose="020F0502020204030204" pitchFamily="34" charset="0"/>
                <a:ea typeface="Calibri" panose="020F0502020204030204" pitchFamily="34" charset="0"/>
              </a:rPr>
              <a:t>ZZ s více jak 30 pacienty:</a:t>
            </a:r>
          </a:p>
          <a:p>
            <a:pPr marL="171450" indent="-171450">
              <a:buFont typeface="Wingdings" panose="05000000000000000000" pitchFamily="2" charset="2"/>
              <a:buChar char="q"/>
            </a:pPr>
            <a:r>
              <a:rPr lang="cs-CZ" sz="1200" dirty="0">
                <a:latin typeface="Calibri" panose="020F0502020204030204" pitchFamily="34" charset="0"/>
                <a:ea typeface="Calibri" panose="020F0502020204030204" pitchFamily="34" charset="0"/>
              </a:rPr>
              <a:t>V žádné nemocnici není více, než 30 pacientů.</a:t>
            </a:r>
          </a:p>
          <a:p>
            <a:r>
              <a:rPr lang="cs-CZ" sz="1200" dirty="0">
                <a:latin typeface="Calibri" panose="020F0502020204030204" pitchFamily="34" charset="0"/>
                <a:ea typeface="Calibri" panose="020F0502020204030204" pitchFamily="34" charset="0"/>
              </a:rPr>
              <a:t> </a:t>
            </a:r>
          </a:p>
          <a:p>
            <a:pPr marL="342900" lvl="0" indent="-342900">
              <a:buFont typeface="Wingdings" panose="05000000000000000000" pitchFamily="2" charset="2"/>
              <a:buChar char=""/>
            </a:pPr>
            <a:endParaRPr lang="cs-CZ" sz="1400" dirty="0"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8430740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015241C-BF5B-4EF1-A22B-F127449408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Stav hospitalizací – kapacity IP</a:t>
            </a:r>
          </a:p>
        </p:txBody>
      </p:sp>
      <p:sp>
        <p:nvSpPr>
          <p:cNvPr id="4" name="TextovéPole 1">
            <a:extLst>
              <a:ext uri="{FF2B5EF4-FFF2-40B4-BE49-F238E27FC236}">
                <a16:creationId xmlns:a16="http://schemas.microsoft.com/office/drawing/2014/main" id="{1B63C737-6341-4079-ABE9-1CAEE9C95CC3}"/>
              </a:ext>
            </a:extLst>
          </p:cNvPr>
          <p:cNvSpPr txBox="1"/>
          <p:nvPr/>
        </p:nvSpPr>
        <p:spPr>
          <a:xfrm>
            <a:off x="186609" y="6500082"/>
            <a:ext cx="2051766" cy="277176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cs-CZ" sz="1200" b="1" dirty="0">
                <a:solidFill>
                  <a:schemeClr val="bg1"/>
                </a:solidFill>
              </a:rPr>
              <a:t>Zdroj dat: ISIN, ÚZIS ČR</a:t>
            </a:r>
          </a:p>
        </p:txBody>
      </p:sp>
      <p:sp>
        <p:nvSpPr>
          <p:cNvPr id="5" name="Obdélník 4">
            <a:extLst>
              <a:ext uri="{FF2B5EF4-FFF2-40B4-BE49-F238E27FC236}">
                <a16:creationId xmlns:a16="http://schemas.microsoft.com/office/drawing/2014/main" id="{1EBFADCD-FA99-4A8C-A20F-C7E8A0A420AC}"/>
              </a:ext>
            </a:extLst>
          </p:cNvPr>
          <p:cNvSpPr/>
          <p:nvPr/>
        </p:nvSpPr>
        <p:spPr>
          <a:xfrm>
            <a:off x="127187" y="976388"/>
            <a:ext cx="9885238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1200" b="1" dirty="0">
                <a:latin typeface="Calibri" panose="020F0502020204030204" pitchFamily="34" charset="0"/>
                <a:ea typeface="Calibri" panose="020F0502020204030204" pitchFamily="34" charset="0"/>
              </a:rPr>
              <a:t>Dostupné kapacity dle dispečinku IP</a:t>
            </a:r>
            <a:endParaRPr lang="cs-CZ" sz="1200" dirty="0"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171450" indent="-171450">
              <a:buFont typeface="Wingdings" panose="05000000000000000000" pitchFamily="2" charset="2"/>
              <a:buChar char="q"/>
            </a:pPr>
            <a:r>
              <a:rPr lang="cs-CZ" sz="1200" dirty="0">
                <a:latin typeface="Calibri" panose="020F0502020204030204" pitchFamily="34" charset="0"/>
                <a:ea typeface="Calibri" panose="020F0502020204030204" pitchFamily="34" charset="0"/>
              </a:rPr>
              <a:t>UPV - volná kapacita ( 661 lůžek), tj. 30,6 % celku. ECMO - volná kapacita ( 65 přístrojů), tj. 73,0 % celku.</a:t>
            </a:r>
          </a:p>
          <a:p>
            <a:pPr marL="171450" indent="-171450">
              <a:buFont typeface="Wingdings" panose="05000000000000000000" pitchFamily="2" charset="2"/>
              <a:buChar char="q"/>
            </a:pPr>
            <a:r>
              <a:rPr lang="cs-CZ" sz="1200" dirty="0">
                <a:latin typeface="Calibri" panose="020F0502020204030204" pitchFamily="34" charset="0"/>
                <a:ea typeface="Calibri" panose="020F0502020204030204" pitchFamily="34" charset="0"/>
              </a:rPr>
              <a:t>JIP lůžka (HFNO+UPV): volná kapacita COVID+ 848 lůžek (+ volná kapacita pro COVID- pacienty 746 lůžek).</a:t>
            </a:r>
          </a:p>
          <a:p>
            <a:pPr marL="171450" indent="-171450">
              <a:buFont typeface="Wingdings" panose="05000000000000000000" pitchFamily="2" charset="2"/>
              <a:buChar char="q"/>
            </a:pPr>
            <a:r>
              <a:rPr lang="cs-CZ" sz="1200" dirty="0" err="1">
                <a:latin typeface="Calibri" panose="020F0502020204030204" pitchFamily="34" charset="0"/>
                <a:ea typeface="Calibri" panose="020F0502020204030204" pitchFamily="34" charset="0"/>
              </a:rPr>
              <a:t>Stand</a:t>
            </a:r>
            <a:r>
              <a:rPr lang="cs-CZ" sz="1200" dirty="0">
                <a:latin typeface="Calibri" panose="020F0502020204030204" pitchFamily="34" charset="0"/>
                <a:ea typeface="Calibri" panose="020F0502020204030204" pitchFamily="34" charset="0"/>
              </a:rPr>
              <a:t>. lůžka s O2: volná kapacita COVID+ 1 325 lůžek (+ volná kapacita pro COVID- pacienty 4923 lůžek).</a:t>
            </a:r>
          </a:p>
          <a:p>
            <a:r>
              <a:rPr lang="cs-CZ" sz="1200" dirty="0">
                <a:latin typeface="Calibri" panose="020F0502020204030204" pitchFamily="34" charset="0"/>
                <a:ea typeface="Calibri" panose="020F0502020204030204" pitchFamily="34" charset="0"/>
              </a:rPr>
              <a:t> </a:t>
            </a:r>
          </a:p>
          <a:p>
            <a:r>
              <a:rPr lang="cs-CZ" sz="1200" b="1" dirty="0">
                <a:latin typeface="Calibri" panose="020F0502020204030204" pitchFamily="34" charset="0"/>
                <a:ea typeface="Calibri" panose="020F0502020204030204" pitchFamily="34" charset="0"/>
              </a:rPr>
              <a:t>Podíl (%) celkové kapacity JIP obsazené pacienty s COVID</a:t>
            </a:r>
            <a:endParaRPr lang="cs-CZ" sz="1200" dirty="0"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228600" indent="-228600">
              <a:buFont typeface="Wingdings" panose="05000000000000000000" pitchFamily="2" charset="2"/>
              <a:buChar char="q"/>
            </a:pPr>
            <a:r>
              <a:rPr lang="cs-CZ" sz="12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ČR: 13 pacientů na JIP - 0,3 % celkové kapacity JIP</a:t>
            </a:r>
            <a:endParaRPr lang="cs-CZ" sz="1200" dirty="0"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228600" indent="-228600">
              <a:buFont typeface="Wingdings" panose="05000000000000000000" pitchFamily="2" charset="2"/>
              <a:buChar char="q"/>
            </a:pPr>
            <a:r>
              <a:rPr lang="cs-CZ" sz="1200" dirty="0">
                <a:latin typeface="Calibri" panose="020F0502020204030204" pitchFamily="34" charset="0"/>
                <a:ea typeface="Calibri" panose="020F0502020204030204" pitchFamily="34" charset="0"/>
              </a:rPr>
              <a:t>Hlavní město Praha: 2 pacientů na JIP - 0,2 % celkové kapacity JIP</a:t>
            </a:r>
          </a:p>
          <a:p>
            <a:pPr marL="228600" indent="-228600">
              <a:buFont typeface="Wingdings" panose="05000000000000000000" pitchFamily="2" charset="2"/>
              <a:buChar char="q"/>
            </a:pPr>
            <a:r>
              <a:rPr lang="cs-CZ" sz="1200" dirty="0">
                <a:latin typeface="Calibri" panose="020F0502020204030204" pitchFamily="34" charset="0"/>
                <a:ea typeface="Calibri" panose="020F0502020204030204" pitchFamily="34" charset="0"/>
              </a:rPr>
              <a:t>Středočeský kraj: pacientů na JIP - % celkové kapacity JIP</a:t>
            </a:r>
          </a:p>
          <a:p>
            <a:pPr marL="228600" indent="-228600">
              <a:buFont typeface="Wingdings" panose="05000000000000000000" pitchFamily="2" charset="2"/>
              <a:buChar char="q"/>
            </a:pPr>
            <a:r>
              <a:rPr lang="cs-CZ" sz="1200" dirty="0">
                <a:latin typeface="Calibri" panose="020F0502020204030204" pitchFamily="34" charset="0"/>
                <a:ea typeface="Calibri" panose="020F0502020204030204" pitchFamily="34" charset="0"/>
              </a:rPr>
              <a:t>Jihočeský kraj: pacientů na JIP - % celkové kapacity JIP</a:t>
            </a:r>
          </a:p>
          <a:p>
            <a:pPr marL="228600" indent="-228600">
              <a:buFont typeface="Wingdings" panose="05000000000000000000" pitchFamily="2" charset="2"/>
              <a:buChar char="q"/>
            </a:pPr>
            <a:r>
              <a:rPr lang="cs-CZ" sz="1200" dirty="0">
                <a:latin typeface="Calibri" panose="020F0502020204030204" pitchFamily="34" charset="0"/>
                <a:ea typeface="Calibri" panose="020F0502020204030204" pitchFamily="34" charset="0"/>
              </a:rPr>
              <a:t>Plzeňský kraj: 2 pacientů na JIP - 0,9 % celkové kapacity JIP</a:t>
            </a:r>
          </a:p>
          <a:p>
            <a:pPr marL="228600" indent="-228600">
              <a:buFont typeface="Wingdings" panose="05000000000000000000" pitchFamily="2" charset="2"/>
              <a:buChar char="q"/>
            </a:pPr>
            <a:r>
              <a:rPr lang="cs-CZ" sz="1200" dirty="0">
                <a:latin typeface="Calibri" panose="020F0502020204030204" pitchFamily="34" charset="0"/>
                <a:ea typeface="Calibri" panose="020F0502020204030204" pitchFamily="34" charset="0"/>
              </a:rPr>
              <a:t>Karlovarský kraj: pacientů na JIP - % celkové kapacity JIP</a:t>
            </a:r>
          </a:p>
          <a:p>
            <a:pPr marL="228600" indent="-228600">
              <a:buFont typeface="Wingdings" panose="05000000000000000000" pitchFamily="2" charset="2"/>
              <a:buChar char="q"/>
            </a:pPr>
            <a:r>
              <a:rPr lang="cs-CZ" sz="1200" dirty="0">
                <a:latin typeface="Calibri" panose="020F0502020204030204" pitchFamily="34" charset="0"/>
                <a:ea typeface="Calibri" panose="020F0502020204030204" pitchFamily="34" charset="0"/>
              </a:rPr>
              <a:t>Ústecký kraj: 2 pacientů na JIP - 0,7 % celkové kapacity JIP</a:t>
            </a:r>
          </a:p>
          <a:p>
            <a:pPr marL="228600" indent="-228600">
              <a:buFont typeface="Wingdings" panose="05000000000000000000" pitchFamily="2" charset="2"/>
              <a:buChar char="q"/>
            </a:pPr>
            <a:r>
              <a:rPr lang="cs-CZ" sz="1200" dirty="0">
                <a:latin typeface="Calibri" panose="020F0502020204030204" pitchFamily="34" charset="0"/>
                <a:ea typeface="Calibri" panose="020F0502020204030204" pitchFamily="34" charset="0"/>
              </a:rPr>
              <a:t>Liberecký kraj: pacientů na JIP - % celkové kapacity JIP</a:t>
            </a:r>
          </a:p>
          <a:p>
            <a:pPr marL="228600" indent="-228600">
              <a:buFont typeface="Wingdings" panose="05000000000000000000" pitchFamily="2" charset="2"/>
              <a:buChar char="q"/>
            </a:pPr>
            <a:r>
              <a:rPr lang="cs-CZ" sz="1200" dirty="0">
                <a:latin typeface="Calibri" panose="020F0502020204030204" pitchFamily="34" charset="0"/>
                <a:ea typeface="Calibri" panose="020F0502020204030204" pitchFamily="34" charset="0"/>
              </a:rPr>
              <a:t>Královéhradecký kraj: pacientů na JIP - % celkové kapacity JIP</a:t>
            </a:r>
          </a:p>
          <a:p>
            <a:pPr marL="228600" indent="-228600">
              <a:buFont typeface="Wingdings" panose="05000000000000000000" pitchFamily="2" charset="2"/>
              <a:buChar char="q"/>
            </a:pPr>
            <a:r>
              <a:rPr lang="cs-CZ" sz="1200" dirty="0">
                <a:latin typeface="Calibri" panose="020F0502020204030204" pitchFamily="34" charset="0"/>
                <a:ea typeface="Calibri" panose="020F0502020204030204" pitchFamily="34" charset="0"/>
              </a:rPr>
              <a:t>Pardubický kraj: pacientů na JIP - % celkové kapacity JIP</a:t>
            </a:r>
          </a:p>
          <a:p>
            <a:pPr marL="228600" indent="-228600">
              <a:buFont typeface="Wingdings" panose="05000000000000000000" pitchFamily="2" charset="2"/>
              <a:buChar char="q"/>
            </a:pPr>
            <a:r>
              <a:rPr lang="cs-CZ" sz="1200" dirty="0">
                <a:latin typeface="Calibri" panose="020F0502020204030204" pitchFamily="34" charset="0"/>
                <a:ea typeface="Calibri" panose="020F0502020204030204" pitchFamily="34" charset="0"/>
              </a:rPr>
              <a:t>Kraj Vysočina: 2 pacientů na JIP - 1,7 % celkové kapacity JIP</a:t>
            </a:r>
          </a:p>
          <a:p>
            <a:pPr marL="228600" indent="-228600">
              <a:buFont typeface="Wingdings" panose="05000000000000000000" pitchFamily="2" charset="2"/>
              <a:buChar char="q"/>
            </a:pPr>
            <a:r>
              <a:rPr lang="cs-CZ" sz="1200" dirty="0">
                <a:latin typeface="Calibri" panose="020F0502020204030204" pitchFamily="34" charset="0"/>
                <a:ea typeface="Calibri" panose="020F0502020204030204" pitchFamily="34" charset="0"/>
              </a:rPr>
              <a:t>Jihomoravský kraj: 1 pacientů na JIP - 0,3 % celkové kapacity JIP</a:t>
            </a:r>
          </a:p>
          <a:p>
            <a:pPr marL="228600" indent="-228600">
              <a:buFont typeface="Wingdings" panose="05000000000000000000" pitchFamily="2" charset="2"/>
              <a:buChar char="q"/>
            </a:pPr>
            <a:r>
              <a:rPr lang="cs-CZ" sz="1200" dirty="0">
                <a:latin typeface="Calibri" panose="020F0502020204030204" pitchFamily="34" charset="0"/>
                <a:ea typeface="Calibri" panose="020F0502020204030204" pitchFamily="34" charset="0"/>
              </a:rPr>
              <a:t>Olomoucký kraj: 1 pacientů na JIP - 0,5 % celkové kapacity JIP</a:t>
            </a:r>
          </a:p>
          <a:p>
            <a:pPr marL="228600" indent="-228600">
              <a:buFont typeface="Wingdings" panose="05000000000000000000" pitchFamily="2" charset="2"/>
              <a:buChar char="q"/>
            </a:pPr>
            <a:r>
              <a:rPr lang="cs-CZ" sz="1200" dirty="0">
                <a:latin typeface="Calibri" panose="020F0502020204030204" pitchFamily="34" charset="0"/>
                <a:ea typeface="Calibri" panose="020F0502020204030204" pitchFamily="34" charset="0"/>
              </a:rPr>
              <a:t>Zlínský kraj: 2 pacientů na JIP - 1,3 % celkové kapacity JIP</a:t>
            </a:r>
          </a:p>
          <a:p>
            <a:pPr marL="228600" indent="-228600">
              <a:buFont typeface="Wingdings" panose="05000000000000000000" pitchFamily="2" charset="2"/>
              <a:buChar char="q"/>
            </a:pPr>
            <a:r>
              <a:rPr lang="cs-CZ" sz="1200" dirty="0">
                <a:latin typeface="Calibri" panose="020F0502020204030204" pitchFamily="34" charset="0"/>
                <a:ea typeface="Calibri" panose="020F0502020204030204" pitchFamily="34" charset="0"/>
              </a:rPr>
              <a:t>Moravskoslezský kraj: 1 pacientů na JIP - 0,2 % celkové kapacity JIP</a:t>
            </a:r>
          </a:p>
        </p:txBody>
      </p:sp>
    </p:spTree>
    <p:extLst>
      <p:ext uri="{BB962C8B-B14F-4D97-AF65-F5344CB8AC3E}">
        <p14:creationId xmlns:p14="http://schemas.microsoft.com/office/powerpoint/2010/main" val="164734238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60FB3FF-E786-49C9-8DBD-0CD7041F06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dirty="0"/>
              <a:t>Státy přímo sousedící s ČR</a:t>
            </a:r>
            <a:r>
              <a:rPr lang="cs-CZ" dirty="0"/>
              <a:t> – popis situace</a:t>
            </a:r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E3C2AF34-11FC-4576-95B7-A01E9A0332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D0DFD3D-3A9B-46F9-B57F-E98436FEBC69}" type="slidenum">
              <a:rPr kumimoji="0" lang="cs-CZ" sz="12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cs-CZ" sz="1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Segoe UI"/>
              <a:ea typeface="+mn-ea"/>
              <a:cs typeface="+mn-cs"/>
            </a:endParaRPr>
          </a:p>
        </p:txBody>
      </p:sp>
      <p:graphicFrame>
        <p:nvGraphicFramePr>
          <p:cNvPr id="7" name="Tabulka 6">
            <a:extLst>
              <a:ext uri="{FF2B5EF4-FFF2-40B4-BE49-F238E27FC236}">
                <a16:creationId xmlns:a16="http://schemas.microsoft.com/office/drawing/2014/main" id="{9261A0F5-6171-453F-B562-4FE8DF50524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27349758"/>
              </p:ext>
            </p:extLst>
          </p:nvPr>
        </p:nvGraphicFramePr>
        <p:xfrm>
          <a:off x="130232" y="979932"/>
          <a:ext cx="10087824" cy="513511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12793">
                  <a:extLst>
                    <a:ext uri="{9D8B030D-6E8A-4147-A177-3AD203B41FA5}">
                      <a16:colId xmlns:a16="http://schemas.microsoft.com/office/drawing/2014/main" val="554850407"/>
                    </a:ext>
                  </a:extLst>
                </a:gridCol>
                <a:gridCol w="1876425">
                  <a:extLst>
                    <a:ext uri="{9D8B030D-6E8A-4147-A177-3AD203B41FA5}">
                      <a16:colId xmlns:a16="http://schemas.microsoft.com/office/drawing/2014/main" val="1774791894"/>
                    </a:ext>
                  </a:extLst>
                </a:gridCol>
                <a:gridCol w="6998606">
                  <a:extLst>
                    <a:ext uri="{9D8B030D-6E8A-4147-A177-3AD203B41FA5}">
                      <a16:colId xmlns:a16="http://schemas.microsoft.com/office/drawing/2014/main" val="1397780959"/>
                    </a:ext>
                  </a:extLst>
                </a:gridCol>
              </a:tblGrid>
              <a:tr h="727475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400" baseline="0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Země</a:t>
                      </a:r>
                      <a:endParaRPr lang="cs-CZ" sz="1400" dirty="0">
                        <a:solidFill>
                          <a:schemeClr val="bg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b="1" kern="1200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Počet případů za předchozí den: </a:t>
                      </a:r>
                      <a:endParaRPr lang="cs-CZ" sz="1400" dirty="0">
                        <a:solidFill>
                          <a:schemeClr val="bg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Další informace 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78735481"/>
                  </a:ext>
                </a:extLst>
              </a:tr>
              <a:tr h="4407643">
                <a:tc>
                  <a:txBody>
                    <a:bodyPr/>
                    <a:lstStyle/>
                    <a:p>
                      <a:pPr algn="ctr"/>
                      <a:r>
                        <a:rPr lang="cs-CZ" sz="1400" b="1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Německo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cs-CZ" sz="1800" b="1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+1 016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endParaRPr lang="cs-CZ" sz="1000" b="1" kern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68108863"/>
                  </a:ext>
                </a:extLst>
              </a:tr>
            </a:tbl>
          </a:graphicData>
        </a:graphic>
      </p:graphicFrame>
      <p:sp>
        <p:nvSpPr>
          <p:cNvPr id="6" name="TextovéPole 1">
            <a:extLst>
              <a:ext uri="{FF2B5EF4-FFF2-40B4-BE49-F238E27FC236}">
                <a16:creationId xmlns:a16="http://schemas.microsoft.com/office/drawing/2014/main" id="{353ECE7D-8965-4490-B988-BB1C0C0E9EC5}"/>
              </a:ext>
            </a:extLst>
          </p:cNvPr>
          <p:cNvSpPr txBox="1"/>
          <p:nvPr/>
        </p:nvSpPr>
        <p:spPr>
          <a:xfrm>
            <a:off x="0" y="6468392"/>
            <a:ext cx="7740241" cy="277176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cs-CZ" sz="1200" b="1" dirty="0">
                <a:solidFill>
                  <a:schemeClr val="bg1"/>
                </a:solidFill>
              </a:rPr>
              <a:t>Zdroj dat: RKI, situační zpráva </a:t>
            </a:r>
          </a:p>
        </p:txBody>
      </p:sp>
    </p:spTree>
    <p:extLst>
      <p:ext uri="{BB962C8B-B14F-4D97-AF65-F5344CB8AC3E}">
        <p14:creationId xmlns:p14="http://schemas.microsoft.com/office/powerpoint/2010/main" val="57838618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ED35E54-C384-44EB-ACCD-3C5CB201A5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7denní incidence - spolkové země - Německo</a:t>
            </a:r>
          </a:p>
        </p:txBody>
      </p:sp>
      <p:sp>
        <p:nvSpPr>
          <p:cNvPr id="9" name="Obdélník 8">
            <a:extLst>
              <a:ext uri="{FF2B5EF4-FFF2-40B4-BE49-F238E27FC236}">
                <a16:creationId xmlns:a16="http://schemas.microsoft.com/office/drawing/2014/main" id="{9186D53B-7AA1-4DAF-940C-E4156A492207}"/>
              </a:ext>
            </a:extLst>
          </p:cNvPr>
          <p:cNvSpPr/>
          <p:nvPr/>
        </p:nvSpPr>
        <p:spPr>
          <a:xfrm>
            <a:off x="332819" y="6454527"/>
            <a:ext cx="1204176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cs-CZ" sz="1200" b="1" dirty="0">
                <a:solidFill>
                  <a:srgbClr val="FFFFFF"/>
                </a:solidFill>
              </a:rPr>
              <a:t>Zdroj dat: RKI</a:t>
            </a:r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D5143D5A-E598-4B97-AC3F-48F398C629C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89266" y="1847629"/>
            <a:ext cx="1657581" cy="3162741"/>
          </a:xfrm>
          <a:prstGeom prst="rect">
            <a:avLst/>
          </a:prstGeom>
        </p:spPr>
      </p:pic>
      <p:pic>
        <p:nvPicPr>
          <p:cNvPr id="3" name="Obrázek 2">
            <a:extLst>
              <a:ext uri="{FF2B5EF4-FFF2-40B4-BE49-F238E27FC236}">
                <a16:creationId xmlns:a16="http://schemas.microsoft.com/office/drawing/2014/main" id="{B0B1DAA9-20A9-44BE-856D-2DFC16AA714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35157" y="993146"/>
            <a:ext cx="4919521" cy="48717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210818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9" name="Obrázek 108">
            <a:extLst>
              <a:ext uri="{FF2B5EF4-FFF2-40B4-BE49-F238E27FC236}">
                <a16:creationId xmlns:a16="http://schemas.microsoft.com/office/drawing/2014/main" id="{9C33061E-C962-4E86-99F7-E145430D023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213"/>
          <a:stretch/>
        </p:blipFill>
        <p:spPr>
          <a:xfrm>
            <a:off x="10312974" y="141407"/>
            <a:ext cx="1660507" cy="1510172"/>
          </a:xfrm>
          <a:prstGeom prst="rect">
            <a:avLst/>
          </a:prstGeom>
        </p:spPr>
      </p:pic>
      <p:sp>
        <p:nvSpPr>
          <p:cNvPr id="113" name="Nadpis 1">
            <a:extLst>
              <a:ext uri="{FF2B5EF4-FFF2-40B4-BE49-F238E27FC236}">
                <a16:creationId xmlns:a16="http://schemas.microsoft.com/office/drawing/2014/main" id="{1BF73B9F-8A98-4F9F-A05C-028B549B6E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2819" y="1"/>
            <a:ext cx="9885238" cy="896492"/>
          </a:xfrm>
        </p:spPr>
        <p:txBody>
          <a:bodyPr/>
          <a:lstStyle/>
          <a:p>
            <a:r>
              <a:rPr lang="cs-CZ" altLang="cs-CZ" dirty="0"/>
              <a:t>Situace v příhraničí s Německem</a:t>
            </a:r>
            <a:endParaRPr lang="cs-CZ" dirty="0"/>
          </a:p>
        </p:txBody>
      </p:sp>
      <p:sp>
        <p:nvSpPr>
          <p:cNvPr id="151" name="TextovéPole 1">
            <a:extLst>
              <a:ext uri="{FF2B5EF4-FFF2-40B4-BE49-F238E27FC236}">
                <a16:creationId xmlns:a16="http://schemas.microsoft.com/office/drawing/2014/main" id="{FC71C6AE-54AD-4D39-98EC-1C30B3570BA2}"/>
              </a:ext>
            </a:extLst>
          </p:cNvPr>
          <p:cNvSpPr txBox="1"/>
          <p:nvPr/>
        </p:nvSpPr>
        <p:spPr>
          <a:xfrm>
            <a:off x="186609" y="6500082"/>
            <a:ext cx="2051766" cy="277176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cs-CZ" sz="1200" b="1" dirty="0">
                <a:solidFill>
                  <a:schemeClr val="bg1"/>
                </a:solidFill>
              </a:rPr>
              <a:t>Zdroj dat: RKI, ÚZIS</a:t>
            </a:r>
          </a:p>
        </p:txBody>
      </p:sp>
      <p:sp>
        <p:nvSpPr>
          <p:cNvPr id="2" name="Obdélník 1">
            <a:extLst>
              <a:ext uri="{FF2B5EF4-FFF2-40B4-BE49-F238E27FC236}">
                <a16:creationId xmlns:a16="http://schemas.microsoft.com/office/drawing/2014/main" id="{39578A86-C7E9-433D-B696-F37FC8EB634F}"/>
              </a:ext>
            </a:extLst>
          </p:cNvPr>
          <p:cNvSpPr/>
          <p:nvPr/>
        </p:nvSpPr>
        <p:spPr>
          <a:xfrm>
            <a:off x="332819" y="2209342"/>
            <a:ext cx="242045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cs-CZ" b="1" dirty="0"/>
              <a:t>Bundesrepublik Deutschland</a:t>
            </a:r>
          </a:p>
        </p:txBody>
      </p:sp>
      <p:sp>
        <p:nvSpPr>
          <p:cNvPr id="7" name="Obdélník 6">
            <a:extLst>
              <a:ext uri="{FF2B5EF4-FFF2-40B4-BE49-F238E27FC236}">
                <a16:creationId xmlns:a16="http://schemas.microsoft.com/office/drawing/2014/main" id="{E3C6F7BA-DFC1-41FA-BAE5-A84AA5F78C3D}"/>
              </a:ext>
            </a:extLst>
          </p:cNvPr>
          <p:cNvSpPr/>
          <p:nvPr/>
        </p:nvSpPr>
        <p:spPr>
          <a:xfrm>
            <a:off x="5903053" y="4780364"/>
            <a:ext cx="242045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cs-CZ" b="1" dirty="0"/>
              <a:t>Česká Republika</a:t>
            </a:r>
          </a:p>
        </p:txBody>
      </p:sp>
      <p:pic>
        <p:nvPicPr>
          <p:cNvPr id="3" name="Obrázek 2">
            <a:extLst>
              <a:ext uri="{FF2B5EF4-FFF2-40B4-BE49-F238E27FC236}">
                <a16:creationId xmlns:a16="http://schemas.microsoft.com/office/drawing/2014/main" id="{7B47BD82-2C8B-4AFA-AEFB-B262486FC4A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782059" y="1994030"/>
            <a:ext cx="1657581" cy="3162741"/>
          </a:xfrm>
          <a:prstGeom prst="rect">
            <a:avLst/>
          </a:prstGeom>
        </p:spPr>
      </p:pic>
      <p:pic>
        <p:nvPicPr>
          <p:cNvPr id="5" name="Obrázek 4">
            <a:extLst>
              <a:ext uri="{FF2B5EF4-FFF2-40B4-BE49-F238E27FC236}">
                <a16:creationId xmlns:a16="http://schemas.microsoft.com/office/drawing/2014/main" id="{3D3FF799-3191-4A6E-8560-E8E88CC73FF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23342" y="1002713"/>
            <a:ext cx="8104191" cy="5391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680342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1F21C8F-CE40-437E-8258-0508124260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0119" y="62835"/>
            <a:ext cx="9885238" cy="896492"/>
          </a:xfrm>
        </p:spPr>
        <p:txBody>
          <a:bodyPr/>
          <a:lstStyle/>
          <a:p>
            <a:pPr algn="ctr"/>
            <a:r>
              <a:rPr lang="cs-CZ" dirty="0"/>
              <a:t>Aktuální situace v ČR k 22. 6. 2021 (23:59)</a:t>
            </a:r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588A6D04-F63F-446D-922D-BF72C04283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D0DFD3D-3A9B-46F9-B57F-E98436FEBC69}" type="slidenum">
              <a:rPr kumimoji="0" lang="cs-CZ" sz="12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cs-CZ" sz="1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Segoe UI"/>
              <a:ea typeface="+mn-ea"/>
              <a:cs typeface="+mn-cs"/>
            </a:endParaRPr>
          </a:p>
        </p:txBody>
      </p:sp>
      <p:sp>
        <p:nvSpPr>
          <p:cNvPr id="8" name="TextovéPole 1">
            <a:extLst>
              <a:ext uri="{FF2B5EF4-FFF2-40B4-BE49-F238E27FC236}">
                <a16:creationId xmlns:a16="http://schemas.microsoft.com/office/drawing/2014/main" id="{5749DF99-19D3-4B65-943E-9A927A104DA5}"/>
              </a:ext>
            </a:extLst>
          </p:cNvPr>
          <p:cNvSpPr txBox="1"/>
          <p:nvPr/>
        </p:nvSpPr>
        <p:spPr>
          <a:xfrm>
            <a:off x="186609" y="6500082"/>
            <a:ext cx="2051766" cy="277176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cs-CZ" sz="1200" b="1" dirty="0">
                <a:solidFill>
                  <a:schemeClr val="bg1"/>
                </a:solidFill>
              </a:rPr>
              <a:t>Zdroj dat: ISIN, ÚZIS ČR</a:t>
            </a:r>
          </a:p>
        </p:txBody>
      </p:sp>
      <p:graphicFrame>
        <p:nvGraphicFramePr>
          <p:cNvPr id="5" name="Tabulka 4">
            <a:extLst>
              <a:ext uri="{FF2B5EF4-FFF2-40B4-BE49-F238E27FC236}">
                <a16:creationId xmlns:a16="http://schemas.microsoft.com/office/drawing/2014/main" id="{3D9C62E5-216F-45D2-8F6C-E0FB88A51FE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70136664"/>
              </p:ext>
            </p:extLst>
          </p:nvPr>
        </p:nvGraphicFramePr>
        <p:xfrm>
          <a:off x="186603" y="1143493"/>
          <a:ext cx="10018752" cy="2529840"/>
        </p:xfrm>
        <a:graphic>
          <a:graphicData uri="http://schemas.openxmlformats.org/drawingml/2006/table">
            <a:tbl>
              <a:tblPr firstRow="1" firstCol="1" bandRow="1"/>
              <a:tblGrid>
                <a:gridCol w="1496168">
                  <a:extLst>
                    <a:ext uri="{9D8B030D-6E8A-4147-A177-3AD203B41FA5}">
                      <a16:colId xmlns:a16="http://schemas.microsoft.com/office/drawing/2014/main" val="174059241"/>
                    </a:ext>
                  </a:extLst>
                </a:gridCol>
                <a:gridCol w="950419">
                  <a:extLst>
                    <a:ext uri="{9D8B030D-6E8A-4147-A177-3AD203B41FA5}">
                      <a16:colId xmlns:a16="http://schemas.microsoft.com/office/drawing/2014/main" val="3921599144"/>
                    </a:ext>
                  </a:extLst>
                </a:gridCol>
                <a:gridCol w="586659">
                  <a:extLst>
                    <a:ext uri="{9D8B030D-6E8A-4147-A177-3AD203B41FA5}">
                      <a16:colId xmlns:a16="http://schemas.microsoft.com/office/drawing/2014/main" val="411849766"/>
                    </a:ext>
                  </a:extLst>
                </a:gridCol>
                <a:gridCol w="1758912">
                  <a:extLst>
                    <a:ext uri="{9D8B030D-6E8A-4147-A177-3AD203B41FA5}">
                      <a16:colId xmlns:a16="http://schemas.microsoft.com/office/drawing/2014/main" val="1287392341"/>
                    </a:ext>
                  </a:extLst>
                </a:gridCol>
                <a:gridCol w="270302">
                  <a:extLst>
                    <a:ext uri="{9D8B030D-6E8A-4147-A177-3AD203B41FA5}">
                      <a16:colId xmlns:a16="http://schemas.microsoft.com/office/drawing/2014/main" val="3718101763"/>
                    </a:ext>
                  </a:extLst>
                </a:gridCol>
                <a:gridCol w="1796818">
                  <a:extLst>
                    <a:ext uri="{9D8B030D-6E8A-4147-A177-3AD203B41FA5}">
                      <a16:colId xmlns:a16="http://schemas.microsoft.com/office/drawing/2014/main" val="10558474"/>
                    </a:ext>
                  </a:extLst>
                </a:gridCol>
                <a:gridCol w="654677">
                  <a:extLst>
                    <a:ext uri="{9D8B030D-6E8A-4147-A177-3AD203B41FA5}">
                      <a16:colId xmlns:a16="http://schemas.microsoft.com/office/drawing/2014/main" val="847010844"/>
                    </a:ext>
                  </a:extLst>
                </a:gridCol>
                <a:gridCol w="649122">
                  <a:extLst>
                    <a:ext uri="{9D8B030D-6E8A-4147-A177-3AD203B41FA5}">
                      <a16:colId xmlns:a16="http://schemas.microsoft.com/office/drawing/2014/main" val="2715082192"/>
                    </a:ext>
                  </a:extLst>
                </a:gridCol>
                <a:gridCol w="1855675">
                  <a:extLst>
                    <a:ext uri="{9D8B030D-6E8A-4147-A177-3AD203B41FA5}">
                      <a16:colId xmlns:a16="http://schemas.microsoft.com/office/drawing/2014/main" val="1412402422"/>
                    </a:ext>
                  </a:extLst>
                </a:gridCol>
              </a:tblGrid>
              <a:tr h="241917">
                <a:tc gridSpan="4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cs-CZ" sz="1400" b="1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Potvrzené případy</a:t>
                      </a:r>
                      <a:endParaRPr lang="cs-CZ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rowSpan="11"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cs-CZ" sz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 </a:t>
                      </a:r>
                      <a:endParaRPr lang="cs-CZ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4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cs-CZ" sz="11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7denní incidence </a:t>
                      </a:r>
                      <a:endParaRPr lang="cs-CZ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cs-CZ" sz="10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(počet případů za 7 dní na 100 tisíc obyvatel)</a:t>
                      </a:r>
                      <a:endParaRPr lang="cs-CZ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572035672"/>
                  </a:ext>
                </a:extLst>
              </a:tr>
              <a:tr h="103603">
                <a:tc row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cs-CZ" sz="11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Kategorie</a:t>
                      </a:r>
                      <a:endParaRPr lang="cs-CZ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 rowSpan="2" grid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cs-CZ" sz="11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Počet případů za předchozí den</a:t>
                      </a:r>
                      <a:endParaRPr lang="cs-CZ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 rowSpan="2" hMerge="1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cs-CZ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cs-CZ" sz="11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Denní průměr</a:t>
                      </a:r>
                      <a:endParaRPr lang="cs-CZ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cs-CZ" sz="9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(průměr 7 dnů)</a:t>
                      </a:r>
                      <a:endParaRPr lang="cs-CZ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cs-CZ" sz="12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Celkem</a:t>
                      </a:r>
                      <a:endParaRPr lang="cs-CZ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cs-CZ" sz="12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65 +</a:t>
                      </a:r>
                      <a:endParaRPr lang="cs-CZ"/>
                    </a:p>
                  </a:txBody>
                  <a:tcPr marL="68580" marR="6858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2094748575"/>
                  </a:ext>
                </a:extLst>
              </a:tr>
              <a:tr h="129697"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7,5 [-0,7]</a:t>
                      </a:r>
                      <a:endParaRPr lang="cs-CZ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cs-CZ" sz="14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4,0 [n]</a:t>
                      </a:r>
                      <a:endParaRPr lang="cs-CZ" dirty="0"/>
                    </a:p>
                  </a:txBody>
                  <a:tcPr marL="68580" marR="6858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2157080355"/>
                  </a:ext>
                </a:extLst>
              </a:tr>
              <a:tr h="120835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cs-CZ" sz="11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Celkem  </a:t>
                      </a:r>
                      <a:endParaRPr lang="cs-CZ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+ 131</a:t>
                      </a:r>
                      <a:endParaRPr lang="cs-CZ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cs-CZ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114 [-11]</a:t>
                      </a:r>
                      <a:endParaRPr lang="cs-CZ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cs-CZ" sz="10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Počet okresů – 7denní incidence </a:t>
                      </a:r>
                      <a:endParaRPr lang="cs-CZ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127390455"/>
                  </a:ext>
                </a:extLst>
              </a:tr>
              <a:tr h="176611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1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65 +</a:t>
                      </a:r>
                      <a:endParaRPr lang="cs-CZ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+ 17</a:t>
                      </a:r>
                      <a:endParaRPr lang="cs-CZ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cs-CZ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12 [-2]</a:t>
                      </a:r>
                      <a:endParaRPr lang="cs-CZ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cs-CZ" sz="10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0–12,5 případů </a:t>
                      </a:r>
                      <a:endParaRPr lang="cs-CZ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cs-CZ" sz="10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&gt;12,5–25</a:t>
                      </a:r>
                      <a:endParaRPr lang="cs-CZ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cs-CZ" sz="10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&gt;25 případů</a:t>
                      </a:r>
                      <a:endParaRPr lang="cs-CZ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34586886"/>
                  </a:ext>
                </a:extLst>
              </a:tr>
              <a:tr h="120835">
                <a:tc gridSpan="4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4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 </a:t>
                      </a:r>
                      <a:endParaRPr lang="cs-CZ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69</a:t>
                      </a:r>
                      <a:endParaRPr lang="cs-CZ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4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7</a:t>
                      </a:r>
                      <a:endParaRPr lang="cs-CZ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4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</a:t>
                      </a:r>
                      <a:endParaRPr lang="cs-CZ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08559871"/>
                  </a:ext>
                </a:extLst>
              </a:tr>
              <a:tr h="241917">
                <a:tc gridSpan="4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cs-CZ" sz="12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Celkový souhrn</a:t>
                      </a:r>
                      <a:endParaRPr lang="cs-CZ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cs-CZ" sz="11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7denní incidence / nejnižší vs. nejvyšší hodnoty</a:t>
                      </a:r>
                      <a:endParaRPr lang="cs-CZ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cs-CZ" sz="10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(počet případů za 7 dní na 100 tisíc obyvatel)</a:t>
                      </a:r>
                      <a:endParaRPr lang="cs-CZ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743227289"/>
                  </a:ext>
                </a:extLst>
              </a:tr>
              <a:tr h="120835">
                <a:tc grid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cs-CZ" sz="11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Potvrzené případy – celkem</a:t>
                      </a:r>
                      <a:endParaRPr lang="cs-CZ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1 666 325</a:t>
                      </a:r>
                      <a:endParaRPr lang="cs-CZ" dirty="0"/>
                    </a:p>
                  </a:txBody>
                  <a:tcPr marL="68580" marR="6858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cs-CZ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cs-CZ" sz="12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Nejnižší vs. nejvyšší hodnota - kraje</a:t>
                      </a:r>
                      <a:endParaRPr lang="cs-CZ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945389675"/>
                  </a:ext>
                </a:extLst>
              </a:tr>
              <a:tr h="120835">
                <a:tc grid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cs-CZ" sz="11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Potvrzené případy (65+)</a:t>
                      </a:r>
                      <a:endParaRPr lang="cs-CZ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cs-CZ" sz="14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263 704</a:t>
                      </a:r>
                      <a:endParaRPr lang="cs-CZ" dirty="0"/>
                    </a:p>
                  </a:txBody>
                  <a:tcPr marL="68580" marR="6858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cs-CZ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cs-CZ" sz="12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Karlovarský [1]</a:t>
                      </a:r>
                      <a:endParaRPr lang="cs-CZ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cs-CZ" sz="12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HM Praha </a:t>
                      </a:r>
                      <a:r>
                        <a:rPr lang="en-US" sz="12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[17]</a:t>
                      </a:r>
                      <a:endParaRPr lang="cs-CZ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716203661"/>
                  </a:ext>
                </a:extLst>
              </a:tr>
              <a:tr h="120835">
                <a:tc grid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cs-CZ" sz="11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Vyléčení</a:t>
                      </a:r>
                      <a:endParaRPr lang="cs-CZ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cs-CZ" sz="14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1 633 550</a:t>
                      </a:r>
                      <a:endParaRPr lang="cs-CZ" dirty="0"/>
                    </a:p>
                  </a:txBody>
                  <a:tcPr marL="68580" marR="6858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cs-CZ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cs-CZ" sz="12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Nejnižší vs. nejvyšší hodnota - okresy</a:t>
                      </a:r>
                      <a:endParaRPr lang="cs-CZ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656845754"/>
                  </a:ext>
                </a:extLst>
              </a:tr>
              <a:tr h="120835">
                <a:tc grid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cs-CZ" sz="11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Počet úmrtí</a:t>
                      </a:r>
                      <a:endParaRPr lang="cs-CZ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cs-CZ" sz="14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30 289</a:t>
                      </a:r>
                      <a:endParaRPr lang="cs-CZ" dirty="0"/>
                    </a:p>
                  </a:txBody>
                  <a:tcPr marL="68580" marR="6858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cs-CZ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1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T</a:t>
                      </a:r>
                      <a:r>
                        <a:rPr lang="cs-CZ" sz="11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řebíč </a:t>
                      </a:r>
                      <a:r>
                        <a:rPr lang="en-US" sz="11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[0]</a:t>
                      </a:r>
                      <a:endParaRPr lang="cs-CZ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cs-CZ" sz="11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Český Krumlov [31]</a:t>
                      </a:r>
                      <a:endParaRPr lang="cs-CZ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2650234220"/>
                  </a:ext>
                </a:extLst>
              </a:tr>
            </a:tbl>
          </a:graphicData>
        </a:graphic>
      </p:graphicFrame>
      <p:graphicFrame>
        <p:nvGraphicFramePr>
          <p:cNvPr id="9" name="Tabulka 8">
            <a:extLst>
              <a:ext uri="{FF2B5EF4-FFF2-40B4-BE49-F238E27FC236}">
                <a16:creationId xmlns:a16="http://schemas.microsoft.com/office/drawing/2014/main" id="{01578C2D-F608-43A3-A70B-45FF58D0980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51581378"/>
              </p:ext>
            </p:extLst>
          </p:nvPr>
        </p:nvGraphicFramePr>
        <p:xfrm>
          <a:off x="186603" y="3786076"/>
          <a:ext cx="10018752" cy="2346276"/>
        </p:xfrm>
        <a:graphic>
          <a:graphicData uri="http://schemas.openxmlformats.org/drawingml/2006/table">
            <a:tbl>
              <a:tblPr firstRow="1" firstCol="1" bandRow="1"/>
              <a:tblGrid>
                <a:gridCol w="2447025">
                  <a:extLst>
                    <a:ext uri="{9D8B030D-6E8A-4147-A177-3AD203B41FA5}">
                      <a16:colId xmlns:a16="http://schemas.microsoft.com/office/drawing/2014/main" val="1263861909"/>
                    </a:ext>
                  </a:extLst>
                </a:gridCol>
                <a:gridCol w="2329601">
                  <a:extLst>
                    <a:ext uri="{9D8B030D-6E8A-4147-A177-3AD203B41FA5}">
                      <a16:colId xmlns:a16="http://schemas.microsoft.com/office/drawing/2014/main" val="650804169"/>
                    </a:ext>
                  </a:extLst>
                </a:gridCol>
                <a:gridCol w="299849">
                  <a:extLst>
                    <a:ext uri="{9D8B030D-6E8A-4147-A177-3AD203B41FA5}">
                      <a16:colId xmlns:a16="http://schemas.microsoft.com/office/drawing/2014/main" val="338366121"/>
                    </a:ext>
                  </a:extLst>
                </a:gridCol>
                <a:gridCol w="2395652">
                  <a:extLst>
                    <a:ext uri="{9D8B030D-6E8A-4147-A177-3AD203B41FA5}">
                      <a16:colId xmlns:a16="http://schemas.microsoft.com/office/drawing/2014/main" val="874939840"/>
                    </a:ext>
                  </a:extLst>
                </a:gridCol>
                <a:gridCol w="2546625">
                  <a:extLst>
                    <a:ext uri="{9D8B030D-6E8A-4147-A177-3AD203B41FA5}">
                      <a16:colId xmlns:a16="http://schemas.microsoft.com/office/drawing/2014/main" val="848231448"/>
                    </a:ext>
                  </a:extLst>
                </a:gridCol>
              </a:tblGrid>
              <a:tr h="246976">
                <a:tc grid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cs-CZ" sz="1400" b="1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Testování </a:t>
                      </a:r>
                      <a:endParaRPr lang="cs-CZ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rowSpan="8"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cs-CZ" sz="14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 </a:t>
                      </a:r>
                      <a:endParaRPr lang="cs-CZ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cs-CZ" sz="14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Hospitalizace </a:t>
                      </a:r>
                      <a:endParaRPr lang="cs-CZ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44388958"/>
                  </a:ext>
                </a:extLst>
              </a:tr>
              <a:tr h="211694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cs-CZ" sz="12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PCR testy </a:t>
                      </a:r>
                      <a:endParaRPr lang="cs-CZ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cs-CZ" sz="12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Antigenní testy </a:t>
                      </a:r>
                      <a:endParaRPr lang="cs-CZ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cs-CZ" sz="12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JIP</a:t>
                      </a:r>
                      <a:endParaRPr lang="cs-CZ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cs-CZ" sz="12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CELKEM </a:t>
                      </a:r>
                      <a:endParaRPr lang="cs-CZ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68607336"/>
                  </a:ext>
                </a:extLst>
              </a:tr>
              <a:tr h="423388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2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+ 25 428</a:t>
                      </a:r>
                      <a:endParaRPr lang="cs-CZ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2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[7 822 988]</a:t>
                      </a:r>
                      <a:endParaRPr lang="cs-CZ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cs-CZ" sz="12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+ 89 377</a:t>
                      </a:r>
                      <a:endParaRPr lang="cs-CZ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cs-CZ" sz="12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[20 482 768]</a:t>
                      </a:r>
                      <a:endParaRPr lang="cs-CZ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cs-CZ" sz="16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13</a:t>
                      </a:r>
                      <a:endParaRPr lang="cs-CZ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6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78</a:t>
                      </a:r>
                      <a:endParaRPr lang="cs-CZ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37812587"/>
                  </a:ext>
                </a:extLst>
              </a:tr>
              <a:tr h="423388">
                <a:tc grid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cs-CZ" sz="12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Kumulativní počet provedených </a:t>
                      </a:r>
                      <a:endParaRPr lang="cs-CZ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cs-CZ" sz="12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testů za 7 dní</a:t>
                      </a:r>
                      <a:endParaRPr lang="cs-CZ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rowSpan="5" gridSpan="2">
                  <a:txBody>
                    <a:bodyPr/>
                    <a:lstStyle/>
                    <a:p>
                      <a:pPr marL="342900" lvl="0" indent="-342900" algn="just">
                        <a:lnSpc>
                          <a:spcPct val="100000"/>
                        </a:lnSpc>
                        <a:spcAft>
                          <a:spcPts val="0"/>
                        </a:spcAft>
                        <a:buClr>
                          <a:srgbClr val="C00000"/>
                        </a:buClr>
                        <a:buSzPts val="1200"/>
                        <a:buFont typeface="Wingdings" panose="05000000000000000000" pitchFamily="2" charset="2"/>
                        <a:buChar char=""/>
                      </a:pPr>
                      <a:r>
                        <a:rPr lang="cs-CZ" sz="1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Těžký průběh onemocnění a na JIP je hlášeno u 13 osob, 8x UPV, 0x ECMO. </a:t>
                      </a:r>
                      <a:endParaRPr lang="cs-CZ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342900" lvl="0" indent="-342900" algn="just">
                        <a:lnSpc>
                          <a:spcPct val="100000"/>
                        </a:lnSpc>
                        <a:spcAft>
                          <a:spcPts val="0"/>
                        </a:spcAft>
                        <a:buClr>
                          <a:srgbClr val="C00000"/>
                        </a:buClr>
                        <a:buSzPts val="1200"/>
                        <a:buFont typeface="Wingdings" panose="05000000000000000000" pitchFamily="2" charset="2"/>
                        <a:buChar char=""/>
                      </a:pPr>
                      <a:r>
                        <a:rPr lang="cs-CZ" sz="1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Podíl osob v těžkém stavu z celkového počtu hospitalizovaných je 16,7 %.</a:t>
                      </a:r>
                      <a:endParaRPr lang="cs-CZ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342900" lvl="0" indent="-342900" algn="just">
                        <a:lnSpc>
                          <a:spcPct val="100000"/>
                        </a:lnSpc>
                        <a:spcAft>
                          <a:spcPts val="0"/>
                        </a:spcAft>
                        <a:buClr>
                          <a:srgbClr val="C00000"/>
                        </a:buClr>
                        <a:buSzPts val="1200"/>
                        <a:buFont typeface="Wingdings" panose="05000000000000000000" pitchFamily="2" charset="2"/>
                        <a:buChar char=""/>
                      </a:pPr>
                      <a:r>
                        <a:rPr lang="cs-CZ" sz="1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Celkem 6 nově přijatých pacientů.</a:t>
                      </a:r>
                      <a:endParaRPr lang="cs-CZ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342900" lvl="0" indent="-342900" algn="just">
                        <a:lnSpc>
                          <a:spcPct val="100000"/>
                        </a:lnSpc>
                        <a:spcAft>
                          <a:spcPts val="0"/>
                        </a:spcAft>
                        <a:buClr>
                          <a:srgbClr val="C00000"/>
                        </a:buClr>
                        <a:buSzPts val="1200"/>
                        <a:buFont typeface="Wingdings" panose="05000000000000000000" pitchFamily="2" charset="2"/>
                        <a:buChar char=""/>
                      </a:pPr>
                      <a:r>
                        <a:rPr lang="cs-CZ" sz="1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Průměrný věk nově přijatých pacientů činí 71 let.</a:t>
                      </a:r>
                      <a:endParaRPr lang="cs-CZ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342900" lvl="0" indent="-342900" algn="just">
                        <a:lnSpc>
                          <a:spcPct val="100000"/>
                        </a:lnSpc>
                        <a:spcAft>
                          <a:spcPts val="0"/>
                        </a:spcAft>
                        <a:buClr>
                          <a:srgbClr val="C00000"/>
                        </a:buClr>
                        <a:buSzPts val="1200"/>
                        <a:buFont typeface="Wingdings" panose="05000000000000000000" pitchFamily="2" charset="2"/>
                        <a:buChar char=""/>
                      </a:pPr>
                      <a:r>
                        <a:rPr lang="cs-CZ" sz="1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Těžký stav je hlášen u 0 nově přijatých pacientů, stav střední je hlášen 2x.</a:t>
                      </a:r>
                      <a:endParaRPr lang="cs-CZ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342900" lvl="0" indent="-342900" algn="just">
                        <a:lnSpc>
                          <a:spcPct val="100000"/>
                        </a:lnSpc>
                        <a:spcAft>
                          <a:spcPts val="0"/>
                        </a:spcAft>
                        <a:buClr>
                          <a:srgbClr val="C00000"/>
                        </a:buClr>
                        <a:buSzPts val="1200"/>
                        <a:buFont typeface="Wingdings" panose="05000000000000000000" pitchFamily="2" charset="2"/>
                        <a:buChar char=""/>
                      </a:pPr>
                      <a:r>
                        <a:rPr lang="cs-CZ" sz="1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Nejvíce příjmů bylo v následujících krajích: VYS(2), ZLK(1), MSK(1).</a:t>
                      </a:r>
                      <a:endParaRPr lang="cs-CZ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5"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17336025"/>
                  </a:ext>
                </a:extLst>
              </a:tr>
              <a:tr h="282259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cs-CZ" sz="12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PCR testy</a:t>
                      </a:r>
                      <a:endParaRPr lang="cs-CZ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175 104</a:t>
                      </a:r>
                      <a:endParaRPr lang="cs-CZ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47989577"/>
                  </a:ext>
                </a:extLst>
              </a:tr>
              <a:tr h="282259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cs-CZ" sz="12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Antigenní testy</a:t>
                      </a:r>
                      <a:endParaRPr lang="cs-CZ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cs-CZ" sz="16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734 687</a:t>
                      </a:r>
                      <a:endParaRPr lang="cs-CZ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90839670"/>
                  </a:ext>
                </a:extLst>
              </a:tr>
              <a:tr h="194053">
                <a:tc grid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cs-CZ" sz="11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Počet provedených testů za 7 dní/100 tis. ob.</a:t>
                      </a:r>
                      <a:endParaRPr lang="cs-CZ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6563962"/>
                  </a:ext>
                </a:extLst>
              </a:tr>
              <a:tr h="282259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cs-CZ" sz="12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PCR testy</a:t>
                      </a:r>
                      <a:endParaRPr lang="cs-CZ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cs-CZ" sz="16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1 634</a:t>
                      </a:r>
                      <a:endParaRPr lang="cs-CZ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1197215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3742631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9" name="Obrázek 108">
            <a:extLst>
              <a:ext uri="{FF2B5EF4-FFF2-40B4-BE49-F238E27FC236}">
                <a16:creationId xmlns:a16="http://schemas.microsoft.com/office/drawing/2014/main" id="{9C33061E-C962-4E86-99F7-E145430D023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213"/>
          <a:stretch/>
        </p:blipFill>
        <p:spPr>
          <a:xfrm>
            <a:off x="10312974" y="141407"/>
            <a:ext cx="1660507" cy="1510172"/>
          </a:xfrm>
          <a:prstGeom prst="rect">
            <a:avLst/>
          </a:prstGeom>
        </p:spPr>
      </p:pic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3C5F7892-3253-4DA0-8421-57EA67AAEB8D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8659741" y="6426000"/>
            <a:ext cx="432000" cy="432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cs-CZ"/>
            </a:defPPr>
            <a:lvl1pPr marL="0" algn="ctr" defTabSz="914400" rtl="0" eaLnBrk="1" latinLnBrk="0" hangingPunct="1">
              <a:defRPr sz="12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D0DFD3D-3A9B-46F9-B57F-E98436FEBC69}" type="slidenum">
              <a:rPr kumimoji="0" lang="cs-CZ" sz="12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</a:t>
            </a:fld>
            <a:endParaRPr kumimoji="0" lang="cs-CZ" sz="1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Segoe UI"/>
              <a:ea typeface="+mn-ea"/>
              <a:cs typeface="+mn-cs"/>
            </a:endParaRPr>
          </a:p>
        </p:txBody>
      </p:sp>
      <p:sp>
        <p:nvSpPr>
          <p:cNvPr id="113" name="Nadpis 1">
            <a:extLst>
              <a:ext uri="{FF2B5EF4-FFF2-40B4-BE49-F238E27FC236}">
                <a16:creationId xmlns:a16="http://schemas.microsoft.com/office/drawing/2014/main" id="{1BF73B9F-8A98-4F9F-A05C-028B549B6E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9613" y="14148"/>
            <a:ext cx="9885238" cy="896492"/>
          </a:xfrm>
        </p:spPr>
        <p:txBody>
          <a:bodyPr/>
          <a:lstStyle/>
          <a:p>
            <a:r>
              <a:rPr lang="cs-CZ" altLang="cs-CZ" dirty="0"/>
              <a:t>Situace v příhraničí s Německem</a:t>
            </a:r>
            <a:endParaRPr lang="cs-CZ" dirty="0"/>
          </a:p>
        </p:txBody>
      </p:sp>
      <p:sp>
        <p:nvSpPr>
          <p:cNvPr id="122" name="TextovéPole 1">
            <a:extLst>
              <a:ext uri="{FF2B5EF4-FFF2-40B4-BE49-F238E27FC236}">
                <a16:creationId xmlns:a16="http://schemas.microsoft.com/office/drawing/2014/main" id="{C3AAD9DB-4093-43EF-80AD-47820CE6AC69}"/>
              </a:ext>
            </a:extLst>
          </p:cNvPr>
          <p:cNvSpPr txBox="1"/>
          <p:nvPr/>
        </p:nvSpPr>
        <p:spPr>
          <a:xfrm>
            <a:off x="186609" y="6500082"/>
            <a:ext cx="2051766" cy="277176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cs-CZ" sz="1200" b="1" dirty="0">
                <a:solidFill>
                  <a:schemeClr val="bg1"/>
                </a:solidFill>
              </a:rPr>
              <a:t>Zdroj dat: RKI, ÚZIS</a:t>
            </a:r>
          </a:p>
        </p:txBody>
      </p:sp>
      <p:sp>
        <p:nvSpPr>
          <p:cNvPr id="16" name="Obdélník 15">
            <a:extLst>
              <a:ext uri="{FF2B5EF4-FFF2-40B4-BE49-F238E27FC236}">
                <a16:creationId xmlns:a16="http://schemas.microsoft.com/office/drawing/2014/main" id="{4741FFED-F2ED-4C3D-8D87-7AEB5683E317}"/>
              </a:ext>
            </a:extLst>
          </p:cNvPr>
          <p:cNvSpPr/>
          <p:nvPr/>
        </p:nvSpPr>
        <p:spPr>
          <a:xfrm>
            <a:off x="285334" y="3453771"/>
            <a:ext cx="242045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cs-CZ" b="1" dirty="0"/>
              <a:t>Bundesrepublik Deutschland</a:t>
            </a:r>
          </a:p>
        </p:txBody>
      </p:sp>
      <p:sp>
        <p:nvSpPr>
          <p:cNvPr id="18" name="Obdélník 17">
            <a:extLst>
              <a:ext uri="{FF2B5EF4-FFF2-40B4-BE49-F238E27FC236}">
                <a16:creationId xmlns:a16="http://schemas.microsoft.com/office/drawing/2014/main" id="{0C737501-B265-4102-9183-F67B693738F9}"/>
              </a:ext>
            </a:extLst>
          </p:cNvPr>
          <p:cNvSpPr/>
          <p:nvPr/>
        </p:nvSpPr>
        <p:spPr>
          <a:xfrm>
            <a:off x="5522232" y="2163520"/>
            <a:ext cx="242045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cs-CZ" b="1" dirty="0"/>
              <a:t>Česká Republika</a:t>
            </a:r>
          </a:p>
        </p:txBody>
      </p:sp>
      <p:pic>
        <p:nvPicPr>
          <p:cNvPr id="2" name="Obrázek 1">
            <a:extLst>
              <a:ext uri="{FF2B5EF4-FFF2-40B4-BE49-F238E27FC236}">
                <a16:creationId xmlns:a16="http://schemas.microsoft.com/office/drawing/2014/main" id="{AF902408-1A49-49BB-8ABA-ED9621601F5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82059" y="2195565"/>
            <a:ext cx="1657581" cy="3162741"/>
          </a:xfrm>
          <a:prstGeom prst="rect">
            <a:avLst/>
          </a:prstGeom>
        </p:spPr>
      </p:pic>
      <p:pic>
        <p:nvPicPr>
          <p:cNvPr id="5" name="Obrázek 4">
            <a:extLst>
              <a:ext uri="{FF2B5EF4-FFF2-40B4-BE49-F238E27FC236}">
                <a16:creationId xmlns:a16="http://schemas.microsoft.com/office/drawing/2014/main" id="{7C01488A-BAE7-42F2-B561-105911413F4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20698" y="1005352"/>
            <a:ext cx="7603067" cy="5448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154512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008AF35-8598-42EB-86B1-7D909344A6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Státy přímo sousedící s ČR</a:t>
            </a:r>
            <a:r>
              <a:rPr lang="cs-CZ" dirty="0"/>
              <a:t> – popis situace</a:t>
            </a:r>
          </a:p>
        </p:txBody>
      </p:sp>
      <p:graphicFrame>
        <p:nvGraphicFramePr>
          <p:cNvPr id="4" name="Tabulka 3">
            <a:extLst>
              <a:ext uri="{FF2B5EF4-FFF2-40B4-BE49-F238E27FC236}">
                <a16:creationId xmlns:a16="http://schemas.microsoft.com/office/drawing/2014/main" id="{1BA5C879-A9B9-412B-8F76-A1404029E74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89685537"/>
              </p:ext>
            </p:extLst>
          </p:nvPr>
        </p:nvGraphicFramePr>
        <p:xfrm>
          <a:off x="483821" y="952870"/>
          <a:ext cx="9885237" cy="498475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88437">
                  <a:extLst>
                    <a:ext uri="{9D8B030D-6E8A-4147-A177-3AD203B41FA5}">
                      <a16:colId xmlns:a16="http://schemas.microsoft.com/office/drawing/2014/main" val="3845647527"/>
                    </a:ext>
                  </a:extLst>
                </a:gridCol>
                <a:gridCol w="1838742">
                  <a:extLst>
                    <a:ext uri="{9D8B030D-6E8A-4147-A177-3AD203B41FA5}">
                      <a16:colId xmlns:a16="http://schemas.microsoft.com/office/drawing/2014/main" val="3769766953"/>
                    </a:ext>
                  </a:extLst>
                </a:gridCol>
                <a:gridCol w="6858058">
                  <a:extLst>
                    <a:ext uri="{9D8B030D-6E8A-4147-A177-3AD203B41FA5}">
                      <a16:colId xmlns:a16="http://schemas.microsoft.com/office/drawing/2014/main" val="682070041"/>
                    </a:ext>
                  </a:extLst>
                </a:gridCol>
              </a:tblGrid>
              <a:tr h="830359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400" baseline="0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Země</a:t>
                      </a:r>
                      <a:endParaRPr lang="cs-CZ" sz="1400" dirty="0">
                        <a:solidFill>
                          <a:schemeClr val="bg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b="1" kern="1200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Počet případů za předchozí den: </a:t>
                      </a:r>
                      <a:endParaRPr lang="cs-CZ" sz="1400" dirty="0">
                        <a:solidFill>
                          <a:schemeClr val="bg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Další informace 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86386469"/>
                  </a:ext>
                </a:extLst>
              </a:tr>
              <a:tr h="4154391">
                <a:tc>
                  <a:txBody>
                    <a:bodyPr/>
                    <a:lstStyle/>
                    <a:p>
                      <a:pPr algn="ctr"/>
                      <a:r>
                        <a:rPr lang="cs-CZ" sz="1400" b="1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Rakousko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cs-CZ" sz="1800" b="1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+117</a:t>
                      </a:r>
                      <a:endParaRPr lang="de-DE" sz="1400" b="0" i="0" dirty="0">
                        <a:solidFill>
                          <a:srgbClr val="000000"/>
                        </a:solidFill>
                        <a:effectLst/>
                        <a:latin typeface="univers_ligh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vl="0"/>
                      <a:endParaRPr lang="de-DE" sz="1400" b="0" i="0" dirty="0">
                        <a:solidFill>
                          <a:srgbClr val="000000"/>
                        </a:solidFill>
                        <a:effectLst/>
                        <a:latin typeface="univers_ligh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0383694"/>
                  </a:ext>
                </a:extLst>
              </a:tr>
            </a:tbl>
          </a:graphicData>
        </a:graphic>
      </p:graphicFrame>
      <p:sp>
        <p:nvSpPr>
          <p:cNvPr id="3" name="Obdélník 2">
            <a:extLst>
              <a:ext uri="{FF2B5EF4-FFF2-40B4-BE49-F238E27FC236}">
                <a16:creationId xmlns:a16="http://schemas.microsoft.com/office/drawing/2014/main" id="{3D28FBF7-B8BB-46A1-92F6-08E7BA46521C}"/>
              </a:ext>
            </a:extLst>
          </p:cNvPr>
          <p:cNvSpPr/>
          <p:nvPr/>
        </p:nvSpPr>
        <p:spPr>
          <a:xfrm>
            <a:off x="249681" y="6488667"/>
            <a:ext cx="3002489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1400" b="1" dirty="0">
                <a:solidFill>
                  <a:schemeClr val="bg1"/>
                </a:solidFill>
              </a:rPr>
              <a:t>Zdroj dat: AGES, situační zpráva </a:t>
            </a:r>
          </a:p>
        </p:txBody>
      </p:sp>
    </p:spTree>
    <p:extLst>
      <p:ext uri="{BB962C8B-B14F-4D97-AF65-F5344CB8AC3E}">
        <p14:creationId xmlns:p14="http://schemas.microsoft.com/office/powerpoint/2010/main" val="338699418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9" name="Obrázek 108">
            <a:extLst>
              <a:ext uri="{FF2B5EF4-FFF2-40B4-BE49-F238E27FC236}">
                <a16:creationId xmlns:a16="http://schemas.microsoft.com/office/drawing/2014/main" id="{9C33061E-C962-4E86-99F7-E145430D023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213"/>
          <a:stretch/>
        </p:blipFill>
        <p:spPr>
          <a:xfrm>
            <a:off x="10312974" y="141407"/>
            <a:ext cx="1660507" cy="1510172"/>
          </a:xfrm>
          <a:prstGeom prst="rect">
            <a:avLst/>
          </a:prstGeom>
        </p:spPr>
      </p:pic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3C5F7892-3253-4DA0-8421-57EA67AAEB8D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8659741" y="6426000"/>
            <a:ext cx="432000" cy="432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cs-CZ"/>
            </a:defPPr>
            <a:lvl1pPr marL="0" algn="ctr" defTabSz="914400" rtl="0" eaLnBrk="1" latinLnBrk="0" hangingPunct="1">
              <a:defRPr sz="12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D0DFD3D-3A9B-46F9-B57F-E98436FEBC69}" type="slidenum">
              <a:rPr kumimoji="0" lang="cs-CZ" sz="12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22</a:t>
            </a:fld>
            <a:endParaRPr kumimoji="0" lang="cs-CZ" sz="1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Segoe UI"/>
              <a:ea typeface="+mn-ea"/>
              <a:cs typeface="+mn-cs"/>
            </a:endParaRPr>
          </a:p>
        </p:txBody>
      </p:sp>
      <p:sp>
        <p:nvSpPr>
          <p:cNvPr id="113" name="Nadpis 1">
            <a:extLst>
              <a:ext uri="{FF2B5EF4-FFF2-40B4-BE49-F238E27FC236}">
                <a16:creationId xmlns:a16="http://schemas.microsoft.com/office/drawing/2014/main" id="{1BF73B9F-8A98-4F9F-A05C-028B549B6E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2819" y="1"/>
            <a:ext cx="9885238" cy="896492"/>
          </a:xfrm>
        </p:spPr>
        <p:txBody>
          <a:bodyPr/>
          <a:lstStyle/>
          <a:p>
            <a:r>
              <a:rPr lang="cs-CZ" altLang="cs-CZ" dirty="0"/>
              <a:t>Situace v příhraničí s Rakouskem</a:t>
            </a:r>
            <a:endParaRPr lang="cs-CZ" dirty="0"/>
          </a:p>
        </p:txBody>
      </p:sp>
      <p:sp>
        <p:nvSpPr>
          <p:cNvPr id="161" name="TextovéPole 1">
            <a:extLst>
              <a:ext uri="{FF2B5EF4-FFF2-40B4-BE49-F238E27FC236}">
                <a16:creationId xmlns:a16="http://schemas.microsoft.com/office/drawing/2014/main" id="{8DF44463-D79F-49B2-863B-84A10C645A17}"/>
              </a:ext>
            </a:extLst>
          </p:cNvPr>
          <p:cNvSpPr txBox="1"/>
          <p:nvPr/>
        </p:nvSpPr>
        <p:spPr>
          <a:xfrm>
            <a:off x="186608" y="6500082"/>
            <a:ext cx="2275237" cy="277176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2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Zdroj dat: AGES/EMS, ÚZIS</a:t>
            </a:r>
          </a:p>
        </p:txBody>
      </p:sp>
      <p:sp>
        <p:nvSpPr>
          <p:cNvPr id="3" name="TextovéPole 2">
            <a:extLst>
              <a:ext uri="{FF2B5EF4-FFF2-40B4-BE49-F238E27FC236}">
                <a16:creationId xmlns:a16="http://schemas.microsoft.com/office/drawing/2014/main" id="{A20DBDAF-0477-4C8B-A529-3E40AFE9E897}"/>
              </a:ext>
            </a:extLst>
          </p:cNvPr>
          <p:cNvSpPr txBox="1"/>
          <p:nvPr/>
        </p:nvSpPr>
        <p:spPr>
          <a:xfrm>
            <a:off x="3833768" y="4874004"/>
            <a:ext cx="210563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b="1" dirty="0"/>
              <a:t>Republik Österreich</a:t>
            </a:r>
          </a:p>
        </p:txBody>
      </p:sp>
      <p:sp>
        <p:nvSpPr>
          <p:cNvPr id="9" name="Obdélník 8">
            <a:extLst>
              <a:ext uri="{FF2B5EF4-FFF2-40B4-BE49-F238E27FC236}">
                <a16:creationId xmlns:a16="http://schemas.microsoft.com/office/drawing/2014/main" id="{C4B987F0-8B46-419A-8BB4-4A1373EA40EF}"/>
              </a:ext>
            </a:extLst>
          </p:cNvPr>
          <p:cNvSpPr/>
          <p:nvPr/>
        </p:nvSpPr>
        <p:spPr>
          <a:xfrm>
            <a:off x="5690970" y="1398756"/>
            <a:ext cx="242045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cs-CZ" b="1" dirty="0"/>
              <a:t>Česká Republika</a:t>
            </a:r>
          </a:p>
        </p:txBody>
      </p:sp>
      <p:pic>
        <p:nvPicPr>
          <p:cNvPr id="2" name="Obrázek 1">
            <a:extLst>
              <a:ext uri="{FF2B5EF4-FFF2-40B4-BE49-F238E27FC236}">
                <a16:creationId xmlns:a16="http://schemas.microsoft.com/office/drawing/2014/main" id="{16B96034-2DB7-41C7-8522-8B012AE72EB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06188" y="2173246"/>
            <a:ext cx="1657581" cy="3162741"/>
          </a:xfrm>
          <a:prstGeom prst="rect">
            <a:avLst/>
          </a:prstGeom>
        </p:spPr>
      </p:pic>
      <p:pic>
        <p:nvPicPr>
          <p:cNvPr id="5" name="Obrázek 4">
            <a:extLst>
              <a:ext uri="{FF2B5EF4-FFF2-40B4-BE49-F238E27FC236}">
                <a16:creationId xmlns:a16="http://schemas.microsoft.com/office/drawing/2014/main" id="{12485BF0-2A50-4229-BC69-F30EA8C1ABD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68557" y="965679"/>
            <a:ext cx="8016943" cy="53281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314211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60FB3FF-E786-49C9-8DBD-0CD7041F06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dirty="0"/>
              <a:t>Státy přímo sousedící s ČR</a:t>
            </a:r>
            <a:r>
              <a:rPr lang="cs-CZ" dirty="0"/>
              <a:t> – popis situace</a:t>
            </a:r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E3C2AF34-11FC-4576-95B7-A01E9A0332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D0DFD3D-3A9B-46F9-B57F-E98436FEBC69}" type="slidenum">
              <a:rPr kumimoji="0" lang="cs-CZ" sz="12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23</a:t>
            </a:fld>
            <a:endParaRPr kumimoji="0" lang="cs-CZ" sz="1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Segoe UI"/>
              <a:ea typeface="+mn-ea"/>
              <a:cs typeface="+mn-cs"/>
            </a:endParaRPr>
          </a:p>
        </p:txBody>
      </p:sp>
      <p:sp>
        <p:nvSpPr>
          <p:cNvPr id="6" name="TextovéPole 1">
            <a:extLst>
              <a:ext uri="{FF2B5EF4-FFF2-40B4-BE49-F238E27FC236}">
                <a16:creationId xmlns:a16="http://schemas.microsoft.com/office/drawing/2014/main" id="{353ECE7D-8965-4490-B988-BB1C0C0E9EC5}"/>
              </a:ext>
            </a:extLst>
          </p:cNvPr>
          <p:cNvSpPr txBox="1"/>
          <p:nvPr/>
        </p:nvSpPr>
        <p:spPr>
          <a:xfrm>
            <a:off x="86686" y="6486928"/>
            <a:ext cx="7740241" cy="277176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2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Zdroj dat: </a:t>
            </a:r>
            <a:r>
              <a:rPr kumimoji="0" lang="cs-CZ" sz="1200" b="1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Ministerstwo</a:t>
            </a:r>
            <a:r>
              <a:rPr kumimoji="0" lang="cs-CZ" sz="12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</a:t>
            </a:r>
            <a:r>
              <a:rPr kumimoji="0" lang="cs-CZ" sz="1200" b="1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zdrowia</a:t>
            </a:r>
            <a:r>
              <a:rPr kumimoji="0" lang="cs-CZ" sz="12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, situační zpráva </a:t>
            </a:r>
          </a:p>
        </p:txBody>
      </p:sp>
      <p:graphicFrame>
        <p:nvGraphicFramePr>
          <p:cNvPr id="7" name="Tabulka 6">
            <a:extLst>
              <a:ext uri="{FF2B5EF4-FFF2-40B4-BE49-F238E27FC236}">
                <a16:creationId xmlns:a16="http://schemas.microsoft.com/office/drawing/2014/main" id="{C2087EA1-7394-4B93-BC6D-1707D37EA13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21623006"/>
              </p:ext>
            </p:extLst>
          </p:nvPr>
        </p:nvGraphicFramePr>
        <p:xfrm>
          <a:off x="130232" y="979932"/>
          <a:ext cx="10087824" cy="513511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12793">
                  <a:extLst>
                    <a:ext uri="{9D8B030D-6E8A-4147-A177-3AD203B41FA5}">
                      <a16:colId xmlns:a16="http://schemas.microsoft.com/office/drawing/2014/main" val="554850407"/>
                    </a:ext>
                  </a:extLst>
                </a:gridCol>
                <a:gridCol w="1876425">
                  <a:extLst>
                    <a:ext uri="{9D8B030D-6E8A-4147-A177-3AD203B41FA5}">
                      <a16:colId xmlns:a16="http://schemas.microsoft.com/office/drawing/2014/main" val="1774791894"/>
                    </a:ext>
                  </a:extLst>
                </a:gridCol>
                <a:gridCol w="6998606">
                  <a:extLst>
                    <a:ext uri="{9D8B030D-6E8A-4147-A177-3AD203B41FA5}">
                      <a16:colId xmlns:a16="http://schemas.microsoft.com/office/drawing/2014/main" val="1397780959"/>
                    </a:ext>
                  </a:extLst>
                </a:gridCol>
              </a:tblGrid>
              <a:tr h="727475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400" baseline="0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Země</a:t>
                      </a:r>
                      <a:endParaRPr lang="cs-CZ" sz="1400" dirty="0">
                        <a:solidFill>
                          <a:schemeClr val="bg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b="1" kern="1200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Počet případů za předchozí den: </a:t>
                      </a:r>
                      <a:endParaRPr lang="cs-CZ" sz="1400" dirty="0">
                        <a:solidFill>
                          <a:schemeClr val="bg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Další informace 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78735481"/>
                  </a:ext>
                </a:extLst>
              </a:tr>
              <a:tr h="4407643">
                <a:tc>
                  <a:txBody>
                    <a:bodyPr/>
                    <a:lstStyle/>
                    <a:p>
                      <a:pPr algn="ctr"/>
                      <a:r>
                        <a:rPr lang="cs-CZ" sz="1400" b="1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Polsko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cs-CZ" sz="1800" b="1" i="0" kern="1200" dirty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+ 165</a:t>
                      </a:r>
                      <a:endParaRPr lang="cs-CZ" sz="1000" b="1" kern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endParaRPr lang="cs-CZ" sz="1000" b="1" kern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6810886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3188219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60FB3FF-E786-49C9-8DBD-0CD7041F06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dirty="0"/>
              <a:t>Státy přímo sousedící s ČR</a:t>
            </a:r>
            <a:r>
              <a:rPr lang="cs-CZ" dirty="0"/>
              <a:t> – popis situace</a:t>
            </a:r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E3C2AF34-11FC-4576-95B7-A01E9A0332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D0DFD3D-3A9B-46F9-B57F-E98436FEBC69}" type="slidenum">
              <a:rPr kumimoji="0" lang="cs-CZ" sz="12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24</a:t>
            </a:fld>
            <a:endParaRPr kumimoji="0" lang="cs-CZ" sz="1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Segoe UI"/>
              <a:ea typeface="+mn-ea"/>
              <a:cs typeface="+mn-cs"/>
            </a:endParaRPr>
          </a:p>
        </p:txBody>
      </p:sp>
      <p:sp>
        <p:nvSpPr>
          <p:cNvPr id="6" name="TextovéPole 1">
            <a:extLst>
              <a:ext uri="{FF2B5EF4-FFF2-40B4-BE49-F238E27FC236}">
                <a16:creationId xmlns:a16="http://schemas.microsoft.com/office/drawing/2014/main" id="{353ECE7D-8965-4490-B988-BB1C0C0E9EC5}"/>
              </a:ext>
            </a:extLst>
          </p:cNvPr>
          <p:cNvSpPr txBox="1"/>
          <p:nvPr/>
        </p:nvSpPr>
        <p:spPr>
          <a:xfrm>
            <a:off x="86686" y="6486928"/>
            <a:ext cx="7740241" cy="277176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2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Zdroj dat: korona.gov.sk, situační zpráva </a:t>
            </a:r>
          </a:p>
        </p:txBody>
      </p:sp>
      <p:graphicFrame>
        <p:nvGraphicFramePr>
          <p:cNvPr id="8" name="Tabulka 7">
            <a:extLst>
              <a:ext uri="{FF2B5EF4-FFF2-40B4-BE49-F238E27FC236}">
                <a16:creationId xmlns:a16="http://schemas.microsoft.com/office/drawing/2014/main" id="{B4A1D42B-4A17-47C2-BD8E-06A9DEDF489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42612946"/>
              </p:ext>
            </p:extLst>
          </p:nvPr>
        </p:nvGraphicFramePr>
        <p:xfrm>
          <a:off x="130232" y="979932"/>
          <a:ext cx="10087824" cy="513511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12793">
                  <a:extLst>
                    <a:ext uri="{9D8B030D-6E8A-4147-A177-3AD203B41FA5}">
                      <a16:colId xmlns:a16="http://schemas.microsoft.com/office/drawing/2014/main" val="554850407"/>
                    </a:ext>
                  </a:extLst>
                </a:gridCol>
                <a:gridCol w="1876425">
                  <a:extLst>
                    <a:ext uri="{9D8B030D-6E8A-4147-A177-3AD203B41FA5}">
                      <a16:colId xmlns:a16="http://schemas.microsoft.com/office/drawing/2014/main" val="1774791894"/>
                    </a:ext>
                  </a:extLst>
                </a:gridCol>
                <a:gridCol w="6998606">
                  <a:extLst>
                    <a:ext uri="{9D8B030D-6E8A-4147-A177-3AD203B41FA5}">
                      <a16:colId xmlns:a16="http://schemas.microsoft.com/office/drawing/2014/main" val="1397780959"/>
                    </a:ext>
                  </a:extLst>
                </a:gridCol>
              </a:tblGrid>
              <a:tr h="727475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400" baseline="0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Země</a:t>
                      </a:r>
                      <a:endParaRPr lang="cs-CZ" sz="1400" dirty="0">
                        <a:solidFill>
                          <a:schemeClr val="bg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b="1" kern="1200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Počet případů za předchozí den: </a:t>
                      </a:r>
                      <a:endParaRPr lang="cs-CZ" sz="1400" dirty="0">
                        <a:solidFill>
                          <a:schemeClr val="bg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Další informace 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78735481"/>
                  </a:ext>
                </a:extLst>
              </a:tr>
              <a:tr h="4407643">
                <a:tc>
                  <a:txBody>
                    <a:bodyPr/>
                    <a:lstStyle/>
                    <a:p>
                      <a:pPr algn="ctr"/>
                      <a:r>
                        <a:rPr lang="cs-CZ" sz="1400" b="1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Slovensko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  <a:defRPr/>
                      </a:pPr>
                      <a:endParaRPr lang="cs-CZ" sz="1000" b="1" kern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cs-CZ" sz="1800" b="1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+35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endParaRPr lang="cs-CZ" sz="1000" b="1" kern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6810886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5402928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999DA96-4AC9-4A0A-861C-E17AD5A5F2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7denní vývoj situace na Slovensku</a:t>
            </a:r>
          </a:p>
        </p:txBody>
      </p:sp>
      <p:sp>
        <p:nvSpPr>
          <p:cNvPr id="6" name="TextovéPole 1">
            <a:extLst>
              <a:ext uri="{FF2B5EF4-FFF2-40B4-BE49-F238E27FC236}">
                <a16:creationId xmlns:a16="http://schemas.microsoft.com/office/drawing/2014/main" id="{B109E666-7727-497D-8191-869E2B75F785}"/>
              </a:ext>
            </a:extLst>
          </p:cNvPr>
          <p:cNvSpPr txBox="1"/>
          <p:nvPr/>
        </p:nvSpPr>
        <p:spPr>
          <a:xfrm>
            <a:off x="186608" y="6500082"/>
            <a:ext cx="3470991" cy="277176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cs-CZ" sz="1200" b="1" dirty="0">
                <a:solidFill>
                  <a:schemeClr val="bg1"/>
                </a:solidFill>
              </a:rPr>
              <a:t>Zdroj dat: covid-19.nczisk.sk/</a:t>
            </a:r>
            <a:endParaRPr lang="pl-PL" sz="1200" b="1" dirty="0">
              <a:solidFill>
                <a:schemeClr val="bg1"/>
              </a:solidFill>
            </a:endParaRPr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C69C8BF6-1070-441D-A488-F5CEFD406D1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3447" y="1221787"/>
            <a:ext cx="8783982" cy="4953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805371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999DA96-4AC9-4A0A-861C-E17AD5A5F2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Situace na Slovensku</a:t>
            </a:r>
          </a:p>
        </p:txBody>
      </p:sp>
      <p:sp>
        <p:nvSpPr>
          <p:cNvPr id="6" name="TextovéPole 1">
            <a:extLst>
              <a:ext uri="{FF2B5EF4-FFF2-40B4-BE49-F238E27FC236}">
                <a16:creationId xmlns:a16="http://schemas.microsoft.com/office/drawing/2014/main" id="{13CD70E4-3545-44B7-931A-E69D2DE2EEAA}"/>
              </a:ext>
            </a:extLst>
          </p:cNvPr>
          <p:cNvSpPr txBox="1"/>
          <p:nvPr/>
        </p:nvSpPr>
        <p:spPr>
          <a:xfrm>
            <a:off x="186608" y="6500082"/>
            <a:ext cx="3470991" cy="277176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cs-CZ" sz="1200" b="1" dirty="0">
                <a:solidFill>
                  <a:schemeClr val="bg1"/>
                </a:solidFill>
              </a:rPr>
              <a:t>Zdroj dat: korona.gov.sk</a:t>
            </a:r>
            <a:endParaRPr lang="pl-PL" sz="1200" b="1" dirty="0">
              <a:solidFill>
                <a:schemeClr val="bg1"/>
              </a:solidFill>
            </a:endParaRPr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A87F530B-1938-4E37-8F35-6F7301F2E29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57599" y="1145727"/>
            <a:ext cx="4843894" cy="51051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570049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393F3F8-6C3F-4CE0-8D3F-9C4CB64A57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dirty="0"/>
              <a:t>Situace v příhraničí se Slovenskem</a:t>
            </a:r>
            <a:endParaRPr lang="cs-CZ" dirty="0"/>
          </a:p>
        </p:txBody>
      </p:sp>
      <p:sp>
        <p:nvSpPr>
          <p:cNvPr id="6" name="Obdélník 5">
            <a:extLst>
              <a:ext uri="{FF2B5EF4-FFF2-40B4-BE49-F238E27FC236}">
                <a16:creationId xmlns:a16="http://schemas.microsoft.com/office/drawing/2014/main" id="{3E8640AE-AC2C-4FB2-B0C7-FD1E549B1C38}"/>
              </a:ext>
            </a:extLst>
          </p:cNvPr>
          <p:cNvSpPr/>
          <p:nvPr/>
        </p:nvSpPr>
        <p:spPr>
          <a:xfrm>
            <a:off x="332819" y="6454527"/>
            <a:ext cx="1971822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cs-CZ" sz="1200" b="1" dirty="0">
                <a:solidFill>
                  <a:srgbClr val="FFFFFF"/>
                </a:solidFill>
              </a:rPr>
              <a:t>Zdroj dat: korona.gov.sk</a:t>
            </a:r>
          </a:p>
        </p:txBody>
      </p:sp>
      <p:sp>
        <p:nvSpPr>
          <p:cNvPr id="8" name="Obdélník 7">
            <a:extLst>
              <a:ext uri="{FF2B5EF4-FFF2-40B4-BE49-F238E27FC236}">
                <a16:creationId xmlns:a16="http://schemas.microsoft.com/office/drawing/2014/main" id="{E84FD930-EDC5-470A-9BEE-48B7E5A5CBC0}"/>
              </a:ext>
            </a:extLst>
          </p:cNvPr>
          <p:cNvSpPr/>
          <p:nvPr/>
        </p:nvSpPr>
        <p:spPr>
          <a:xfrm>
            <a:off x="7120622" y="4991488"/>
            <a:ext cx="287905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cs-CZ" b="1" dirty="0"/>
              <a:t>Slovenská Republika</a:t>
            </a:r>
          </a:p>
        </p:txBody>
      </p:sp>
      <p:sp>
        <p:nvSpPr>
          <p:cNvPr id="9" name="Obdélník 8">
            <a:extLst>
              <a:ext uri="{FF2B5EF4-FFF2-40B4-BE49-F238E27FC236}">
                <a16:creationId xmlns:a16="http://schemas.microsoft.com/office/drawing/2014/main" id="{BB2FB66B-C8E8-44FB-8CB1-394DF7848DB8}"/>
              </a:ext>
            </a:extLst>
          </p:cNvPr>
          <p:cNvSpPr/>
          <p:nvPr/>
        </p:nvSpPr>
        <p:spPr>
          <a:xfrm>
            <a:off x="2597791" y="2171388"/>
            <a:ext cx="242045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cs-CZ" b="1" dirty="0"/>
              <a:t>Česká Republika</a:t>
            </a:r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A97D157D-A379-40DA-8F09-71526F1516B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03757" y="1828747"/>
            <a:ext cx="1657581" cy="3162741"/>
          </a:xfrm>
          <a:prstGeom prst="rect">
            <a:avLst/>
          </a:prstGeom>
        </p:spPr>
      </p:pic>
      <mc:AlternateContent xmlns:mc="http://schemas.openxmlformats.org/markup-compatibility/2006" xmlns:cx4="http://schemas.microsoft.com/office/drawing/2016/5/10/chartex">
        <mc:Choice Requires="cx4">
          <p:graphicFrame>
            <p:nvGraphicFramePr>
              <p:cNvPr id="14" name="Graf 13">
                <a:extLst>
                  <a:ext uri="{FF2B5EF4-FFF2-40B4-BE49-F238E27FC236}">
                    <a16:creationId xmlns:a16="http://schemas.microsoft.com/office/drawing/2014/main" id="{963C8895-73DF-4774-AD1A-4E5F0E4824CB}"/>
                  </a:ext>
                </a:extLst>
              </p:cNvPr>
              <p:cNvGraphicFramePr/>
              <p:nvPr>
                <p:extLst>
                  <p:ext uri="{D42A27DB-BD31-4B8C-83A1-F6EECF244321}">
                    <p14:modId xmlns:p14="http://schemas.microsoft.com/office/powerpoint/2010/main" val="1558797793"/>
                  </p:ext>
                </p:extLst>
              </p:nvPr>
            </p:nvGraphicFramePr>
            <p:xfrm>
              <a:off x="785622" y="1119817"/>
              <a:ext cx="8808587" cy="5095845"/>
            </p:xfrm>
            <a:graphic>
              <a:graphicData uri="http://schemas.microsoft.com/office/drawing/2014/chartex">
                <cx:chart xmlns:cx="http://schemas.microsoft.com/office/drawing/2014/chartex" xmlns:r="http://schemas.openxmlformats.org/officeDocument/2006/relationships" r:id="rId3"/>
              </a:graphicData>
            </a:graphic>
          </p:graphicFrame>
        </mc:Choice>
        <mc:Fallback xmlns="">
          <p:pic>
            <p:nvPicPr>
              <p:cNvPr id="14" name="Graf 13">
                <a:extLst>
                  <a:ext uri="{FF2B5EF4-FFF2-40B4-BE49-F238E27FC236}">
                    <a16:creationId xmlns:a16="http://schemas.microsoft.com/office/drawing/2014/main" id="{963C8895-73DF-4774-AD1A-4E5F0E4824CB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785622" y="1119817"/>
                <a:ext cx="8808587" cy="5095845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13861484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1693E79-E78C-4A9B-8E1E-01323DE157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Situace Spojené království </a:t>
            </a:r>
          </a:p>
        </p:txBody>
      </p:sp>
      <p:pic>
        <p:nvPicPr>
          <p:cNvPr id="3" name="Obrázek 2">
            <a:extLst>
              <a:ext uri="{FF2B5EF4-FFF2-40B4-BE49-F238E27FC236}">
                <a16:creationId xmlns:a16="http://schemas.microsoft.com/office/drawing/2014/main" id="{BF35C2BB-84DC-4186-968F-B44ABC3788D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2947" y="1069213"/>
            <a:ext cx="9885238" cy="53052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607124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F37FE9B-F25A-40E7-93A7-4107AD63BC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Variants of concern or under investigation: data up to 16 June 2021</a:t>
            </a:r>
            <a:r>
              <a:rPr lang="cs-CZ" dirty="0"/>
              <a:t> (gov.uk)</a:t>
            </a:r>
          </a:p>
        </p:txBody>
      </p:sp>
      <p:graphicFrame>
        <p:nvGraphicFramePr>
          <p:cNvPr id="4" name="Tabulka 3">
            <a:extLst>
              <a:ext uri="{FF2B5EF4-FFF2-40B4-BE49-F238E27FC236}">
                <a16:creationId xmlns:a16="http://schemas.microsoft.com/office/drawing/2014/main" id="{18EEA5F3-6454-4C9D-9DAB-CFA05B87C84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82346285"/>
              </p:ext>
            </p:extLst>
          </p:nvPr>
        </p:nvGraphicFramePr>
        <p:xfrm>
          <a:off x="614334" y="1253331"/>
          <a:ext cx="8781335" cy="4351338"/>
        </p:xfrm>
        <a:graphic>
          <a:graphicData uri="http://schemas.openxmlformats.org/drawingml/2006/table">
            <a:tbl>
              <a:tblPr/>
              <a:tblGrid>
                <a:gridCol w="1756267">
                  <a:extLst>
                    <a:ext uri="{9D8B030D-6E8A-4147-A177-3AD203B41FA5}">
                      <a16:colId xmlns:a16="http://schemas.microsoft.com/office/drawing/2014/main" val="3191252196"/>
                    </a:ext>
                  </a:extLst>
                </a:gridCol>
                <a:gridCol w="1756267">
                  <a:extLst>
                    <a:ext uri="{9D8B030D-6E8A-4147-A177-3AD203B41FA5}">
                      <a16:colId xmlns:a16="http://schemas.microsoft.com/office/drawing/2014/main" val="2725547167"/>
                    </a:ext>
                  </a:extLst>
                </a:gridCol>
                <a:gridCol w="1756267">
                  <a:extLst>
                    <a:ext uri="{9D8B030D-6E8A-4147-A177-3AD203B41FA5}">
                      <a16:colId xmlns:a16="http://schemas.microsoft.com/office/drawing/2014/main" val="3349596347"/>
                    </a:ext>
                  </a:extLst>
                </a:gridCol>
                <a:gridCol w="1756267">
                  <a:extLst>
                    <a:ext uri="{9D8B030D-6E8A-4147-A177-3AD203B41FA5}">
                      <a16:colId xmlns:a16="http://schemas.microsoft.com/office/drawing/2014/main" val="3870798153"/>
                    </a:ext>
                  </a:extLst>
                </a:gridCol>
                <a:gridCol w="1756267">
                  <a:extLst>
                    <a:ext uri="{9D8B030D-6E8A-4147-A177-3AD203B41FA5}">
                      <a16:colId xmlns:a16="http://schemas.microsoft.com/office/drawing/2014/main" val="2972637929"/>
                    </a:ext>
                  </a:extLst>
                </a:gridCol>
              </a:tblGrid>
              <a:tr h="691521">
                <a:tc>
                  <a:txBody>
                    <a:bodyPr/>
                    <a:lstStyle/>
                    <a:p>
                      <a:pPr algn="l" fontAlgn="t"/>
                      <a:r>
                        <a:rPr lang="cs-CZ" sz="1050" b="1">
                          <a:solidFill>
                            <a:srgbClr val="0B0C0C"/>
                          </a:solidFill>
                          <a:effectLst/>
                          <a:latin typeface="nta"/>
                        </a:rPr>
                        <a:t>Variant*</a:t>
                      </a:r>
                    </a:p>
                  </a:txBody>
                  <a:tcPr marL="29958" marR="31206" marT="31206" marB="31206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9525" cap="flat" cmpd="sng" algn="ctr">
                      <a:solidFill>
                        <a:srgbClr val="B1B4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050" b="1" dirty="0">
                          <a:solidFill>
                            <a:srgbClr val="0B0C0C"/>
                          </a:solidFill>
                          <a:effectLst/>
                          <a:latin typeface="nta"/>
                        </a:rPr>
                        <a:t>Other names by which this variant may be known**</a:t>
                      </a:r>
                    </a:p>
                  </a:txBody>
                  <a:tcPr marL="29958" marR="31206" marT="31206" marB="31206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9525" cap="flat" cmpd="sng" algn="ctr">
                      <a:solidFill>
                        <a:srgbClr val="B1B4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cs-CZ" sz="1050" b="1">
                          <a:solidFill>
                            <a:srgbClr val="0B0C0C"/>
                          </a:solidFill>
                          <a:effectLst/>
                          <a:latin typeface="nta"/>
                        </a:rPr>
                        <a:t>Lineage</a:t>
                      </a:r>
                    </a:p>
                  </a:txBody>
                  <a:tcPr marL="29958" marR="31206" marT="31206" marB="31206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9525" cap="flat" cmpd="sng" algn="ctr">
                      <a:solidFill>
                        <a:srgbClr val="B1B4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050" b="1">
                          <a:solidFill>
                            <a:srgbClr val="0B0C0C"/>
                          </a:solidFill>
                          <a:effectLst/>
                          <a:latin typeface="nta"/>
                        </a:rPr>
                        <a:t>Total confirmed (sequencing) and probable (genotyping) cases^</a:t>
                      </a:r>
                    </a:p>
                  </a:txBody>
                  <a:tcPr marL="29958" marR="31206" marT="31206" marB="31206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9525" cap="flat" cmpd="sng" algn="ctr">
                      <a:solidFill>
                        <a:srgbClr val="B1B4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050" b="1">
                          <a:solidFill>
                            <a:srgbClr val="0B0C0C"/>
                          </a:solidFill>
                          <a:effectLst/>
                          <a:latin typeface="nta"/>
                        </a:rPr>
                        <a:t>New cases since last update (data up to 8 June)</a:t>
                      </a:r>
                    </a:p>
                  </a:txBody>
                  <a:tcPr marL="29958" marR="31206" marT="31206" marB="31206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9525" cap="flat" cmpd="sng" algn="ctr">
                      <a:solidFill>
                        <a:srgbClr val="B1B4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15105319"/>
                  </a:ext>
                </a:extLst>
              </a:tr>
              <a:tr h="242157">
                <a:tc>
                  <a:txBody>
                    <a:bodyPr/>
                    <a:lstStyle/>
                    <a:p>
                      <a:pPr fontAlgn="t"/>
                      <a:r>
                        <a:rPr lang="cs-CZ" sz="1050" b="0">
                          <a:effectLst/>
                          <a:latin typeface="inherit"/>
                        </a:rPr>
                        <a:t>Alpha</a:t>
                      </a:r>
                    </a:p>
                  </a:txBody>
                  <a:tcPr marL="29958" marR="31206" marT="31206" marB="31206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B1B4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1B4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cs-CZ" sz="1050" b="0">
                          <a:effectLst/>
                          <a:latin typeface="inherit"/>
                        </a:rPr>
                        <a:t>VOC-202012/01</a:t>
                      </a:r>
                    </a:p>
                  </a:txBody>
                  <a:tcPr marL="29958" marR="31206" marT="31206" marB="31206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B1B4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1B4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cs-CZ" sz="1050" b="0">
                          <a:effectLst/>
                          <a:latin typeface="inherit"/>
                        </a:rPr>
                        <a:t>B.1.1.7</a:t>
                      </a:r>
                    </a:p>
                  </a:txBody>
                  <a:tcPr marL="29958" marR="31206" marT="31206" marB="31206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B1B4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1B4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cs-CZ" sz="1050" b="0">
                          <a:effectLst/>
                          <a:latin typeface="inherit"/>
                        </a:rPr>
                        <a:t>272,011</a:t>
                      </a:r>
                    </a:p>
                  </a:txBody>
                  <a:tcPr marL="29958" marR="31206" marT="31206" marB="31206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B1B4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1B4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cs-CZ" sz="1050" b="0">
                          <a:effectLst/>
                          <a:latin typeface="inherit"/>
                        </a:rPr>
                        <a:t>+4,089</a:t>
                      </a:r>
                    </a:p>
                  </a:txBody>
                  <a:tcPr marL="29958" marR="31206" marT="31206" marB="31206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B1B4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1B4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51740637"/>
                  </a:ext>
                </a:extLst>
              </a:tr>
              <a:tr h="242157">
                <a:tc>
                  <a:txBody>
                    <a:bodyPr/>
                    <a:lstStyle/>
                    <a:p>
                      <a:pPr fontAlgn="t"/>
                      <a:r>
                        <a:rPr lang="cs-CZ" sz="1050" b="0">
                          <a:effectLst/>
                          <a:latin typeface="inherit"/>
                        </a:rPr>
                        <a:t>Beta</a:t>
                      </a:r>
                    </a:p>
                  </a:txBody>
                  <a:tcPr marL="29958" marR="31206" marT="31206" marB="31206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B1B4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1B4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cs-CZ" sz="1050" b="0">
                          <a:effectLst/>
                          <a:latin typeface="inherit"/>
                        </a:rPr>
                        <a:t>VOC-202012/02</a:t>
                      </a:r>
                    </a:p>
                  </a:txBody>
                  <a:tcPr marL="29958" marR="31206" marT="31206" marB="31206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B1B4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1B4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cs-CZ" sz="1050" b="0">
                          <a:effectLst/>
                          <a:latin typeface="inherit"/>
                        </a:rPr>
                        <a:t>501Y.V2 B.1.351</a:t>
                      </a:r>
                    </a:p>
                  </a:txBody>
                  <a:tcPr marL="29958" marR="31206" marT="31206" marB="31206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B1B4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1B4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cs-CZ" sz="1050" b="0">
                          <a:effectLst/>
                          <a:latin typeface="inherit"/>
                        </a:rPr>
                        <a:t>1,036</a:t>
                      </a:r>
                    </a:p>
                  </a:txBody>
                  <a:tcPr marL="29958" marR="31206" marT="31206" marB="31206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B1B4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1B4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cs-CZ" sz="1050" b="0">
                          <a:effectLst/>
                          <a:latin typeface="inherit"/>
                        </a:rPr>
                        <a:t>+24</a:t>
                      </a:r>
                    </a:p>
                  </a:txBody>
                  <a:tcPr marL="29958" marR="31206" marT="31206" marB="31206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B1B4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1B4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44928010"/>
                  </a:ext>
                </a:extLst>
              </a:tr>
              <a:tr h="332030">
                <a:tc>
                  <a:txBody>
                    <a:bodyPr/>
                    <a:lstStyle/>
                    <a:p>
                      <a:pPr fontAlgn="t"/>
                      <a:r>
                        <a:rPr lang="cs-CZ" sz="1050" b="1" dirty="0">
                          <a:solidFill>
                            <a:srgbClr val="FF0000"/>
                          </a:solidFill>
                          <a:effectLst/>
                          <a:latin typeface="inherit"/>
                        </a:rPr>
                        <a:t>Delta†</a:t>
                      </a:r>
                    </a:p>
                  </a:txBody>
                  <a:tcPr marL="29958" marR="31206" marT="31206" marB="31206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B1B4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1B4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cs-CZ" sz="1050" b="1" dirty="0">
                          <a:solidFill>
                            <a:srgbClr val="FF0000"/>
                          </a:solidFill>
                          <a:effectLst/>
                          <a:latin typeface="inherit"/>
                        </a:rPr>
                        <a:t>VOC-21APR-02</a:t>
                      </a:r>
                    </a:p>
                  </a:txBody>
                  <a:tcPr marL="29958" marR="31206" marT="31206" marB="31206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B1B4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1B4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US" sz="1050" b="1" dirty="0">
                          <a:solidFill>
                            <a:srgbClr val="FF0000"/>
                          </a:solidFill>
                          <a:effectLst/>
                          <a:latin typeface="inherit"/>
                        </a:rPr>
                        <a:t>B.1.617.2 AY.1 and AY.2</a:t>
                      </a:r>
                    </a:p>
                  </a:txBody>
                  <a:tcPr marL="29958" marR="31206" marT="31206" marB="31206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B1B4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1B4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cs-CZ" sz="1050" b="1" dirty="0">
                          <a:solidFill>
                            <a:srgbClr val="FF0000"/>
                          </a:solidFill>
                          <a:effectLst/>
                          <a:latin typeface="inherit"/>
                        </a:rPr>
                        <a:t>75,953†</a:t>
                      </a:r>
                    </a:p>
                  </a:txBody>
                  <a:tcPr marL="29958" marR="31206" marT="31206" marB="31206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B1B4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1B4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cs-CZ" sz="1050" b="1" dirty="0">
                          <a:solidFill>
                            <a:srgbClr val="FF0000"/>
                          </a:solidFill>
                          <a:effectLst/>
                          <a:latin typeface="inherit"/>
                        </a:rPr>
                        <a:t>+33,630</a:t>
                      </a:r>
                    </a:p>
                  </a:txBody>
                  <a:tcPr marL="29958" marR="31206" marT="31206" marB="31206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B1B4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1B4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89231010"/>
                  </a:ext>
                </a:extLst>
              </a:tr>
              <a:tr h="242157">
                <a:tc>
                  <a:txBody>
                    <a:bodyPr/>
                    <a:lstStyle/>
                    <a:p>
                      <a:pPr fontAlgn="t"/>
                      <a:r>
                        <a:rPr lang="cs-CZ" sz="1050" b="0">
                          <a:effectLst/>
                          <a:latin typeface="inherit"/>
                        </a:rPr>
                        <a:t>VOC-21FEB-02</a:t>
                      </a:r>
                    </a:p>
                  </a:txBody>
                  <a:tcPr marL="29958" marR="31206" marT="31206" marB="31206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B1B4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1B4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cs-CZ" sz="1050" b="0">
                          <a:effectLst/>
                          <a:latin typeface="inherit"/>
                        </a:rPr>
                        <a:t>VOC-202102/02</a:t>
                      </a:r>
                    </a:p>
                  </a:txBody>
                  <a:tcPr marL="29958" marR="31206" marT="31206" marB="31206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B1B4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1B4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cs-CZ" sz="1050" b="0">
                          <a:effectLst/>
                          <a:latin typeface="inherit"/>
                        </a:rPr>
                        <a:t>B.1.1.7 with E484K</a:t>
                      </a:r>
                    </a:p>
                  </a:txBody>
                  <a:tcPr marL="29958" marR="31206" marT="31206" marB="31206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B1B4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1B4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cs-CZ" sz="1050" b="0">
                          <a:effectLst/>
                          <a:latin typeface="inherit"/>
                        </a:rPr>
                        <a:t>46</a:t>
                      </a:r>
                    </a:p>
                  </a:txBody>
                  <a:tcPr marL="29958" marR="31206" marT="31206" marB="31206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B1B4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1B4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cs-CZ" sz="1050" b="0">
                          <a:effectLst/>
                          <a:latin typeface="inherit"/>
                        </a:rPr>
                        <a:t>+1</a:t>
                      </a:r>
                    </a:p>
                  </a:txBody>
                  <a:tcPr marL="29958" marR="31206" marT="31206" marB="31206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B1B4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1B4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04209370"/>
                  </a:ext>
                </a:extLst>
              </a:tr>
              <a:tr h="242157">
                <a:tc>
                  <a:txBody>
                    <a:bodyPr/>
                    <a:lstStyle/>
                    <a:p>
                      <a:pPr fontAlgn="t"/>
                      <a:r>
                        <a:rPr lang="cs-CZ" sz="1050" b="0">
                          <a:effectLst/>
                          <a:latin typeface="inherit"/>
                        </a:rPr>
                        <a:t>Gamma</a:t>
                      </a:r>
                    </a:p>
                  </a:txBody>
                  <a:tcPr marL="29958" marR="31206" marT="31206" marB="31206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B1B4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1B4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cs-CZ" sz="1050" b="0">
                          <a:effectLst/>
                          <a:latin typeface="inherit"/>
                        </a:rPr>
                        <a:t>VOC-202101/02</a:t>
                      </a:r>
                    </a:p>
                  </a:txBody>
                  <a:tcPr marL="29958" marR="31206" marT="31206" marB="31206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B1B4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1B4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cs-CZ" sz="1050" b="0">
                          <a:effectLst/>
                          <a:latin typeface="inherit"/>
                        </a:rPr>
                        <a:t>P.1</a:t>
                      </a:r>
                    </a:p>
                  </a:txBody>
                  <a:tcPr marL="29958" marR="31206" marT="31206" marB="31206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B1B4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1B4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cs-CZ" sz="1050" b="0">
                          <a:effectLst/>
                          <a:latin typeface="inherit"/>
                        </a:rPr>
                        <a:t>237</a:t>
                      </a:r>
                    </a:p>
                  </a:txBody>
                  <a:tcPr marL="29958" marR="31206" marT="31206" marB="31206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B1B4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1B4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cs-CZ" sz="1050" b="0">
                          <a:effectLst/>
                          <a:latin typeface="inherit"/>
                        </a:rPr>
                        <a:t>+19</a:t>
                      </a:r>
                    </a:p>
                  </a:txBody>
                  <a:tcPr marL="29958" marR="31206" marT="31206" marB="31206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B1B4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1B4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61991224"/>
                  </a:ext>
                </a:extLst>
              </a:tr>
              <a:tr h="242157">
                <a:tc>
                  <a:txBody>
                    <a:bodyPr/>
                    <a:lstStyle/>
                    <a:p>
                      <a:pPr fontAlgn="t"/>
                      <a:r>
                        <a:rPr lang="cs-CZ" sz="1050" b="0">
                          <a:effectLst/>
                          <a:latin typeface="inherit"/>
                        </a:rPr>
                        <a:t>Kappa</a:t>
                      </a:r>
                    </a:p>
                  </a:txBody>
                  <a:tcPr marL="29958" marR="31206" marT="31206" marB="31206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B1B4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1B4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cs-CZ" sz="1050" b="0">
                          <a:effectLst/>
                          <a:latin typeface="inherit"/>
                        </a:rPr>
                        <a:t>VUI-21APR-01</a:t>
                      </a:r>
                    </a:p>
                  </a:txBody>
                  <a:tcPr marL="29958" marR="31206" marT="31206" marB="31206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B1B4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1B4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cs-CZ" sz="1050" b="0">
                          <a:effectLst/>
                          <a:latin typeface="inherit"/>
                        </a:rPr>
                        <a:t>B.1.617.1</a:t>
                      </a:r>
                    </a:p>
                  </a:txBody>
                  <a:tcPr marL="29958" marR="31206" marT="31206" marB="31206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B1B4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1B4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cs-CZ" sz="1050" b="0">
                          <a:effectLst/>
                          <a:latin typeface="inherit"/>
                        </a:rPr>
                        <a:t>468</a:t>
                      </a:r>
                    </a:p>
                  </a:txBody>
                  <a:tcPr marL="29958" marR="31206" marT="31206" marB="31206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B1B4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1B4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cs-CZ" sz="1050" b="0">
                          <a:effectLst/>
                          <a:latin typeface="inherit"/>
                        </a:rPr>
                        <a:t>+3</a:t>
                      </a:r>
                    </a:p>
                  </a:txBody>
                  <a:tcPr marL="29958" marR="31206" marT="31206" marB="31206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B1B4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1B4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8646387"/>
                  </a:ext>
                </a:extLst>
              </a:tr>
              <a:tr h="242157">
                <a:tc>
                  <a:txBody>
                    <a:bodyPr/>
                    <a:lstStyle/>
                    <a:p>
                      <a:pPr fontAlgn="t"/>
                      <a:r>
                        <a:rPr lang="cs-CZ" sz="1050" b="0">
                          <a:effectLst/>
                          <a:latin typeface="inherit"/>
                        </a:rPr>
                        <a:t>VUI-21APR-03</a:t>
                      </a:r>
                    </a:p>
                  </a:txBody>
                  <a:tcPr marL="29958" marR="31206" marT="31206" marB="31206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B1B4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1B4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cs-CZ" sz="1050" b="0">
                          <a:effectLst/>
                          <a:latin typeface="inherit"/>
                        </a:rPr>
                        <a:t>N/A</a:t>
                      </a:r>
                    </a:p>
                  </a:txBody>
                  <a:tcPr marL="29958" marR="31206" marT="31206" marB="31206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B1B4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1B4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cs-CZ" sz="1050" b="0">
                          <a:effectLst/>
                          <a:latin typeface="inherit"/>
                        </a:rPr>
                        <a:t>B.1.617.3</a:t>
                      </a:r>
                    </a:p>
                  </a:txBody>
                  <a:tcPr marL="29958" marR="31206" marT="31206" marB="31206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B1B4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1B4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cs-CZ" sz="1050" b="0">
                          <a:effectLst/>
                          <a:latin typeface="inherit"/>
                        </a:rPr>
                        <a:t>14</a:t>
                      </a:r>
                    </a:p>
                  </a:txBody>
                  <a:tcPr marL="29958" marR="31206" marT="31206" marB="31206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B1B4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1B4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cs-CZ" sz="1050" b="0">
                          <a:effectLst/>
                          <a:latin typeface="inherit"/>
                        </a:rPr>
                        <a:t>0</a:t>
                      </a:r>
                    </a:p>
                  </a:txBody>
                  <a:tcPr marL="29958" marR="31206" marT="31206" marB="31206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B1B4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1B4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59931744"/>
                  </a:ext>
                </a:extLst>
              </a:tr>
              <a:tr h="242157">
                <a:tc>
                  <a:txBody>
                    <a:bodyPr/>
                    <a:lstStyle/>
                    <a:p>
                      <a:pPr fontAlgn="t"/>
                      <a:r>
                        <a:rPr lang="cs-CZ" sz="1050" b="0">
                          <a:effectLst/>
                          <a:latin typeface="inherit"/>
                        </a:rPr>
                        <a:t>VUI-21FEB-01</a:t>
                      </a:r>
                    </a:p>
                  </a:txBody>
                  <a:tcPr marL="29958" marR="31206" marT="31206" marB="31206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B1B4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1B4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cs-CZ" sz="1050" b="0">
                          <a:effectLst/>
                          <a:latin typeface="inherit"/>
                        </a:rPr>
                        <a:t>VUI-202102/01</a:t>
                      </a:r>
                    </a:p>
                  </a:txBody>
                  <a:tcPr marL="29958" marR="31206" marT="31206" marB="31206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B1B4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1B4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cs-CZ" sz="1050" b="0">
                          <a:effectLst/>
                          <a:latin typeface="inherit"/>
                        </a:rPr>
                        <a:t>A.23.1 with E484K</a:t>
                      </a:r>
                    </a:p>
                  </a:txBody>
                  <a:tcPr marL="29958" marR="31206" marT="31206" marB="31206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B1B4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1B4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cs-CZ" sz="1050" b="0">
                          <a:effectLst/>
                          <a:latin typeface="inherit"/>
                        </a:rPr>
                        <a:t>79</a:t>
                      </a:r>
                    </a:p>
                  </a:txBody>
                  <a:tcPr marL="29958" marR="31206" marT="31206" marB="31206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B1B4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1B4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cs-CZ" sz="1050" b="0">
                          <a:effectLst/>
                          <a:latin typeface="inherit"/>
                        </a:rPr>
                        <a:t>0</a:t>
                      </a:r>
                    </a:p>
                  </a:txBody>
                  <a:tcPr marL="29958" marR="31206" marT="31206" marB="31206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B1B4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1B4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94278076"/>
                  </a:ext>
                </a:extLst>
              </a:tr>
              <a:tr h="421903">
                <a:tc>
                  <a:txBody>
                    <a:bodyPr/>
                    <a:lstStyle/>
                    <a:p>
                      <a:pPr fontAlgn="t"/>
                      <a:r>
                        <a:rPr lang="cs-CZ" sz="1050" b="0">
                          <a:effectLst/>
                          <a:latin typeface="inherit"/>
                        </a:rPr>
                        <a:t>Eta</a:t>
                      </a:r>
                    </a:p>
                  </a:txBody>
                  <a:tcPr marL="29958" marR="31206" marT="31206" marB="31206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B1B4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1B4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cs-CZ" sz="1050" b="0">
                          <a:effectLst/>
                          <a:latin typeface="inherit"/>
                        </a:rPr>
                        <a:t>VUI-202102/03</a:t>
                      </a:r>
                    </a:p>
                  </a:txBody>
                  <a:tcPr marL="29958" marR="31206" marT="31206" marB="31206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B1B4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1B4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US" sz="1050" b="0">
                          <a:effectLst/>
                          <a:latin typeface="inherit"/>
                        </a:rPr>
                        <a:t>B.1.525 (previously designated UK1188)</a:t>
                      </a:r>
                    </a:p>
                  </a:txBody>
                  <a:tcPr marL="29958" marR="31206" marT="31206" marB="31206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B1B4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1B4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cs-CZ" sz="1050" b="0">
                          <a:effectLst/>
                          <a:latin typeface="inherit"/>
                        </a:rPr>
                        <a:t>493</a:t>
                      </a:r>
                    </a:p>
                  </a:txBody>
                  <a:tcPr marL="29958" marR="31206" marT="31206" marB="31206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B1B4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1B4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cs-CZ" sz="1050" b="0">
                          <a:effectLst/>
                          <a:latin typeface="inherit"/>
                        </a:rPr>
                        <a:t>+1</a:t>
                      </a:r>
                    </a:p>
                  </a:txBody>
                  <a:tcPr marL="29958" marR="31206" marT="31206" marB="31206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B1B4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1B4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78714574"/>
                  </a:ext>
                </a:extLst>
              </a:tr>
              <a:tr h="242157">
                <a:tc>
                  <a:txBody>
                    <a:bodyPr/>
                    <a:lstStyle/>
                    <a:p>
                      <a:pPr fontAlgn="t"/>
                      <a:r>
                        <a:rPr lang="cs-CZ" sz="1050" b="0">
                          <a:effectLst/>
                          <a:latin typeface="inherit"/>
                        </a:rPr>
                        <a:t>VUI-21FEB-04</a:t>
                      </a:r>
                    </a:p>
                  </a:txBody>
                  <a:tcPr marL="29958" marR="31206" marT="31206" marB="31206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B1B4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1B4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cs-CZ" sz="1050" b="0">
                          <a:effectLst/>
                          <a:latin typeface="inherit"/>
                        </a:rPr>
                        <a:t>VUI 202102/04</a:t>
                      </a:r>
                    </a:p>
                  </a:txBody>
                  <a:tcPr marL="29958" marR="31206" marT="31206" marB="31206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B1B4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1B4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cs-CZ" sz="1050" b="0">
                          <a:effectLst/>
                          <a:latin typeface="inherit"/>
                        </a:rPr>
                        <a:t>B.1.1.318</a:t>
                      </a:r>
                    </a:p>
                  </a:txBody>
                  <a:tcPr marL="29958" marR="31206" marT="31206" marB="31206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B1B4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1B4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cs-CZ" sz="1050" b="0">
                          <a:effectLst/>
                          <a:latin typeface="inherit"/>
                        </a:rPr>
                        <a:t>303</a:t>
                      </a:r>
                    </a:p>
                  </a:txBody>
                  <a:tcPr marL="29958" marR="31206" marT="31206" marB="31206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B1B4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1B4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cs-CZ" sz="1050" b="0">
                          <a:effectLst/>
                          <a:latin typeface="inherit"/>
                        </a:rPr>
                        <a:t>+16</a:t>
                      </a:r>
                    </a:p>
                  </a:txBody>
                  <a:tcPr marL="29958" marR="31206" marT="31206" marB="31206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B1B4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1B4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44635366"/>
                  </a:ext>
                </a:extLst>
              </a:tr>
              <a:tr h="242157">
                <a:tc>
                  <a:txBody>
                    <a:bodyPr/>
                    <a:lstStyle/>
                    <a:p>
                      <a:pPr fontAlgn="t"/>
                      <a:r>
                        <a:rPr lang="cs-CZ" sz="1050" b="0">
                          <a:effectLst/>
                          <a:latin typeface="inherit"/>
                        </a:rPr>
                        <a:t>Zeta</a:t>
                      </a:r>
                    </a:p>
                  </a:txBody>
                  <a:tcPr marL="29958" marR="31206" marT="31206" marB="31206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B1B4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1B4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cs-CZ" sz="1050" b="0">
                          <a:effectLst/>
                          <a:latin typeface="inherit"/>
                        </a:rPr>
                        <a:t>VUI-202101/01</a:t>
                      </a:r>
                    </a:p>
                  </a:txBody>
                  <a:tcPr marL="29958" marR="31206" marT="31206" marB="31206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B1B4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1B4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cs-CZ" sz="1050" b="0">
                          <a:effectLst/>
                          <a:latin typeface="inherit"/>
                        </a:rPr>
                        <a:t>P.2</a:t>
                      </a:r>
                    </a:p>
                  </a:txBody>
                  <a:tcPr marL="29958" marR="31206" marT="31206" marB="31206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B1B4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1B4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cs-CZ" sz="1050" b="0">
                          <a:effectLst/>
                          <a:latin typeface="inherit"/>
                        </a:rPr>
                        <a:t>60</a:t>
                      </a:r>
                    </a:p>
                  </a:txBody>
                  <a:tcPr marL="29958" marR="31206" marT="31206" marB="31206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B1B4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1B4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cs-CZ" sz="1050" b="0">
                          <a:effectLst/>
                          <a:latin typeface="inherit"/>
                        </a:rPr>
                        <a:t>0</a:t>
                      </a:r>
                    </a:p>
                  </a:txBody>
                  <a:tcPr marL="29958" marR="31206" marT="31206" marB="31206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B1B4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1B4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73883898"/>
                  </a:ext>
                </a:extLst>
              </a:tr>
              <a:tr h="242157">
                <a:tc>
                  <a:txBody>
                    <a:bodyPr/>
                    <a:lstStyle/>
                    <a:p>
                      <a:pPr fontAlgn="t"/>
                      <a:r>
                        <a:rPr lang="cs-CZ" sz="1050" b="0">
                          <a:effectLst/>
                          <a:latin typeface="inherit"/>
                        </a:rPr>
                        <a:t>Theta</a:t>
                      </a:r>
                    </a:p>
                  </a:txBody>
                  <a:tcPr marL="29958" marR="31206" marT="31206" marB="31206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B1B4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1B4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cs-CZ" sz="1050" b="0">
                          <a:effectLst/>
                          <a:latin typeface="inherit"/>
                        </a:rPr>
                        <a:t>VUI-21MAR-02</a:t>
                      </a:r>
                    </a:p>
                  </a:txBody>
                  <a:tcPr marL="29958" marR="31206" marT="31206" marB="31206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B1B4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1B4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cs-CZ" sz="1050" b="0">
                          <a:effectLst/>
                          <a:latin typeface="inherit"/>
                        </a:rPr>
                        <a:t>P.3</a:t>
                      </a:r>
                    </a:p>
                  </a:txBody>
                  <a:tcPr marL="29958" marR="31206" marT="31206" marB="31206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B1B4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1B4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cs-CZ" sz="1050" b="0">
                          <a:effectLst/>
                          <a:latin typeface="inherit"/>
                        </a:rPr>
                        <a:t>7</a:t>
                      </a:r>
                    </a:p>
                  </a:txBody>
                  <a:tcPr marL="29958" marR="31206" marT="31206" marB="31206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B1B4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1B4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cs-CZ" sz="1050" b="0">
                          <a:effectLst/>
                          <a:latin typeface="inherit"/>
                        </a:rPr>
                        <a:t>0</a:t>
                      </a:r>
                    </a:p>
                  </a:txBody>
                  <a:tcPr marL="29958" marR="31206" marT="31206" marB="31206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B1B4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1B4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4886669"/>
                  </a:ext>
                </a:extLst>
              </a:tr>
              <a:tr h="242157">
                <a:tc>
                  <a:txBody>
                    <a:bodyPr/>
                    <a:lstStyle/>
                    <a:p>
                      <a:pPr fontAlgn="t"/>
                      <a:r>
                        <a:rPr lang="cs-CZ" sz="1050" b="0">
                          <a:effectLst/>
                          <a:latin typeface="inherit"/>
                        </a:rPr>
                        <a:t>VUI-21MAY-01</a:t>
                      </a:r>
                    </a:p>
                  </a:txBody>
                  <a:tcPr marL="29958" marR="31206" marT="31206" marB="31206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B1B4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1B4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cs-CZ" sz="1050" b="0">
                          <a:effectLst/>
                          <a:latin typeface="inherit"/>
                        </a:rPr>
                        <a:t>N/A</a:t>
                      </a:r>
                    </a:p>
                  </a:txBody>
                  <a:tcPr marL="29958" marR="31206" marT="31206" marB="31206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B1B4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1B4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cs-CZ" sz="1050" b="0">
                          <a:effectLst/>
                          <a:latin typeface="inherit"/>
                        </a:rPr>
                        <a:t>AV.1</a:t>
                      </a:r>
                    </a:p>
                  </a:txBody>
                  <a:tcPr marL="29958" marR="31206" marT="31206" marB="31206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B1B4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1B4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cs-CZ" sz="1050" b="0">
                          <a:effectLst/>
                          <a:latin typeface="inherit"/>
                        </a:rPr>
                        <a:t>169</a:t>
                      </a:r>
                    </a:p>
                  </a:txBody>
                  <a:tcPr marL="29958" marR="31206" marT="31206" marB="31206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B1B4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1B4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cs-CZ" sz="1050" b="0">
                          <a:effectLst/>
                          <a:latin typeface="inherit"/>
                        </a:rPr>
                        <a:t>+13</a:t>
                      </a:r>
                    </a:p>
                  </a:txBody>
                  <a:tcPr marL="29958" marR="31206" marT="31206" marB="31206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B1B4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1B4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22073199"/>
                  </a:ext>
                </a:extLst>
              </a:tr>
              <a:tr h="242157">
                <a:tc>
                  <a:txBody>
                    <a:bodyPr/>
                    <a:lstStyle/>
                    <a:p>
                      <a:pPr fontAlgn="t"/>
                      <a:r>
                        <a:rPr lang="cs-CZ" sz="1050" b="0">
                          <a:effectLst/>
                          <a:latin typeface="inherit"/>
                        </a:rPr>
                        <a:t>VUI-21MAY-02</a:t>
                      </a:r>
                    </a:p>
                  </a:txBody>
                  <a:tcPr marL="29958" marR="31206" marT="31206" marB="31206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B1B4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1B4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cs-CZ" sz="1050" b="0">
                          <a:effectLst/>
                          <a:latin typeface="inherit"/>
                        </a:rPr>
                        <a:t>N/A</a:t>
                      </a:r>
                    </a:p>
                  </a:txBody>
                  <a:tcPr marL="29958" marR="31206" marT="31206" marB="31206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B1B4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1B4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cs-CZ" sz="1050" b="0">
                          <a:effectLst/>
                          <a:latin typeface="inherit"/>
                        </a:rPr>
                        <a:t>C.36.3</a:t>
                      </a:r>
                    </a:p>
                  </a:txBody>
                  <a:tcPr marL="29958" marR="31206" marT="31206" marB="31206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B1B4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1B4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cs-CZ" sz="1050" b="0">
                          <a:effectLst/>
                          <a:latin typeface="inherit"/>
                        </a:rPr>
                        <a:t>136</a:t>
                      </a:r>
                    </a:p>
                  </a:txBody>
                  <a:tcPr marL="29958" marR="31206" marT="31206" marB="31206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B1B4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1B4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cs-CZ" sz="1050" b="0" dirty="0">
                          <a:effectLst/>
                          <a:latin typeface="inherit"/>
                        </a:rPr>
                        <a:t>+5</a:t>
                      </a:r>
                    </a:p>
                  </a:txBody>
                  <a:tcPr marL="29958" marR="31206" marT="31206" marB="31206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B1B4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1B4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49366052"/>
                  </a:ext>
                </a:extLst>
              </a:tr>
            </a:tbl>
          </a:graphicData>
        </a:graphic>
      </p:graphicFrame>
      <p:sp>
        <p:nvSpPr>
          <p:cNvPr id="6" name="Obdélník 5">
            <a:extLst>
              <a:ext uri="{FF2B5EF4-FFF2-40B4-BE49-F238E27FC236}">
                <a16:creationId xmlns:a16="http://schemas.microsoft.com/office/drawing/2014/main" id="{9C5E1AA6-3DFD-402A-A2DA-57ACE8BB0F48}"/>
              </a:ext>
            </a:extLst>
          </p:cNvPr>
          <p:cNvSpPr/>
          <p:nvPr/>
        </p:nvSpPr>
        <p:spPr>
          <a:xfrm>
            <a:off x="507433" y="5776841"/>
            <a:ext cx="389549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0B0C0C"/>
                </a:solidFill>
                <a:latin typeface="nta"/>
              </a:rPr>
              <a:t>† Of which 41 had the K417N mutation.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08841101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4580FDC-F73A-483C-9301-96D6004EDC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Sumarizace vývoje v krajích</a:t>
            </a:r>
          </a:p>
        </p:txBody>
      </p:sp>
      <p:sp>
        <p:nvSpPr>
          <p:cNvPr id="4" name="TextovéPole 1">
            <a:extLst>
              <a:ext uri="{FF2B5EF4-FFF2-40B4-BE49-F238E27FC236}">
                <a16:creationId xmlns:a16="http://schemas.microsoft.com/office/drawing/2014/main" id="{95F89CDE-EC79-4DD5-AE07-BDB6B898700E}"/>
              </a:ext>
            </a:extLst>
          </p:cNvPr>
          <p:cNvSpPr txBox="1"/>
          <p:nvPr/>
        </p:nvSpPr>
        <p:spPr>
          <a:xfrm>
            <a:off x="186609" y="6500082"/>
            <a:ext cx="2051766" cy="277176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cs-CZ" sz="1200" b="1" dirty="0">
                <a:solidFill>
                  <a:schemeClr val="bg1"/>
                </a:solidFill>
              </a:rPr>
              <a:t>Zdroj dat: ISIN, ÚZIS ČR</a:t>
            </a:r>
          </a:p>
        </p:txBody>
      </p:sp>
      <p:graphicFrame>
        <p:nvGraphicFramePr>
          <p:cNvPr id="3" name="Tabulka 2">
            <a:extLst>
              <a:ext uri="{FF2B5EF4-FFF2-40B4-BE49-F238E27FC236}">
                <a16:creationId xmlns:a16="http://schemas.microsoft.com/office/drawing/2014/main" id="{9FAC9AF6-4207-481B-A11D-A5A88522D04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38143059"/>
              </p:ext>
            </p:extLst>
          </p:nvPr>
        </p:nvGraphicFramePr>
        <p:xfrm>
          <a:off x="332820" y="1049905"/>
          <a:ext cx="9790893" cy="5066511"/>
        </p:xfrm>
        <a:graphic>
          <a:graphicData uri="http://schemas.openxmlformats.org/drawingml/2006/table">
            <a:tbl>
              <a:tblPr/>
              <a:tblGrid>
                <a:gridCol w="1428868">
                  <a:extLst>
                    <a:ext uri="{9D8B030D-6E8A-4147-A177-3AD203B41FA5}">
                      <a16:colId xmlns:a16="http://schemas.microsoft.com/office/drawing/2014/main" val="1591892243"/>
                    </a:ext>
                  </a:extLst>
                </a:gridCol>
                <a:gridCol w="1619075">
                  <a:extLst>
                    <a:ext uri="{9D8B030D-6E8A-4147-A177-3AD203B41FA5}">
                      <a16:colId xmlns:a16="http://schemas.microsoft.com/office/drawing/2014/main" val="4268293509"/>
                    </a:ext>
                  </a:extLst>
                </a:gridCol>
                <a:gridCol w="1090569">
                  <a:extLst>
                    <a:ext uri="{9D8B030D-6E8A-4147-A177-3AD203B41FA5}">
                      <a16:colId xmlns:a16="http://schemas.microsoft.com/office/drawing/2014/main" val="2609191228"/>
                    </a:ext>
                  </a:extLst>
                </a:gridCol>
                <a:gridCol w="1157681">
                  <a:extLst>
                    <a:ext uri="{9D8B030D-6E8A-4147-A177-3AD203B41FA5}">
                      <a16:colId xmlns:a16="http://schemas.microsoft.com/office/drawing/2014/main" val="2127816472"/>
                    </a:ext>
                  </a:extLst>
                </a:gridCol>
                <a:gridCol w="1476462">
                  <a:extLst>
                    <a:ext uri="{9D8B030D-6E8A-4147-A177-3AD203B41FA5}">
                      <a16:colId xmlns:a16="http://schemas.microsoft.com/office/drawing/2014/main" val="1997282080"/>
                    </a:ext>
                  </a:extLst>
                </a:gridCol>
                <a:gridCol w="1550898">
                  <a:extLst>
                    <a:ext uri="{9D8B030D-6E8A-4147-A177-3AD203B41FA5}">
                      <a16:colId xmlns:a16="http://schemas.microsoft.com/office/drawing/2014/main" val="88715004"/>
                    </a:ext>
                  </a:extLst>
                </a:gridCol>
                <a:gridCol w="1467340">
                  <a:extLst>
                    <a:ext uri="{9D8B030D-6E8A-4147-A177-3AD203B41FA5}">
                      <a16:colId xmlns:a16="http://schemas.microsoft.com/office/drawing/2014/main" val="747556097"/>
                    </a:ext>
                  </a:extLst>
                </a:gridCol>
              </a:tblGrid>
              <a:tr h="1180266">
                <a:tc>
                  <a:txBody>
                    <a:bodyPr/>
                    <a:lstStyle/>
                    <a:p>
                      <a:pPr algn="ctr"/>
                      <a:r>
                        <a:rPr lang="cs-CZ" sz="1000" b="1" noProof="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Název kraje</a:t>
                      </a:r>
                      <a:endParaRPr lang="cs-CZ" sz="1100" noProof="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4765" marR="24765" marT="24765" marB="2476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000" b="1" noProof="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Denní počet nových případů</a:t>
                      </a:r>
                      <a:endParaRPr lang="cs-CZ" sz="1100" noProof="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cs-CZ" sz="1000" b="1" noProof="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(přepočet na 100tis.obyv.)</a:t>
                      </a:r>
                      <a:endParaRPr lang="cs-CZ" sz="1100" noProof="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4765" marR="24765" marT="24765" marB="2476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000" b="1" noProof="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7denní počet nových případů na 100 tis. obyv.</a:t>
                      </a:r>
                      <a:endParaRPr lang="cs-CZ" sz="1100" noProof="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4765" marR="24765" marT="24765" marB="2476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000" b="1" noProof="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Odhad R</a:t>
                      </a:r>
                      <a:endParaRPr lang="cs-CZ" sz="1100" noProof="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cs-CZ" sz="1000" b="1" noProof="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ze 7denních časových úseků</a:t>
                      </a:r>
                      <a:endParaRPr lang="cs-CZ" sz="1100" noProof="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4765" marR="24765" marT="24765" marB="2476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000" b="1" noProof="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14denní počet nových případů na 100 tis. obyv.</a:t>
                      </a:r>
                      <a:endParaRPr lang="cs-CZ" sz="1100" noProof="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4765" marR="24765" marT="24765" marB="2476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000" b="1" noProof="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7denní počet testů na 100tis. obyv.</a:t>
                      </a:r>
                      <a:endParaRPr lang="cs-CZ" sz="1100" noProof="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cs-CZ" sz="1000" b="1" noProof="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(Dg+Epi / Prev)*</a:t>
                      </a:r>
                      <a:endParaRPr lang="cs-CZ" sz="1100" noProof="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4765" marR="24765" marT="24765" marB="2476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000" b="1" noProof="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7denní relativní pozitivita indikovaných (Dg/Epi) testů v % *</a:t>
                      </a:r>
                      <a:endParaRPr lang="cs-CZ" sz="1100" noProof="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4765" marR="24765" marT="24765" marB="2476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78202329"/>
                  </a:ext>
                </a:extLst>
              </a:tr>
              <a:tr h="259083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0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Hlavní město Praha</a:t>
                      </a:r>
                      <a:endParaRPr lang="cs-CZ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765" marR="24765" marT="24765" marB="2476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0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35 (2.6)</a:t>
                      </a:r>
                      <a:endParaRPr lang="cs-CZ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765" marR="24765" marT="24765" marB="2476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0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17.2</a:t>
                      </a:r>
                      <a:endParaRPr lang="cs-CZ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765" marR="24765" marT="24765" marB="2476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0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1.22</a:t>
                      </a:r>
                      <a:endParaRPr lang="cs-CZ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765" marR="24765" marT="24765" marB="2476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0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29.3</a:t>
                      </a:r>
                      <a:endParaRPr lang="cs-CZ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765" marR="24765" marT="24765" marB="2476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0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2117.1 / 10980.9</a:t>
                      </a:r>
                      <a:endParaRPr lang="cs-CZ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765" marR="24765" marT="24765" marB="2476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0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0.6 % / 0.3 %</a:t>
                      </a:r>
                      <a:endParaRPr lang="cs-CZ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765" marR="24765" marT="24765" marB="2476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9832201"/>
                  </a:ext>
                </a:extLst>
              </a:tr>
              <a:tr h="259083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0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Liberecký kraj</a:t>
                      </a:r>
                      <a:endParaRPr lang="cs-CZ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765" marR="24765" marT="24765" marB="2476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0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 (1.1)</a:t>
                      </a:r>
                      <a:endParaRPr lang="cs-CZ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765" marR="24765" marT="24765" marB="2476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0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9.0</a:t>
                      </a:r>
                      <a:endParaRPr lang="cs-CZ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765" marR="24765" marT="24765" marB="2476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0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0.68</a:t>
                      </a:r>
                      <a:endParaRPr lang="cs-CZ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765" marR="24765" marT="24765" marB="2476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0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29.6</a:t>
                      </a:r>
                      <a:endParaRPr lang="cs-CZ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765" marR="24765" marT="24765" marB="2476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0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1091.1 / 7094.6</a:t>
                      </a:r>
                      <a:endParaRPr lang="cs-CZ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765" marR="24765" marT="24765" marB="2476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0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1.5 % / 0.9 %</a:t>
                      </a:r>
                      <a:endParaRPr lang="cs-CZ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765" marR="24765" marT="24765" marB="2476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46442946"/>
                  </a:ext>
                </a:extLst>
              </a:tr>
              <a:tr h="259083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0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Jihočeský kraj</a:t>
                      </a:r>
                      <a:endParaRPr lang="cs-CZ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765" marR="24765" marT="24765" marB="2476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0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11 (1.7)</a:t>
                      </a:r>
                      <a:endParaRPr lang="cs-CZ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765" marR="24765" marT="24765" marB="2476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0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9.0</a:t>
                      </a:r>
                      <a:endParaRPr lang="cs-CZ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765" marR="24765" marT="24765" marB="2476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0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0.53</a:t>
                      </a:r>
                      <a:endParaRPr lang="cs-CZ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765" marR="24765" marT="24765" marB="2476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0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29.2</a:t>
                      </a:r>
                      <a:endParaRPr lang="cs-CZ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765" marR="24765" marT="24765" marB="2476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0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905.8 / 6967.7</a:t>
                      </a:r>
                      <a:endParaRPr lang="cs-CZ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765" marR="24765" marT="24765" marB="2476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0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1.6 % / 0.5 %</a:t>
                      </a:r>
                      <a:endParaRPr lang="cs-CZ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765" marR="24765" marT="24765" marB="2476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42304346"/>
                  </a:ext>
                </a:extLst>
              </a:tr>
              <a:tr h="259083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0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Moravskoslezský kraj</a:t>
                      </a:r>
                      <a:endParaRPr lang="cs-CZ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765" marR="24765" marT="24765" marB="2476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0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16 (1.3)</a:t>
                      </a:r>
                      <a:endParaRPr lang="cs-CZ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765" marR="24765" marT="24765" marB="2476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0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8.2</a:t>
                      </a:r>
                      <a:endParaRPr lang="cs-CZ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765" marR="24765" marT="24765" marB="2476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0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0.83</a:t>
                      </a:r>
                      <a:endParaRPr lang="cs-CZ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765" marR="24765" marT="24765" marB="2476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0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19.4</a:t>
                      </a:r>
                      <a:endParaRPr lang="cs-CZ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765" marR="24765" marT="24765" marB="2476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0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1879.4 / 8970.4</a:t>
                      </a:r>
                      <a:endParaRPr lang="cs-CZ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765" marR="24765" marT="24765" marB="2476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0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1.2 % / 0.2 %</a:t>
                      </a:r>
                      <a:endParaRPr lang="cs-CZ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765" marR="24765" marT="24765" marB="2476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84914526"/>
                  </a:ext>
                </a:extLst>
              </a:tr>
              <a:tr h="259083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0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Středočeský kraj</a:t>
                      </a:r>
                      <a:endParaRPr lang="cs-CZ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765" marR="24765" marT="24765" marB="2476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0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21 (1.5)</a:t>
                      </a:r>
                      <a:endParaRPr lang="cs-CZ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765" marR="24765" marT="24765" marB="2476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0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8.2</a:t>
                      </a:r>
                      <a:endParaRPr lang="cs-CZ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765" marR="24765" marT="24765" marB="2476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0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0.91</a:t>
                      </a:r>
                      <a:endParaRPr lang="cs-CZ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765" marR="24765" marT="24765" marB="2476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0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17.2</a:t>
                      </a:r>
                      <a:endParaRPr lang="cs-CZ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765" marR="24765" marT="24765" marB="2476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0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1317.7 / 8218.5</a:t>
                      </a:r>
                      <a:endParaRPr lang="cs-CZ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765" marR="24765" marT="24765" marB="2476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0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0.7 % / 0.2 %</a:t>
                      </a:r>
                      <a:endParaRPr lang="cs-CZ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765" marR="24765" marT="24765" marB="2476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56478580"/>
                  </a:ext>
                </a:extLst>
              </a:tr>
              <a:tr h="259083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0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Zlínský kraj</a:t>
                      </a:r>
                      <a:endParaRPr lang="cs-CZ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765" marR="24765" marT="24765" marB="2476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0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 (1.7)</a:t>
                      </a:r>
                      <a:endParaRPr lang="cs-CZ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765" marR="24765" marT="24765" marB="2476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0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7.9</a:t>
                      </a:r>
                      <a:endParaRPr lang="cs-CZ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765" marR="24765" marT="24765" marB="2476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0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1.00</a:t>
                      </a:r>
                      <a:endParaRPr lang="cs-CZ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765" marR="24765" marT="24765" marB="2476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0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19.1</a:t>
                      </a:r>
                      <a:endParaRPr lang="cs-CZ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765" marR="24765" marT="24765" marB="2476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0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2185.1 / 9730.8</a:t>
                      </a:r>
                      <a:endParaRPr lang="cs-CZ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765" marR="24765" marT="24765" marB="2476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0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0.8 % / 0.2 %</a:t>
                      </a:r>
                      <a:endParaRPr lang="cs-CZ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765" marR="24765" marT="24765" marB="2476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39154965"/>
                  </a:ext>
                </a:extLst>
              </a:tr>
              <a:tr h="259083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0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Jihomoravský kraj</a:t>
                      </a:r>
                      <a:endParaRPr lang="cs-CZ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765" marR="24765" marT="24765" marB="2476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0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14 (1.2)</a:t>
                      </a:r>
                      <a:endParaRPr lang="cs-CZ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765" marR="24765" marT="24765" marB="2476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0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5.7</a:t>
                      </a:r>
                      <a:endParaRPr lang="cs-CZ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765" marR="24765" marT="24765" marB="2476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0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0.83</a:t>
                      </a:r>
                      <a:endParaRPr lang="cs-CZ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765" marR="24765" marT="24765" marB="2476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0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14.1</a:t>
                      </a:r>
                      <a:endParaRPr lang="cs-CZ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765" marR="24765" marT="24765" marB="2476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0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1402.7 / 7859.6</a:t>
                      </a:r>
                      <a:endParaRPr lang="cs-CZ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765" marR="24765" marT="24765" marB="2476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0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0.4 % / 0.2 %</a:t>
                      </a:r>
                      <a:endParaRPr lang="cs-CZ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765" marR="24765" marT="24765" marB="2476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16080173"/>
                  </a:ext>
                </a:extLst>
              </a:tr>
              <a:tr h="259083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0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Kraj Vysočina</a:t>
                      </a:r>
                      <a:endParaRPr lang="cs-CZ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765" marR="24765" marT="24765" marB="2476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0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 (1.0)</a:t>
                      </a:r>
                      <a:endParaRPr lang="cs-CZ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765" marR="24765" marT="24765" marB="2476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0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5.7</a:t>
                      </a:r>
                      <a:endParaRPr lang="cs-CZ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765" marR="24765" marT="24765" marB="2476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0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0.76</a:t>
                      </a:r>
                      <a:endParaRPr lang="cs-CZ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765" marR="24765" marT="24765" marB="2476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0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15.7</a:t>
                      </a:r>
                      <a:endParaRPr lang="cs-CZ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765" marR="24765" marT="24765" marB="2476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0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1562.5 / 7046.1</a:t>
                      </a:r>
                      <a:endParaRPr lang="cs-CZ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765" marR="24765" marT="24765" marB="2476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0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0.4 % / 0.1 %</a:t>
                      </a:r>
                      <a:endParaRPr lang="cs-CZ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765" marR="24765" marT="24765" marB="2476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19161462"/>
                  </a:ext>
                </a:extLst>
              </a:tr>
              <a:tr h="259083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0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Plzeňský kraj</a:t>
                      </a:r>
                      <a:endParaRPr lang="cs-CZ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765" marR="24765" marT="24765" marB="2476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0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 (0.3)</a:t>
                      </a:r>
                      <a:endParaRPr lang="cs-CZ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765" marR="24765" marT="24765" marB="2476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0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5.4</a:t>
                      </a:r>
                      <a:endParaRPr lang="cs-CZ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765" marR="24765" marT="24765" marB="2476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0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0.57</a:t>
                      </a:r>
                      <a:endParaRPr lang="cs-CZ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765" marR="24765" marT="24765" marB="2476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0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18.3</a:t>
                      </a:r>
                      <a:endParaRPr lang="cs-CZ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765" marR="24765" marT="24765" marB="2476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0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838.4 / 7354.3</a:t>
                      </a:r>
                      <a:endParaRPr lang="cs-CZ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765" marR="24765" marT="24765" marB="2476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0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0.3 % / 0.6 %</a:t>
                      </a:r>
                      <a:endParaRPr lang="cs-CZ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765" marR="24765" marT="24765" marB="2476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93755719"/>
                  </a:ext>
                </a:extLst>
              </a:tr>
              <a:tr h="259083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0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Pardubický kraj</a:t>
                      </a:r>
                      <a:endParaRPr lang="cs-CZ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765" marR="24765" marT="24765" marB="2476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0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 (0.2)</a:t>
                      </a:r>
                      <a:endParaRPr lang="cs-CZ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765" marR="24765" marT="24765" marB="2476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0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4.0</a:t>
                      </a:r>
                      <a:endParaRPr lang="cs-CZ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765" marR="24765" marT="24765" marB="2476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0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0.88</a:t>
                      </a:r>
                      <a:endParaRPr lang="cs-CZ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765" marR="24765" marT="24765" marB="2476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0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9.2</a:t>
                      </a:r>
                      <a:endParaRPr lang="cs-CZ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765" marR="24765" marT="24765" marB="2476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0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1861.1 / 8591.1</a:t>
                      </a:r>
                      <a:endParaRPr lang="cs-CZ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765" marR="24765" marT="24765" marB="2476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0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0.4 % / 0.1 %</a:t>
                      </a:r>
                      <a:endParaRPr lang="cs-CZ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765" marR="24765" marT="24765" marB="2476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9854735"/>
                  </a:ext>
                </a:extLst>
              </a:tr>
              <a:tr h="259083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0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Ústecký kraj</a:t>
                      </a:r>
                      <a:endParaRPr lang="cs-CZ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765" marR="24765" marT="24765" marB="2476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0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 (1.2)</a:t>
                      </a:r>
                      <a:endParaRPr lang="cs-CZ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765" marR="24765" marT="24765" marB="2476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0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3.8</a:t>
                      </a:r>
                      <a:endParaRPr lang="cs-CZ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765" marR="24765" marT="24765" marB="2476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0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0.79</a:t>
                      </a:r>
                      <a:endParaRPr lang="cs-CZ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765" marR="24765" marT="24765" marB="2476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0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10.6</a:t>
                      </a:r>
                      <a:endParaRPr lang="cs-CZ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765" marR="24765" marT="24765" marB="2476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0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1475.0 / 7232.9</a:t>
                      </a:r>
                      <a:endParaRPr lang="cs-CZ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765" marR="24765" marT="24765" marB="2476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0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0.6 % / 0.1 %</a:t>
                      </a:r>
                      <a:endParaRPr lang="cs-CZ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765" marR="24765" marT="24765" marB="2476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88638430"/>
                  </a:ext>
                </a:extLst>
              </a:tr>
              <a:tr h="259083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0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Olomoucký kraj</a:t>
                      </a:r>
                      <a:endParaRPr lang="cs-CZ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765" marR="24765" marT="24765" marB="2476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0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 (0.0)</a:t>
                      </a:r>
                      <a:endParaRPr lang="cs-CZ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765" marR="24765" marT="24765" marB="2476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0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3.3</a:t>
                      </a:r>
                      <a:endParaRPr lang="cs-CZ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765" marR="24765" marT="24765" marB="2476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0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0.48</a:t>
                      </a:r>
                      <a:endParaRPr lang="cs-CZ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765" marR="24765" marT="24765" marB="2476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0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12.5</a:t>
                      </a:r>
                      <a:endParaRPr lang="cs-CZ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765" marR="24765" marT="24765" marB="2476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0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878.2 / 7737.7</a:t>
                      </a:r>
                      <a:endParaRPr lang="cs-CZ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765" marR="24765" marT="24765" marB="2476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0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1.0 % / 0.2 %</a:t>
                      </a:r>
                      <a:endParaRPr lang="cs-CZ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765" marR="24765" marT="24765" marB="2476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24221367"/>
                  </a:ext>
                </a:extLst>
              </a:tr>
              <a:tr h="259083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0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Královéhradecký kraj</a:t>
                      </a:r>
                      <a:endParaRPr lang="cs-CZ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765" marR="24765" marT="24765" marB="2476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0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 (0.0)</a:t>
                      </a:r>
                      <a:endParaRPr lang="cs-CZ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765" marR="24765" marT="24765" marB="2476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0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1.5</a:t>
                      </a:r>
                      <a:endParaRPr lang="cs-CZ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765" marR="24765" marT="24765" marB="2476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0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0.44</a:t>
                      </a:r>
                      <a:endParaRPr lang="cs-CZ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765" marR="24765" marT="24765" marB="2476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0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4.9</a:t>
                      </a:r>
                      <a:endParaRPr lang="cs-CZ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765" marR="24765" marT="24765" marB="2476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0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1272.7 / 8198.9</a:t>
                      </a:r>
                      <a:endParaRPr lang="cs-CZ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765" marR="24765" marT="24765" marB="2476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0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0.3 % / 0.0 %</a:t>
                      </a:r>
                      <a:endParaRPr lang="cs-CZ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765" marR="24765" marT="24765" marB="2476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66908713"/>
                  </a:ext>
                </a:extLst>
              </a:tr>
              <a:tr h="259083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0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Karlovarský kraj</a:t>
                      </a:r>
                      <a:endParaRPr lang="cs-CZ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765" marR="24765" marT="24765" marB="2476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0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 (0.0)</a:t>
                      </a:r>
                      <a:endParaRPr lang="cs-CZ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765" marR="24765" marT="24765" marB="2476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0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0.7</a:t>
                      </a:r>
                      <a:endParaRPr lang="cs-CZ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765" marR="24765" marT="24765" marB="2476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0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0.25</a:t>
                      </a:r>
                      <a:endParaRPr lang="cs-CZ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765" marR="24765" marT="24765" marB="2476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0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6.1</a:t>
                      </a:r>
                      <a:endParaRPr lang="cs-CZ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765" marR="24765" marT="24765" marB="2476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0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918.1 / 6278.7</a:t>
                      </a:r>
                      <a:endParaRPr lang="cs-CZ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765" marR="24765" marT="24765" marB="2476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0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0.2 % / 0.1 %</a:t>
                      </a:r>
                      <a:endParaRPr lang="cs-CZ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765" marR="24765" marT="24765" marB="2476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5645584"/>
                  </a:ext>
                </a:extLst>
              </a:tr>
              <a:tr h="259083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000" b="1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ČR</a:t>
                      </a:r>
                      <a:endParaRPr lang="cs-CZ" sz="110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765" marR="24765" marT="24765" marB="2476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000" b="1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131 (1.2)</a:t>
                      </a:r>
                      <a:endParaRPr lang="cs-CZ" sz="110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765" marR="24765" marT="24765" marB="2476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00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7.5</a:t>
                      </a:r>
                      <a:endParaRPr lang="cs-CZ" sz="110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765" marR="24765" marT="24765" marB="2476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00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0.83</a:t>
                      </a:r>
                      <a:endParaRPr lang="cs-CZ" sz="110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765" marR="24765" marT="24765" marB="2476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00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17.9</a:t>
                      </a:r>
                      <a:endParaRPr lang="cs-CZ" sz="110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765" marR="24765" marT="24765" marB="2476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00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1499.6 / 8516.1</a:t>
                      </a:r>
                      <a:endParaRPr lang="cs-CZ" sz="110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765" marR="24765" marT="24765" marB="2476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000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0.7 % / 0.2 %</a:t>
                      </a:r>
                      <a:endParaRPr lang="cs-CZ" sz="11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765" marR="24765" marT="24765" marB="2476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0770732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3493335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39C3C57-8F33-4BCF-B670-08062B45D0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18 June 2021 Risk assessment for SARS-CoV-2 variant: Delta (VOC-21APR-02, B.1.617.2) </a:t>
            </a:r>
            <a:r>
              <a:rPr lang="cs-CZ" dirty="0"/>
              <a:t>- </a:t>
            </a:r>
            <a:r>
              <a:rPr lang="en-US" dirty="0"/>
              <a:t>Public Health England</a:t>
            </a:r>
            <a:endParaRPr lang="cs-CZ" dirty="0"/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3AF7B1E2-8F2B-4681-84BB-7625B633CE7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07345" y="985123"/>
            <a:ext cx="8040143" cy="52772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005582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>
            <a:extLst>
              <a:ext uri="{FF2B5EF4-FFF2-40B4-BE49-F238E27FC236}">
                <a16:creationId xmlns:a16="http://schemas.microsoft.com/office/drawing/2014/main" id="{8659172D-400B-4FF9-9D04-21F91FFC6BD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2509" y="1563764"/>
            <a:ext cx="9655548" cy="4334480"/>
          </a:xfrm>
          <a:prstGeom prst="rect">
            <a:avLst/>
          </a:prstGeom>
        </p:spPr>
      </p:pic>
      <p:sp>
        <p:nvSpPr>
          <p:cNvPr id="5" name="Obdélník 4">
            <a:extLst>
              <a:ext uri="{FF2B5EF4-FFF2-40B4-BE49-F238E27FC236}">
                <a16:creationId xmlns:a16="http://schemas.microsoft.com/office/drawing/2014/main" id="{4DEFD4CC-0D33-4F8B-93F9-102E26AB2DF3}"/>
              </a:ext>
            </a:extLst>
          </p:cNvPr>
          <p:cNvSpPr/>
          <p:nvPr/>
        </p:nvSpPr>
        <p:spPr>
          <a:xfrm>
            <a:off x="562508" y="77247"/>
            <a:ext cx="9764339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>
                <a:solidFill>
                  <a:srgbClr val="C00000"/>
                </a:solidFill>
              </a:rPr>
              <a:t>SARS-CoV-2 variants of concern and variants under investigation in England</a:t>
            </a:r>
          </a:p>
          <a:p>
            <a:r>
              <a:rPr lang="en-US" sz="2000" b="1" dirty="0">
                <a:solidFill>
                  <a:srgbClr val="C00000"/>
                </a:solidFill>
              </a:rPr>
              <a:t>Technical briefing 16</a:t>
            </a:r>
            <a:endParaRPr lang="cs-CZ" sz="20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1402556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>
            <a:extLst>
              <a:ext uri="{FF2B5EF4-FFF2-40B4-BE49-F238E27FC236}">
                <a16:creationId xmlns:a16="http://schemas.microsoft.com/office/drawing/2014/main" id="{A35D24E4-C7C6-4AD7-A656-75FA5531462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16404" y="1049322"/>
            <a:ext cx="8352567" cy="5167266"/>
          </a:xfrm>
          <a:prstGeom prst="rect">
            <a:avLst/>
          </a:prstGeom>
        </p:spPr>
      </p:pic>
      <p:sp>
        <p:nvSpPr>
          <p:cNvPr id="5" name="Nadpis 4">
            <a:extLst>
              <a:ext uri="{FF2B5EF4-FFF2-40B4-BE49-F238E27FC236}">
                <a16:creationId xmlns:a16="http://schemas.microsoft.com/office/drawing/2014/main" id="{92A31EAA-F1C2-4EC3-A502-FCB3E70DD2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3375" y="0"/>
            <a:ext cx="9885363" cy="8969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>
                <a:solidFill>
                  <a:srgbClr val="C00000"/>
                </a:solidFill>
              </a:rPr>
              <a:t>SARS-CoV-2 variants of concern and variants under investigation in England</a:t>
            </a:r>
          </a:p>
          <a:p>
            <a:r>
              <a:rPr lang="en-US" sz="2000" b="1" dirty="0">
                <a:solidFill>
                  <a:srgbClr val="C00000"/>
                </a:solidFill>
              </a:rPr>
              <a:t>Technical briefing 16</a:t>
            </a:r>
            <a:endParaRPr lang="cs-CZ" sz="20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48230921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>
            <a:extLst>
              <a:ext uri="{FF2B5EF4-FFF2-40B4-BE49-F238E27FC236}">
                <a16:creationId xmlns:a16="http://schemas.microsoft.com/office/drawing/2014/main" id="{CB39B7CC-065B-4AFD-8B17-D8BFBEF5FEB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02195" y="1180786"/>
            <a:ext cx="6649378" cy="4496427"/>
          </a:xfrm>
          <a:prstGeom prst="rect">
            <a:avLst/>
          </a:prstGeom>
        </p:spPr>
      </p:pic>
      <p:sp>
        <p:nvSpPr>
          <p:cNvPr id="5" name="Obdélník 4">
            <a:extLst>
              <a:ext uri="{FF2B5EF4-FFF2-40B4-BE49-F238E27FC236}">
                <a16:creationId xmlns:a16="http://schemas.microsoft.com/office/drawing/2014/main" id="{D9298CA6-5A90-46F4-9A63-10B934AD196F}"/>
              </a:ext>
            </a:extLst>
          </p:cNvPr>
          <p:cNvSpPr/>
          <p:nvPr/>
        </p:nvSpPr>
        <p:spPr>
          <a:xfrm>
            <a:off x="562508" y="77247"/>
            <a:ext cx="9764339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>
                <a:solidFill>
                  <a:srgbClr val="C00000"/>
                </a:solidFill>
              </a:rPr>
              <a:t>SARS-CoV-2 variants of concern and variants under investigation in England</a:t>
            </a:r>
          </a:p>
          <a:p>
            <a:r>
              <a:rPr lang="en-US" sz="2000" b="1" dirty="0">
                <a:solidFill>
                  <a:srgbClr val="C00000"/>
                </a:solidFill>
              </a:rPr>
              <a:t>Technical briefing 16</a:t>
            </a:r>
            <a:endParaRPr lang="cs-CZ" sz="20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4576203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>
            <a:extLst>
              <a:ext uri="{FF2B5EF4-FFF2-40B4-BE49-F238E27FC236}">
                <a16:creationId xmlns:a16="http://schemas.microsoft.com/office/drawing/2014/main" id="{8D43003A-5F69-4694-BA96-64C80860FED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66738" y="1219899"/>
            <a:ext cx="8060372" cy="4922112"/>
          </a:xfrm>
          <a:prstGeom prst="rect">
            <a:avLst/>
          </a:prstGeom>
        </p:spPr>
      </p:pic>
      <p:sp>
        <p:nvSpPr>
          <p:cNvPr id="5" name="Obdélník 4">
            <a:extLst>
              <a:ext uri="{FF2B5EF4-FFF2-40B4-BE49-F238E27FC236}">
                <a16:creationId xmlns:a16="http://schemas.microsoft.com/office/drawing/2014/main" id="{F087D552-9BE4-4042-9351-6CD55F9E5314}"/>
              </a:ext>
            </a:extLst>
          </p:cNvPr>
          <p:cNvSpPr/>
          <p:nvPr/>
        </p:nvSpPr>
        <p:spPr>
          <a:xfrm>
            <a:off x="562508" y="77247"/>
            <a:ext cx="9764339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>
                <a:solidFill>
                  <a:srgbClr val="C00000"/>
                </a:solidFill>
              </a:rPr>
              <a:t>SARS-CoV-2 variants of concern and variants under investigation in England</a:t>
            </a:r>
          </a:p>
          <a:p>
            <a:r>
              <a:rPr lang="en-US" sz="2000" b="1" dirty="0">
                <a:solidFill>
                  <a:srgbClr val="C00000"/>
                </a:solidFill>
              </a:rPr>
              <a:t>Technical briefing 16</a:t>
            </a:r>
            <a:endParaRPr lang="cs-CZ" sz="20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4881367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élník 3">
            <a:extLst>
              <a:ext uri="{FF2B5EF4-FFF2-40B4-BE49-F238E27FC236}">
                <a16:creationId xmlns:a16="http://schemas.microsoft.com/office/drawing/2014/main" id="{1B5CE6FF-A387-4D37-A31D-FE32F4B5FDD2}"/>
              </a:ext>
            </a:extLst>
          </p:cNvPr>
          <p:cNvSpPr/>
          <p:nvPr/>
        </p:nvSpPr>
        <p:spPr>
          <a:xfrm>
            <a:off x="562508" y="77247"/>
            <a:ext cx="9764339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>
                <a:solidFill>
                  <a:srgbClr val="C00000"/>
                </a:solidFill>
              </a:rPr>
              <a:t>SARS-CoV-2 variants of concern and variants under investigation in England</a:t>
            </a:r>
          </a:p>
          <a:p>
            <a:r>
              <a:rPr lang="en-US" sz="2000" b="1" dirty="0">
                <a:solidFill>
                  <a:srgbClr val="C00000"/>
                </a:solidFill>
              </a:rPr>
              <a:t>Technical briefing 16</a:t>
            </a:r>
            <a:endParaRPr lang="cs-CZ" sz="2000" b="1" dirty="0">
              <a:solidFill>
                <a:srgbClr val="C00000"/>
              </a:solidFill>
            </a:endParaRPr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26F2FFD1-3AB7-4F7E-8622-DF296D95594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43867" y="1253829"/>
            <a:ext cx="4773150" cy="4475851"/>
          </a:xfrm>
          <a:prstGeom prst="rect">
            <a:avLst/>
          </a:prstGeom>
        </p:spPr>
      </p:pic>
      <p:sp>
        <p:nvSpPr>
          <p:cNvPr id="6" name="Obdélník 5">
            <a:extLst>
              <a:ext uri="{FF2B5EF4-FFF2-40B4-BE49-F238E27FC236}">
                <a16:creationId xmlns:a16="http://schemas.microsoft.com/office/drawing/2014/main" id="{17AD2140-15BC-4C17-A448-71B9D072C0D5}"/>
              </a:ext>
            </a:extLst>
          </p:cNvPr>
          <p:cNvSpPr/>
          <p:nvPr/>
        </p:nvSpPr>
        <p:spPr>
          <a:xfrm>
            <a:off x="1895911" y="5895364"/>
            <a:ext cx="960259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dirty="0">
                <a:solidFill>
                  <a:srgbClr val="C00000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https://www.medrxiv.org/content/10.1101/2021.05.22.21257658v1</a:t>
            </a:r>
            <a:r>
              <a:rPr lang="cs-CZ" dirty="0">
                <a:solidFill>
                  <a:srgbClr val="C00000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388737092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>
            <a:extLst>
              <a:ext uri="{FF2B5EF4-FFF2-40B4-BE49-F238E27FC236}">
                <a16:creationId xmlns:a16="http://schemas.microsoft.com/office/drawing/2014/main" id="{C0C9F8C3-ED02-46B0-BFB5-41B71E1153A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42239" y="1102524"/>
            <a:ext cx="7982382" cy="5030776"/>
          </a:xfrm>
          <a:prstGeom prst="rect">
            <a:avLst/>
          </a:prstGeom>
        </p:spPr>
      </p:pic>
      <p:sp>
        <p:nvSpPr>
          <p:cNvPr id="7" name="Obdélník 6">
            <a:extLst>
              <a:ext uri="{FF2B5EF4-FFF2-40B4-BE49-F238E27FC236}">
                <a16:creationId xmlns:a16="http://schemas.microsoft.com/office/drawing/2014/main" id="{F440D707-471C-4F6A-835E-03B1B8C0621C}"/>
              </a:ext>
            </a:extLst>
          </p:cNvPr>
          <p:cNvSpPr/>
          <p:nvPr/>
        </p:nvSpPr>
        <p:spPr>
          <a:xfrm>
            <a:off x="562508" y="77247"/>
            <a:ext cx="9764339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>
                <a:solidFill>
                  <a:srgbClr val="C00000"/>
                </a:solidFill>
              </a:rPr>
              <a:t>SARS-CoV-2 variants of concern and variants under investigation in England</a:t>
            </a:r>
          </a:p>
          <a:p>
            <a:r>
              <a:rPr lang="en-US" sz="2000" b="1" dirty="0">
                <a:solidFill>
                  <a:srgbClr val="C00000"/>
                </a:solidFill>
              </a:rPr>
              <a:t>Technical briefing 16</a:t>
            </a:r>
            <a:endParaRPr lang="cs-CZ" sz="20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2231797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9339349-B1C6-4467-AA42-C4B34B6C75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Informace k mutacím – VOC, VOI </a:t>
            </a:r>
            <a:br>
              <a:rPr lang="cs-CZ" dirty="0"/>
            </a:br>
            <a:r>
              <a:rPr lang="en-US" sz="1100" dirty="0"/>
              <a:t>COVID-19 Weekly Epidemiological Update </a:t>
            </a:r>
            <a:br>
              <a:rPr lang="en-US" sz="1100" dirty="0"/>
            </a:br>
            <a:r>
              <a:rPr lang="en-US" sz="1100" dirty="0"/>
              <a:t>Edition 45, published 22 June 2021</a:t>
            </a:r>
            <a:endParaRPr lang="cs-CZ" dirty="0"/>
          </a:p>
        </p:txBody>
      </p:sp>
      <p:pic>
        <p:nvPicPr>
          <p:cNvPr id="3" name="Obrázek 2">
            <a:extLst>
              <a:ext uri="{FF2B5EF4-FFF2-40B4-BE49-F238E27FC236}">
                <a16:creationId xmlns:a16="http://schemas.microsoft.com/office/drawing/2014/main" id="{08EFFBE6-BA3F-4474-8EC2-D094E23C6A1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65712" y="1085523"/>
            <a:ext cx="6735115" cy="46869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5877946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66895AA-56B1-45CA-9D9F-10FCECCB86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Výskyt VOC</a:t>
            </a:r>
            <a:br>
              <a:rPr lang="cs-CZ" dirty="0"/>
            </a:br>
            <a:r>
              <a:rPr lang="en-US" sz="1100" dirty="0"/>
              <a:t>COVID-19 Weekly Epidemiological Update </a:t>
            </a:r>
            <a:br>
              <a:rPr lang="en-US" sz="1100" dirty="0"/>
            </a:br>
            <a:r>
              <a:rPr lang="en-US" sz="1100" dirty="0"/>
              <a:t>Edition 45, published 22 June 2021</a:t>
            </a:r>
            <a:endParaRPr lang="cs-CZ" sz="1100" dirty="0"/>
          </a:p>
        </p:txBody>
      </p:sp>
      <p:pic>
        <p:nvPicPr>
          <p:cNvPr id="3" name="Obrázek 2">
            <a:extLst>
              <a:ext uri="{FF2B5EF4-FFF2-40B4-BE49-F238E27FC236}">
                <a16:creationId xmlns:a16="http://schemas.microsoft.com/office/drawing/2014/main" id="{AAA2525A-174C-49A8-B5C0-755A118AFCA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0901" y="1045516"/>
            <a:ext cx="8449601" cy="51746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4004560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0CE01C7-C33B-47B4-A884-F3102028A3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solidFill>
                  <a:srgbClr val="000000"/>
                </a:solidFill>
                <a:latin typeface="Calibri" panose="020F0502020204030204" pitchFamily="34" charset="0"/>
              </a:rPr>
              <a:t>Souhrn informací k VOC</a:t>
            </a:r>
            <a:br>
              <a:rPr lang="cs-CZ" dirty="0">
                <a:solidFill>
                  <a:srgbClr val="000000"/>
                </a:solidFill>
                <a:latin typeface="Calibri" panose="020F0502020204030204" pitchFamily="34" charset="0"/>
              </a:rPr>
            </a:br>
            <a:r>
              <a:rPr lang="en-US" sz="1100" dirty="0"/>
              <a:t>COVID-19 Weekly Epidemiological Update </a:t>
            </a:r>
            <a:br>
              <a:rPr lang="en-US" sz="1100" dirty="0"/>
            </a:br>
            <a:r>
              <a:rPr lang="en-US" sz="1100" dirty="0"/>
              <a:t>Edition 45, published 22 June 2021</a:t>
            </a:r>
            <a:endParaRPr lang="cs-CZ" dirty="0"/>
          </a:p>
        </p:txBody>
      </p:sp>
      <p:pic>
        <p:nvPicPr>
          <p:cNvPr id="3" name="Obrázek 2">
            <a:extLst>
              <a:ext uri="{FF2B5EF4-FFF2-40B4-BE49-F238E27FC236}">
                <a16:creationId xmlns:a16="http://schemas.microsoft.com/office/drawing/2014/main" id="{F55F5024-31DF-48AE-B3AB-D510C90047D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07346" y="1029617"/>
            <a:ext cx="8270233" cy="52850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50814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CFD897D-2DFC-4E11-BB87-B413729E4D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Vývoj denních počtů případů a </a:t>
            </a:r>
            <a:r>
              <a:rPr lang="en-US" dirty="0"/>
              <a:t>7</a:t>
            </a:r>
            <a:r>
              <a:rPr lang="cs-CZ" dirty="0"/>
              <a:t>denního klouzavého průměru </a:t>
            </a:r>
          </a:p>
        </p:txBody>
      </p:sp>
      <p:sp>
        <p:nvSpPr>
          <p:cNvPr id="5" name="TextovéPole 1">
            <a:extLst>
              <a:ext uri="{FF2B5EF4-FFF2-40B4-BE49-F238E27FC236}">
                <a16:creationId xmlns:a16="http://schemas.microsoft.com/office/drawing/2014/main" id="{0C3DF020-98BE-4C5E-8302-44771251DF0C}"/>
              </a:ext>
            </a:extLst>
          </p:cNvPr>
          <p:cNvSpPr txBox="1"/>
          <p:nvPr/>
        </p:nvSpPr>
        <p:spPr>
          <a:xfrm>
            <a:off x="186609" y="6500082"/>
            <a:ext cx="2051766" cy="277176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cs-CZ" sz="1200" b="1" dirty="0">
                <a:solidFill>
                  <a:schemeClr val="bg1"/>
                </a:solidFill>
              </a:rPr>
              <a:t>Zdroj dat: ISIN, ÚZIS ČR</a:t>
            </a:r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2E353B9F-2F66-4BDF-AF9A-4D814DE07B2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3038" y="1290067"/>
            <a:ext cx="8464800" cy="48164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2486496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AFDF434-73AB-41FF-ABB5-5897211233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COVID-19 Weekly Epidemiological Update </a:t>
            </a:r>
            <a:br>
              <a:rPr lang="en-US" dirty="0"/>
            </a:br>
            <a:r>
              <a:rPr lang="en-US" dirty="0"/>
              <a:t>Edition 45, published 22 June 2021</a:t>
            </a:r>
            <a:endParaRPr lang="cs-CZ" dirty="0"/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9C850207-FA7A-4C6E-807C-37A8400C633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4065" y="979367"/>
            <a:ext cx="8733261" cy="53130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2608421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AFDF434-73AB-41FF-ABB5-5897211233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COVID-19 Weekly Epidemiological Update </a:t>
            </a:r>
            <a:br>
              <a:rPr lang="en-US" dirty="0"/>
            </a:br>
            <a:r>
              <a:rPr lang="en-US" dirty="0"/>
              <a:t>Edition 45, published 22 June 2021</a:t>
            </a:r>
            <a:endParaRPr lang="cs-CZ" dirty="0"/>
          </a:p>
        </p:txBody>
      </p:sp>
      <p:pic>
        <p:nvPicPr>
          <p:cNvPr id="3" name="Obrázek 2">
            <a:extLst>
              <a:ext uri="{FF2B5EF4-FFF2-40B4-BE49-F238E27FC236}">
                <a16:creationId xmlns:a16="http://schemas.microsoft.com/office/drawing/2014/main" id="{BF0F3A9C-9516-4FA7-9775-DAED2B5ECDE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07346" y="997900"/>
            <a:ext cx="8498891" cy="52968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246122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158E523-B5DC-46B9-B0A4-7F78277BDD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3671" y="1"/>
            <a:ext cx="9424385" cy="896492"/>
          </a:xfrm>
        </p:spPr>
        <p:txBody>
          <a:bodyPr/>
          <a:lstStyle/>
          <a:p>
            <a:r>
              <a:rPr lang="cs-CZ" dirty="0"/>
              <a:t>Průměrný počet případů </a:t>
            </a:r>
          </a:p>
        </p:txBody>
      </p:sp>
      <p:sp>
        <p:nvSpPr>
          <p:cNvPr id="5" name="Obdélník 4">
            <a:extLst>
              <a:ext uri="{FF2B5EF4-FFF2-40B4-BE49-F238E27FC236}">
                <a16:creationId xmlns:a16="http://schemas.microsoft.com/office/drawing/2014/main" id="{28AFE2EB-6F4B-4DAB-BAD9-8A015FDD7C65}"/>
              </a:ext>
            </a:extLst>
          </p:cNvPr>
          <p:cNvSpPr/>
          <p:nvPr/>
        </p:nvSpPr>
        <p:spPr>
          <a:xfrm>
            <a:off x="10081974" y="3328332"/>
            <a:ext cx="1963498" cy="14398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  <a:tabLst>
                <a:tab pos="984250" algn="l"/>
              </a:tabLst>
            </a:pPr>
            <a:r>
              <a:rPr lang="cs-CZ" sz="1400" i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Pozn.: </a:t>
            </a:r>
          </a:p>
          <a:p>
            <a:pPr algn="ctr">
              <a:lnSpc>
                <a:spcPct val="107000"/>
              </a:lnSpc>
              <a:spcAft>
                <a:spcPts val="800"/>
              </a:spcAft>
              <a:tabLst>
                <a:tab pos="984250" algn="l"/>
              </a:tabLst>
            </a:pPr>
            <a:r>
              <a:rPr lang="cs-CZ" sz="1400" i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Aktuální 7denní klouzavý průměr má hodnotu  </a:t>
            </a:r>
          </a:p>
          <a:p>
            <a:pPr algn="ctr">
              <a:lnSpc>
                <a:spcPct val="107000"/>
              </a:lnSpc>
              <a:spcAft>
                <a:spcPts val="800"/>
              </a:spcAft>
              <a:tabLst>
                <a:tab pos="984250" algn="l"/>
              </a:tabLst>
            </a:pPr>
            <a:r>
              <a:rPr lang="cs-CZ" sz="14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114</a:t>
            </a:r>
          </a:p>
        </p:txBody>
      </p:sp>
      <p:sp>
        <p:nvSpPr>
          <p:cNvPr id="3" name="Obdélník 2">
            <a:extLst>
              <a:ext uri="{FF2B5EF4-FFF2-40B4-BE49-F238E27FC236}">
                <a16:creationId xmlns:a16="http://schemas.microsoft.com/office/drawing/2014/main" id="{C9CDF32C-0770-4CF2-ACCE-03F23EE06CE5}"/>
              </a:ext>
            </a:extLst>
          </p:cNvPr>
          <p:cNvSpPr/>
          <p:nvPr/>
        </p:nvSpPr>
        <p:spPr>
          <a:xfrm>
            <a:off x="332819" y="6454527"/>
            <a:ext cx="1941557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cs-CZ" sz="1200" b="1" dirty="0">
                <a:solidFill>
                  <a:srgbClr val="FFFFFF"/>
                </a:solidFill>
              </a:rPr>
              <a:t>Zdroj dat: ISIN, ÚZIS ČR</a:t>
            </a:r>
          </a:p>
        </p:txBody>
      </p:sp>
      <p:pic>
        <p:nvPicPr>
          <p:cNvPr id="7" name="Obrázek 6">
            <a:extLst>
              <a:ext uri="{FF2B5EF4-FFF2-40B4-BE49-F238E27FC236}">
                <a16:creationId xmlns:a16="http://schemas.microsoft.com/office/drawing/2014/main" id="{6B782390-9731-4AA5-9FFC-7DA15C61E5B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3671" y="1285101"/>
            <a:ext cx="8769080" cy="47749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203989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4C0DE03-CB2F-4BB2-8E90-18B7517614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sz="2000" dirty="0"/>
              <a:t>Vývoj 7denní incidence </a:t>
            </a:r>
            <a:br>
              <a:rPr lang="cs-CZ" sz="2000" dirty="0"/>
            </a:br>
            <a:r>
              <a:rPr lang="cs-CZ" sz="2000" dirty="0"/>
              <a:t>(počet případů za 7 dní v přepočtu na 100 tisíc obyvatel) - kraje</a:t>
            </a:r>
          </a:p>
        </p:txBody>
      </p:sp>
      <p:sp>
        <p:nvSpPr>
          <p:cNvPr id="4" name="TextovéPole 1">
            <a:extLst>
              <a:ext uri="{FF2B5EF4-FFF2-40B4-BE49-F238E27FC236}">
                <a16:creationId xmlns:a16="http://schemas.microsoft.com/office/drawing/2014/main" id="{1E63ADC5-DAAE-40DE-BA90-897252D56C9C}"/>
              </a:ext>
            </a:extLst>
          </p:cNvPr>
          <p:cNvSpPr txBox="1"/>
          <p:nvPr/>
        </p:nvSpPr>
        <p:spPr>
          <a:xfrm>
            <a:off x="186609" y="6500082"/>
            <a:ext cx="2051766" cy="277176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cs-CZ" sz="1200" b="1" dirty="0">
                <a:solidFill>
                  <a:schemeClr val="bg1"/>
                </a:solidFill>
              </a:rPr>
              <a:t>Zdroj dat: ISIN, ÚZIS ČR</a:t>
            </a:r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0507ED65-61BD-4AA5-B828-68D71DF5D9D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2819" y="1595370"/>
            <a:ext cx="10027585" cy="41995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367773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4C0DE03-CB2F-4BB2-8E90-18B7517614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sz="2000" dirty="0"/>
              <a:t>Vývoj 7denní incidence </a:t>
            </a:r>
            <a:br>
              <a:rPr lang="cs-CZ" sz="2000" dirty="0"/>
            </a:br>
            <a:r>
              <a:rPr lang="cs-CZ" sz="2000" dirty="0"/>
              <a:t>(počet případů za 7 dní v přepočtu na 100 tisíc obyvatel)</a:t>
            </a:r>
          </a:p>
        </p:txBody>
      </p:sp>
      <p:sp>
        <p:nvSpPr>
          <p:cNvPr id="5" name="TextovéPole 1">
            <a:extLst>
              <a:ext uri="{FF2B5EF4-FFF2-40B4-BE49-F238E27FC236}">
                <a16:creationId xmlns:a16="http://schemas.microsoft.com/office/drawing/2014/main" id="{5D959E21-10EE-47B8-BB38-C547A04D2499}"/>
              </a:ext>
            </a:extLst>
          </p:cNvPr>
          <p:cNvSpPr txBox="1"/>
          <p:nvPr/>
        </p:nvSpPr>
        <p:spPr>
          <a:xfrm>
            <a:off x="186609" y="6500082"/>
            <a:ext cx="2051766" cy="277176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cs-CZ" sz="1200" b="1" dirty="0">
                <a:solidFill>
                  <a:schemeClr val="bg1"/>
                </a:solidFill>
              </a:rPr>
              <a:t>Zdroj dat: ISIN, ÚZIS ČR</a:t>
            </a:r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90B6CE6D-A89C-4890-B51A-73AE53700C9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2819" y="1205371"/>
            <a:ext cx="9885238" cy="44472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787419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E10DC31-4767-4C66-A54B-B040959C8C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Vývoj 7 denního klouzavého průměru </a:t>
            </a:r>
          </a:p>
        </p:txBody>
      </p:sp>
      <p:pic>
        <p:nvPicPr>
          <p:cNvPr id="7" name="Obrázek 6">
            <a:extLst>
              <a:ext uri="{FF2B5EF4-FFF2-40B4-BE49-F238E27FC236}">
                <a16:creationId xmlns:a16="http://schemas.microsoft.com/office/drawing/2014/main" id="{A3B63F87-8F2E-463E-911D-8755A4347BE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2819" y="1822570"/>
            <a:ext cx="9885238" cy="39920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359114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délník 7">
            <a:extLst>
              <a:ext uri="{FF2B5EF4-FFF2-40B4-BE49-F238E27FC236}">
                <a16:creationId xmlns:a16="http://schemas.microsoft.com/office/drawing/2014/main" id="{A7CFB2D5-DFD1-4382-9CC6-4D6B14FF685F}"/>
              </a:ext>
            </a:extLst>
          </p:cNvPr>
          <p:cNvSpPr/>
          <p:nvPr/>
        </p:nvSpPr>
        <p:spPr>
          <a:xfrm>
            <a:off x="351569" y="107620"/>
            <a:ext cx="9744931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2400" b="1" dirty="0">
                <a:solidFill>
                  <a:srgbClr val="C00000"/>
                </a:solidFill>
              </a:rPr>
              <a:t>Přehled situace v jednotlivých krajích - celkem</a:t>
            </a:r>
          </a:p>
          <a:p>
            <a:r>
              <a:rPr lang="cs-CZ" sz="2400" b="1" dirty="0">
                <a:solidFill>
                  <a:srgbClr val="C00000"/>
                </a:solidFill>
              </a:rPr>
              <a:t>(incidence za 7 dní</a:t>
            </a:r>
            <a:r>
              <a:rPr lang="en-US" sz="2400" b="1" dirty="0">
                <a:solidFill>
                  <a:srgbClr val="C00000"/>
                </a:solidFill>
              </a:rPr>
              <a:t> </a:t>
            </a:r>
            <a:r>
              <a:rPr lang="cs-CZ" sz="2400" b="1" dirty="0">
                <a:solidFill>
                  <a:srgbClr val="C00000"/>
                </a:solidFill>
              </a:rPr>
              <a:t>na 100 tisíc obyvatel)</a:t>
            </a:r>
          </a:p>
        </p:txBody>
      </p:sp>
      <p:sp>
        <p:nvSpPr>
          <p:cNvPr id="3" name="Obdélník 2">
            <a:extLst>
              <a:ext uri="{FF2B5EF4-FFF2-40B4-BE49-F238E27FC236}">
                <a16:creationId xmlns:a16="http://schemas.microsoft.com/office/drawing/2014/main" id="{1EDB6165-1B3E-4BFE-A643-1E86ED982DB1}"/>
              </a:ext>
            </a:extLst>
          </p:cNvPr>
          <p:cNvSpPr/>
          <p:nvPr/>
        </p:nvSpPr>
        <p:spPr>
          <a:xfrm>
            <a:off x="272250" y="6473381"/>
            <a:ext cx="1941557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cs-CZ" sz="1200" b="1" dirty="0">
                <a:solidFill>
                  <a:srgbClr val="FFFFFF"/>
                </a:solidFill>
              </a:rPr>
              <a:t>Zdroj dat: ISIN, ÚZIS ČR</a:t>
            </a:r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5427219B-BC2B-49EA-9805-CB78286294B3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3081" y="1183461"/>
            <a:ext cx="7621905" cy="504507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474814589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FAB_CUSTOMSORTGLOBALLY" val="True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FAB_RESIZEMODE" val="1"/>
  <p:tag name="SLIDEFAB_EXPORTMODE" val="4"/>
</p:tagLst>
</file>

<file path=ppt/theme/theme1.xml><?xml version="1.0" encoding="utf-8"?>
<a:theme xmlns:a="http://schemas.openxmlformats.org/drawingml/2006/main" name="Motiv Office">
  <a:themeElements>
    <a:clrScheme name="COVID barvy">
      <a:dk1>
        <a:srgbClr val="000000"/>
      </a:dk1>
      <a:lt1>
        <a:srgbClr val="FFFFFF"/>
      </a:lt1>
      <a:dk2>
        <a:srgbClr val="D31145"/>
      </a:dk2>
      <a:lt2>
        <a:srgbClr val="FFFFFF"/>
      </a:lt2>
      <a:accent1>
        <a:srgbClr val="D31145"/>
      </a:accent1>
      <a:accent2>
        <a:srgbClr val="305983"/>
      </a:accent2>
      <a:accent3>
        <a:srgbClr val="00CD61"/>
      </a:accent3>
      <a:accent4>
        <a:srgbClr val="4010B7"/>
      </a:accent4>
      <a:accent5>
        <a:srgbClr val="E8EAEA"/>
      </a:accent5>
      <a:accent6>
        <a:srgbClr val="690923"/>
      </a:accent6>
      <a:hlink>
        <a:srgbClr val="FFFFFF"/>
      </a:hlink>
      <a:folHlink>
        <a:srgbClr val="FF0000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ovid-reporting-20200715" id="{379A0E5D-63B7-482A-BD5E-A4CD691F8FBC}" vid="{74C76523-B6A0-4B86-942B-0A5EF321F495}"/>
    </a:ext>
  </a:extLst>
</a:theme>
</file>

<file path=ppt/theme/theme2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TM02900722[[fn=Zasedací síň]]</Template>
  <TotalTime>28124</TotalTime>
  <Words>2031</Words>
  <Application>Microsoft Office PowerPoint</Application>
  <PresentationFormat>Širokoúhlá obrazovka</PresentationFormat>
  <Paragraphs>431</Paragraphs>
  <Slides>41</Slides>
  <Notes>7</Notes>
  <HiddenSlides>0</HiddenSlides>
  <MMClips>0</MMClips>
  <ScaleCrop>false</ScaleCrop>
  <HeadingPairs>
    <vt:vector size="6" baseType="variant">
      <vt:variant>
        <vt:lpstr>Použitá písma</vt:lpstr>
      </vt:variant>
      <vt:variant>
        <vt:i4>8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41</vt:i4>
      </vt:variant>
    </vt:vector>
  </HeadingPairs>
  <TitlesOfParts>
    <vt:vector size="50" baseType="lpstr">
      <vt:lpstr>Arial</vt:lpstr>
      <vt:lpstr>Calibri</vt:lpstr>
      <vt:lpstr>inherit</vt:lpstr>
      <vt:lpstr>nta</vt:lpstr>
      <vt:lpstr>Segoe UI</vt:lpstr>
      <vt:lpstr>Times New Roman</vt:lpstr>
      <vt:lpstr>univers_light</vt:lpstr>
      <vt:lpstr>Wingdings</vt:lpstr>
      <vt:lpstr>Motiv Office</vt:lpstr>
      <vt:lpstr>Analytický briefing EPI situace COVID-19</vt:lpstr>
      <vt:lpstr>Aktuální situace v ČR k 22. 6. 2021 (23:59)</vt:lpstr>
      <vt:lpstr>Sumarizace vývoje v krajích</vt:lpstr>
      <vt:lpstr>Vývoj denních počtů případů a 7denního klouzavého průměru </vt:lpstr>
      <vt:lpstr>Průměrný počet případů </vt:lpstr>
      <vt:lpstr>Vývoj 7denní incidence  (počet případů za 7 dní v přepočtu na 100 tisíc obyvatel) - kraje</vt:lpstr>
      <vt:lpstr>Vývoj 7denní incidence  (počet případů za 7 dní v přepočtu na 100 tisíc obyvatel)</vt:lpstr>
      <vt:lpstr>Vývoj 7 denního klouzavého průměru </vt:lpstr>
      <vt:lpstr>Prezentace aplikace PowerPoint</vt:lpstr>
      <vt:lpstr>Přehled situace v jednotlivých okresech (incidence za 7 dní) </vt:lpstr>
      <vt:lpstr>Počet denně provedených PCR a Ag testů za posledních 30 dnů</vt:lpstr>
      <vt:lpstr>Počet testů PCR a pozitivních případů za posledních 30 dní</vt:lpstr>
      <vt:lpstr>Počet Ag testů a pozitivních případů za posledních 30 dní</vt:lpstr>
      <vt:lpstr>Vývoj počtu celkově hospitalizovaných/JIP v čase</vt:lpstr>
      <vt:lpstr>Stav hospitalizací - souhrn</vt:lpstr>
      <vt:lpstr>Stav hospitalizací – kapacity IP</vt:lpstr>
      <vt:lpstr>Státy přímo sousedící s ČR – popis situace</vt:lpstr>
      <vt:lpstr>7denní incidence - spolkové země - Německo</vt:lpstr>
      <vt:lpstr>Situace v příhraničí s Německem</vt:lpstr>
      <vt:lpstr>Situace v příhraničí s Německem</vt:lpstr>
      <vt:lpstr>Státy přímo sousedící s ČR – popis situace</vt:lpstr>
      <vt:lpstr>Situace v příhraničí s Rakouskem</vt:lpstr>
      <vt:lpstr>Státy přímo sousedící s ČR – popis situace</vt:lpstr>
      <vt:lpstr>Státy přímo sousedící s ČR – popis situace</vt:lpstr>
      <vt:lpstr>7denní vývoj situace na Slovensku</vt:lpstr>
      <vt:lpstr>Situace na Slovensku</vt:lpstr>
      <vt:lpstr>Situace v příhraničí se Slovenskem</vt:lpstr>
      <vt:lpstr>Situace Spojené království </vt:lpstr>
      <vt:lpstr>Variants of concern or under investigation: data up to 16 June 2021 (gov.uk)</vt:lpstr>
      <vt:lpstr>18 June 2021 Risk assessment for SARS-CoV-2 variant: Delta (VOC-21APR-02, B.1.617.2) - Public Health England</vt:lpstr>
      <vt:lpstr>Prezentace aplikace PowerPoint</vt:lpstr>
      <vt:lpstr>SARS-CoV-2 variants of concern and variants under investigation in England Technical briefing 16</vt:lpstr>
      <vt:lpstr>Prezentace aplikace PowerPoint</vt:lpstr>
      <vt:lpstr>Prezentace aplikace PowerPoint</vt:lpstr>
      <vt:lpstr>Prezentace aplikace PowerPoint</vt:lpstr>
      <vt:lpstr>Prezentace aplikace PowerPoint</vt:lpstr>
      <vt:lpstr>Informace k mutacím – VOC, VOI  COVID-19 Weekly Epidemiological Update  Edition 45, published 22 June 2021</vt:lpstr>
      <vt:lpstr>Výskyt VOC COVID-19 Weekly Epidemiological Update  Edition 45, published 22 June 2021</vt:lpstr>
      <vt:lpstr>Souhrn informací k VOC COVID-19 Weekly Epidemiological Update  Edition 45, published 22 June 2021</vt:lpstr>
      <vt:lpstr>COVID-19 Weekly Epidemiological Update  Edition 45, published 22 June 2021</vt:lpstr>
      <vt:lpstr>COVID-19 Weekly Epidemiological Update  Edition 45, published 22 June 2021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Mužík Jan RNDr. Ph.D.</dc:creator>
  <cp:lastModifiedBy>Kyselý Zdeněk Mgr.</cp:lastModifiedBy>
  <cp:revision>2041</cp:revision>
  <dcterms:created xsi:type="dcterms:W3CDTF">2020-07-15T10:33:32Z</dcterms:created>
  <dcterms:modified xsi:type="dcterms:W3CDTF">2021-06-23T14:43:52Z</dcterms:modified>
</cp:coreProperties>
</file>