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332" r:id="rId5"/>
    <p:sldId id="383" r:id="rId6"/>
    <p:sldId id="393" r:id="rId7"/>
    <p:sldId id="292" r:id="rId8"/>
    <p:sldId id="390" r:id="rId9"/>
    <p:sldId id="391" r:id="rId10"/>
    <p:sldId id="392" r:id="rId11"/>
    <p:sldId id="403" r:id="rId12"/>
    <p:sldId id="293" r:id="rId13"/>
    <p:sldId id="368" r:id="rId14"/>
    <p:sldId id="374" r:id="rId15"/>
    <p:sldId id="375" r:id="rId16"/>
    <p:sldId id="386" r:id="rId17"/>
    <p:sldId id="389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02" r:id="rId28"/>
    <p:sldId id="301" r:id="rId29"/>
    <p:sldId id="265" r:id="rId30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C4"/>
    <a:srgbClr val="CCFFCC"/>
    <a:srgbClr val="F6491A"/>
    <a:srgbClr val="FF6600"/>
    <a:srgbClr val="7EB14F"/>
    <a:srgbClr val="F3FBA3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1744" autoAdjust="0"/>
  </p:normalViewPr>
  <p:slideViewPr>
    <p:cSldViewPr>
      <p:cViewPr varScale="1">
        <p:scale>
          <a:sx n="100" d="100"/>
          <a:sy n="100" d="100"/>
        </p:scale>
        <p:origin x="96" y="7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zsfps01.mzcr.cz\odbory\all\Operace%20vakc&#237;ny\Dod&#225;vky%20vakc&#237;n\rada%20vl&#225;dy%20a%20hejtmani\Dod&#225;vky_pom&#283;ry%20kraj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r>
              <a:rPr lang="cs-CZ"/>
              <a:t>Denní přehled hospitalizovaných pacientů</a:t>
            </a:r>
            <a:endParaRPr lang="cs-CZ" sz="1400" b="0" i="0" u="none" strike="noStrike" baseline="0">
              <a:solidFill>
                <a:srgbClr val="333333">
                  <a:alpha val="100000"/>
                </a:srgb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c:rich>
      </c:tx>
      <c:layout>
        <c:manualLayout>
          <c:xMode val="edge"/>
          <c:yMode val="edge"/>
          <c:x val="0.24923076923076901"/>
          <c:y val="3.30329093478700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6321413918109E-2"/>
          <c:y val="0.202203463305826"/>
          <c:w val="0.86274516572147619"/>
          <c:h val="0.6246255704523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'Zlinsky kraj'!$D$15</c:f>
              <c:strCache>
                <c:ptCount val="1"/>
                <c:pt idx="0">
                  <c:v>Hospitalizovaní</c:v>
                </c:pt>
              </c:strCache>
            </c:strRef>
          </c:tx>
          <c:spPr>
            <a:solidFill>
              <a:srgbClr val="5B9BD5">
                <a:alpha val="100000"/>
              </a:srgbClr>
            </a:solidFill>
            <a:ln w="31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333333">
                        <a:alpha val="100000"/>
                      </a:srgb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'Zlinsky kraj'!$A$42:$A$85</c:f>
              <c:numCache>
                <c:formatCode>d/m/yyyy</c:formatCode>
                <c:ptCount val="44"/>
                <c:pt idx="0">
                  <c:v>44207</c:v>
                </c:pt>
                <c:pt idx="1">
                  <c:v>44208</c:v>
                </c:pt>
                <c:pt idx="2">
                  <c:v>44209</c:v>
                </c:pt>
                <c:pt idx="3">
                  <c:v>44210</c:v>
                </c:pt>
                <c:pt idx="4">
                  <c:v>44211</c:v>
                </c:pt>
                <c:pt idx="5">
                  <c:v>44212</c:v>
                </c:pt>
                <c:pt idx="6">
                  <c:v>44213</c:v>
                </c:pt>
                <c:pt idx="7">
                  <c:v>44214</c:v>
                </c:pt>
                <c:pt idx="8">
                  <c:v>44215</c:v>
                </c:pt>
                <c:pt idx="9">
                  <c:v>44216</c:v>
                </c:pt>
                <c:pt idx="10">
                  <c:v>44217</c:v>
                </c:pt>
                <c:pt idx="11">
                  <c:v>44218</c:v>
                </c:pt>
                <c:pt idx="12">
                  <c:v>44219</c:v>
                </c:pt>
                <c:pt idx="13">
                  <c:v>44220</c:v>
                </c:pt>
                <c:pt idx="14">
                  <c:v>44221</c:v>
                </c:pt>
                <c:pt idx="15">
                  <c:v>44222</c:v>
                </c:pt>
                <c:pt idx="16">
                  <c:v>44223</c:v>
                </c:pt>
                <c:pt idx="17">
                  <c:v>44224</c:v>
                </c:pt>
                <c:pt idx="18">
                  <c:v>44225</c:v>
                </c:pt>
                <c:pt idx="19">
                  <c:v>44226</c:v>
                </c:pt>
                <c:pt idx="20">
                  <c:v>44227</c:v>
                </c:pt>
                <c:pt idx="21">
                  <c:v>44228</c:v>
                </c:pt>
                <c:pt idx="22">
                  <c:v>44229</c:v>
                </c:pt>
                <c:pt idx="23">
                  <c:v>44230</c:v>
                </c:pt>
                <c:pt idx="24">
                  <c:v>44231</c:v>
                </c:pt>
                <c:pt idx="25">
                  <c:v>44232</c:v>
                </c:pt>
                <c:pt idx="26">
                  <c:v>44233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</c:numCache>
            </c:numRef>
          </c:cat>
          <c:val>
            <c:numRef>
              <c:f>'Zlinsky kraj'!$D$42:$D$85</c:f>
              <c:numCache>
                <c:formatCode>General</c:formatCode>
                <c:ptCount val="44"/>
                <c:pt idx="0">
                  <c:v>515</c:v>
                </c:pt>
                <c:pt idx="1">
                  <c:v>485</c:v>
                </c:pt>
                <c:pt idx="2">
                  <c:v>472</c:v>
                </c:pt>
                <c:pt idx="3">
                  <c:v>452</c:v>
                </c:pt>
                <c:pt idx="4">
                  <c:v>454</c:v>
                </c:pt>
                <c:pt idx="5">
                  <c:v>403</c:v>
                </c:pt>
                <c:pt idx="6">
                  <c:v>404</c:v>
                </c:pt>
                <c:pt idx="7">
                  <c:v>420</c:v>
                </c:pt>
                <c:pt idx="8">
                  <c:v>387</c:v>
                </c:pt>
                <c:pt idx="9">
                  <c:v>363</c:v>
                </c:pt>
                <c:pt idx="10">
                  <c:v>369</c:v>
                </c:pt>
                <c:pt idx="11">
                  <c:v>358</c:v>
                </c:pt>
                <c:pt idx="12">
                  <c:v>341</c:v>
                </c:pt>
                <c:pt idx="13">
                  <c:v>349</c:v>
                </c:pt>
                <c:pt idx="14">
                  <c:v>353</c:v>
                </c:pt>
                <c:pt idx="15">
                  <c:v>337</c:v>
                </c:pt>
                <c:pt idx="16">
                  <c:v>328</c:v>
                </c:pt>
                <c:pt idx="17">
                  <c:v>320</c:v>
                </c:pt>
                <c:pt idx="18">
                  <c:v>297</c:v>
                </c:pt>
                <c:pt idx="19">
                  <c:v>274</c:v>
                </c:pt>
                <c:pt idx="20">
                  <c:v>273</c:v>
                </c:pt>
                <c:pt idx="21">
                  <c:v>286</c:v>
                </c:pt>
                <c:pt idx="22">
                  <c:v>282</c:v>
                </c:pt>
                <c:pt idx="23">
                  <c:v>274</c:v>
                </c:pt>
                <c:pt idx="24">
                  <c:v>261</c:v>
                </c:pt>
                <c:pt idx="25">
                  <c:v>252</c:v>
                </c:pt>
                <c:pt idx="26">
                  <c:v>239</c:v>
                </c:pt>
                <c:pt idx="27">
                  <c:v>255</c:v>
                </c:pt>
                <c:pt idx="28">
                  <c:v>260</c:v>
                </c:pt>
                <c:pt idx="29">
                  <c:v>248</c:v>
                </c:pt>
                <c:pt idx="30">
                  <c:v>250</c:v>
                </c:pt>
                <c:pt idx="31">
                  <c:v>245</c:v>
                </c:pt>
                <c:pt idx="32">
                  <c:v>228</c:v>
                </c:pt>
                <c:pt idx="33">
                  <c:v>215</c:v>
                </c:pt>
                <c:pt idx="34">
                  <c:v>229</c:v>
                </c:pt>
                <c:pt idx="35">
                  <c:v>247</c:v>
                </c:pt>
                <c:pt idx="36">
                  <c:v>235</c:v>
                </c:pt>
                <c:pt idx="37">
                  <c:v>243</c:v>
                </c:pt>
                <c:pt idx="38">
                  <c:v>236</c:v>
                </c:pt>
                <c:pt idx="39">
                  <c:v>234</c:v>
                </c:pt>
                <c:pt idx="40">
                  <c:v>223</c:v>
                </c:pt>
                <c:pt idx="41">
                  <c:v>228</c:v>
                </c:pt>
                <c:pt idx="42">
                  <c:v>244</c:v>
                </c:pt>
                <c:pt idx="43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0-4914-9ED0-13DD922C4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11007"/>
        <c:axId val="545851947"/>
      </c:barChart>
      <c:lineChart>
        <c:grouping val="standard"/>
        <c:varyColors val="0"/>
        <c:ser>
          <c:idx val="0"/>
          <c:order val="1"/>
          <c:tx>
            <c:strRef>
              <c:f>'Zlinsky kraj'!$E$15</c:f>
              <c:strCache>
                <c:ptCount val="1"/>
                <c:pt idx="0">
                  <c:v>Z toho JIP</c:v>
                </c:pt>
              </c:strCache>
            </c:strRef>
          </c:tx>
          <c:spPr>
            <a:ln w="25400" cap="rnd" cmpd="sng" algn="ctr">
              <a:solidFill>
                <a:srgbClr val="FF6600">
                  <a:alpha val="100000"/>
                </a:srgbClr>
              </a:solidFill>
              <a:prstDash val="solid"/>
              <a:round/>
            </a:ln>
          </c:spPr>
          <c:marker>
            <c:symbol val="none"/>
          </c:marker>
          <c:cat>
            <c:numRef>
              <c:f>'Zlinsky kraj'!$A$42:$A$85</c:f>
              <c:numCache>
                <c:formatCode>d/m/yyyy</c:formatCode>
                <c:ptCount val="44"/>
                <c:pt idx="0">
                  <c:v>44207</c:v>
                </c:pt>
                <c:pt idx="1">
                  <c:v>44208</c:v>
                </c:pt>
                <c:pt idx="2">
                  <c:v>44209</c:v>
                </c:pt>
                <c:pt idx="3">
                  <c:v>44210</c:v>
                </c:pt>
                <c:pt idx="4">
                  <c:v>44211</c:v>
                </c:pt>
                <c:pt idx="5">
                  <c:v>44212</c:v>
                </c:pt>
                <c:pt idx="6">
                  <c:v>44213</c:v>
                </c:pt>
                <c:pt idx="7">
                  <c:v>44214</c:v>
                </c:pt>
                <c:pt idx="8">
                  <c:v>44215</c:v>
                </c:pt>
                <c:pt idx="9">
                  <c:v>44216</c:v>
                </c:pt>
                <c:pt idx="10">
                  <c:v>44217</c:v>
                </c:pt>
                <c:pt idx="11">
                  <c:v>44218</c:v>
                </c:pt>
                <c:pt idx="12">
                  <c:v>44219</c:v>
                </c:pt>
                <c:pt idx="13">
                  <c:v>44220</c:v>
                </c:pt>
                <c:pt idx="14">
                  <c:v>44221</c:v>
                </c:pt>
                <c:pt idx="15">
                  <c:v>44222</c:v>
                </c:pt>
                <c:pt idx="16">
                  <c:v>44223</c:v>
                </c:pt>
                <c:pt idx="17">
                  <c:v>44224</c:v>
                </c:pt>
                <c:pt idx="18">
                  <c:v>44225</c:v>
                </c:pt>
                <c:pt idx="19">
                  <c:v>44226</c:v>
                </c:pt>
                <c:pt idx="20">
                  <c:v>44227</c:v>
                </c:pt>
                <c:pt idx="21">
                  <c:v>44228</c:v>
                </c:pt>
                <c:pt idx="22">
                  <c:v>44229</c:v>
                </c:pt>
                <c:pt idx="23">
                  <c:v>44230</c:v>
                </c:pt>
                <c:pt idx="24">
                  <c:v>44231</c:v>
                </c:pt>
                <c:pt idx="25">
                  <c:v>44232</c:v>
                </c:pt>
                <c:pt idx="26">
                  <c:v>44233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</c:numCache>
            </c:numRef>
          </c:cat>
          <c:val>
            <c:numRef>
              <c:f>'Zlinsky kraj'!$E$42:$E$85</c:f>
              <c:numCache>
                <c:formatCode>General</c:formatCode>
                <c:ptCount val="44"/>
                <c:pt idx="0">
                  <c:v>72</c:v>
                </c:pt>
                <c:pt idx="1">
                  <c:v>62</c:v>
                </c:pt>
                <c:pt idx="2">
                  <c:v>55</c:v>
                </c:pt>
                <c:pt idx="3">
                  <c:v>62</c:v>
                </c:pt>
                <c:pt idx="4">
                  <c:v>60</c:v>
                </c:pt>
                <c:pt idx="5">
                  <c:v>51</c:v>
                </c:pt>
                <c:pt idx="6">
                  <c:v>48</c:v>
                </c:pt>
                <c:pt idx="7">
                  <c:v>53</c:v>
                </c:pt>
                <c:pt idx="8">
                  <c:v>50</c:v>
                </c:pt>
                <c:pt idx="9">
                  <c:v>49</c:v>
                </c:pt>
                <c:pt idx="10">
                  <c:v>50</c:v>
                </c:pt>
                <c:pt idx="11">
                  <c:v>46</c:v>
                </c:pt>
                <c:pt idx="12">
                  <c:v>48</c:v>
                </c:pt>
                <c:pt idx="13">
                  <c:v>50</c:v>
                </c:pt>
                <c:pt idx="14">
                  <c:v>47</c:v>
                </c:pt>
                <c:pt idx="15">
                  <c:v>40</c:v>
                </c:pt>
                <c:pt idx="16">
                  <c:v>44</c:v>
                </c:pt>
                <c:pt idx="17">
                  <c:v>41</c:v>
                </c:pt>
                <c:pt idx="18">
                  <c:v>43</c:v>
                </c:pt>
                <c:pt idx="19">
                  <c:v>42</c:v>
                </c:pt>
                <c:pt idx="20">
                  <c:v>42</c:v>
                </c:pt>
                <c:pt idx="21">
                  <c:v>40</c:v>
                </c:pt>
                <c:pt idx="22">
                  <c:v>41</c:v>
                </c:pt>
                <c:pt idx="23">
                  <c:v>36</c:v>
                </c:pt>
                <c:pt idx="24">
                  <c:v>37</c:v>
                </c:pt>
                <c:pt idx="25">
                  <c:v>34</c:v>
                </c:pt>
                <c:pt idx="26">
                  <c:v>35</c:v>
                </c:pt>
                <c:pt idx="27">
                  <c:v>39</c:v>
                </c:pt>
                <c:pt idx="28">
                  <c:v>39</c:v>
                </c:pt>
                <c:pt idx="29">
                  <c:v>35</c:v>
                </c:pt>
                <c:pt idx="30">
                  <c:v>42</c:v>
                </c:pt>
                <c:pt idx="31">
                  <c:v>42</c:v>
                </c:pt>
                <c:pt idx="32">
                  <c:v>36</c:v>
                </c:pt>
                <c:pt idx="33">
                  <c:v>39</c:v>
                </c:pt>
                <c:pt idx="34">
                  <c:v>43</c:v>
                </c:pt>
                <c:pt idx="35">
                  <c:v>46</c:v>
                </c:pt>
                <c:pt idx="36">
                  <c:v>46</c:v>
                </c:pt>
                <c:pt idx="37">
                  <c:v>52</c:v>
                </c:pt>
                <c:pt idx="38">
                  <c:v>47</c:v>
                </c:pt>
                <c:pt idx="39">
                  <c:v>44</c:v>
                </c:pt>
                <c:pt idx="40">
                  <c:v>45</c:v>
                </c:pt>
                <c:pt idx="41">
                  <c:v>44</c:v>
                </c:pt>
                <c:pt idx="42">
                  <c:v>47</c:v>
                </c:pt>
                <c:pt idx="43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A0-4914-9ED0-13DD922C4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911007"/>
        <c:axId val="545851947"/>
      </c:lineChart>
      <c:dateAx>
        <c:axId val="996911007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ln w="3175" cap="flat" cmpd="sng" algn="ctr">
            <a:solidFill>
              <a:srgbClr val="C0C0C0">
                <a:alpha val="100000"/>
              </a:srgbClr>
            </a:solidFill>
            <a:prstDash val="solid"/>
            <a:round/>
          </a:ln>
        </c:spPr>
        <c:txPr>
          <a:bodyPr rot="282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endParaRPr lang="cs-CZ"/>
          </a:p>
        </c:txPr>
        <c:crossAx val="545851947"/>
        <c:crossesAt val="0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54585194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C0C0">
                  <a:alpha val="100000"/>
                </a:srgb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endParaRPr lang="cs-CZ"/>
          </a:p>
        </c:txPr>
        <c:crossAx val="996911007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9175397485994725E-2"/>
          <c:y val="0.11763751456201664"/>
          <c:w val="0.80286738351254505"/>
          <c:h val="6.4791133844842294E-2"/>
        </c:manualLayout>
      </c:layout>
      <c:overlay val="0"/>
      <c:spPr>
        <a:noFill/>
        <a:ln w="3175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690" b="0" i="0" u="none" strike="noStrike" kern="1200" baseline="0">
              <a:solidFill>
                <a:srgbClr val="333333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>
        <a:alpha val="100000"/>
      </a:srgbClr>
    </a:solidFill>
    <a:ln w="3175" cap="flat" cmpd="sng" algn="ctr">
      <a:solidFill>
        <a:srgbClr val="C0C0C0">
          <a:alpha val="100000"/>
        </a:srgbClr>
      </a:solidFill>
      <a:prstDash val="solid"/>
      <a:round/>
    </a:ln>
  </c:spPr>
  <c:txPr>
    <a:bodyPr rot="0" wrap="square" anchor="ctr" anchorCtr="1"/>
    <a:lstStyle/>
    <a:p>
      <a:pPr>
        <a:defRPr lang="en-US" sz="1100" b="0" i="0" u="none" strike="noStrike" baseline="0">
          <a:solidFill>
            <a:srgbClr val="000000">
              <a:alpha val="100000"/>
            </a:srgbClr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r>
              <a:rPr lang="cs-CZ"/>
              <a:t>Denní přehled personálu C+</a:t>
            </a:r>
            <a:endParaRPr lang="cs-CZ" sz="1400" b="0" i="0" u="none" strike="noStrike" baseline="0">
              <a:solidFill>
                <a:srgbClr val="333333">
                  <a:alpha val="100000"/>
                </a:srgb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c:rich>
      </c:tx>
      <c:layout>
        <c:manualLayout>
          <c:xMode val="edge"/>
          <c:yMode val="edge"/>
          <c:x val="0.32305228891843102"/>
          <c:y val="3.39506172839506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92639224552376"/>
          <c:y val="0.16255288140396329"/>
          <c:w val="0.80952449125677495"/>
          <c:h val="0.6049392437056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'Zlinsky kraj'!$H$15</c:f>
              <c:strCache>
                <c:ptCount val="1"/>
                <c:pt idx="0">
                  <c:v>Lékaři</c:v>
                </c:pt>
              </c:strCache>
            </c:strRef>
          </c:tx>
          <c:spPr>
            <a:solidFill>
              <a:srgbClr val="5B9BD5">
                <a:alpha val="100000"/>
              </a:srgbClr>
            </a:solidFill>
            <a:ln w="3175">
              <a:noFill/>
            </a:ln>
          </c:spPr>
          <c:invertIfNegative val="0"/>
          <c:cat>
            <c:numRef>
              <c:f>'Zlinsky kraj'!$A$46:$A$84</c:f>
              <c:numCache>
                <c:formatCode>d/m/yyyy</c:formatCode>
                <c:ptCount val="39"/>
                <c:pt idx="0">
                  <c:v>44211</c:v>
                </c:pt>
                <c:pt idx="1">
                  <c:v>44212</c:v>
                </c:pt>
                <c:pt idx="2">
                  <c:v>44213</c:v>
                </c:pt>
                <c:pt idx="3">
                  <c:v>44214</c:v>
                </c:pt>
                <c:pt idx="4">
                  <c:v>44215</c:v>
                </c:pt>
                <c:pt idx="5">
                  <c:v>44216</c:v>
                </c:pt>
                <c:pt idx="6">
                  <c:v>44217</c:v>
                </c:pt>
                <c:pt idx="7">
                  <c:v>44218</c:v>
                </c:pt>
                <c:pt idx="8">
                  <c:v>44219</c:v>
                </c:pt>
                <c:pt idx="9">
                  <c:v>44220</c:v>
                </c:pt>
                <c:pt idx="10">
                  <c:v>44221</c:v>
                </c:pt>
                <c:pt idx="11">
                  <c:v>44222</c:v>
                </c:pt>
                <c:pt idx="12">
                  <c:v>44223</c:v>
                </c:pt>
                <c:pt idx="13">
                  <c:v>44224</c:v>
                </c:pt>
                <c:pt idx="14">
                  <c:v>44225</c:v>
                </c:pt>
                <c:pt idx="15">
                  <c:v>44226</c:v>
                </c:pt>
                <c:pt idx="16">
                  <c:v>44227</c:v>
                </c:pt>
                <c:pt idx="17">
                  <c:v>44228</c:v>
                </c:pt>
                <c:pt idx="18">
                  <c:v>44229</c:v>
                </c:pt>
                <c:pt idx="19">
                  <c:v>44230</c:v>
                </c:pt>
                <c:pt idx="20">
                  <c:v>44231</c:v>
                </c:pt>
                <c:pt idx="21">
                  <c:v>44232</c:v>
                </c:pt>
                <c:pt idx="22">
                  <c:v>44233</c:v>
                </c:pt>
                <c:pt idx="23">
                  <c:v>44234</c:v>
                </c:pt>
                <c:pt idx="24">
                  <c:v>44235</c:v>
                </c:pt>
                <c:pt idx="25">
                  <c:v>44236</c:v>
                </c:pt>
                <c:pt idx="26">
                  <c:v>44237</c:v>
                </c:pt>
                <c:pt idx="27">
                  <c:v>44238</c:v>
                </c:pt>
                <c:pt idx="28">
                  <c:v>44239</c:v>
                </c:pt>
                <c:pt idx="29">
                  <c:v>44240</c:v>
                </c:pt>
                <c:pt idx="30">
                  <c:v>44241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44247</c:v>
                </c:pt>
                <c:pt idx="37">
                  <c:v>44248</c:v>
                </c:pt>
                <c:pt idx="38">
                  <c:v>44249</c:v>
                </c:pt>
              </c:numCache>
            </c:numRef>
          </c:cat>
          <c:val>
            <c:numRef>
              <c:f>'Zlinsky kraj'!$H$46:$H$84</c:f>
              <c:numCache>
                <c:formatCode>General</c:formatCode>
                <c:ptCount val="39"/>
                <c:pt idx="0">
                  <c:v>38</c:v>
                </c:pt>
                <c:pt idx="1">
                  <c:v>34</c:v>
                </c:pt>
                <c:pt idx="2">
                  <c:v>32</c:v>
                </c:pt>
                <c:pt idx="3">
                  <c:v>28</c:v>
                </c:pt>
                <c:pt idx="4">
                  <c:v>26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1">
                  <c:v>20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6">
                  <c:v>18</c:v>
                </c:pt>
                <c:pt idx="17">
                  <c:v>17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13</c:v>
                </c:pt>
                <c:pt idx="23">
                  <c:v>16</c:v>
                </c:pt>
                <c:pt idx="24">
                  <c:v>15</c:v>
                </c:pt>
                <c:pt idx="25">
                  <c:v>14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17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9</c:v>
                </c:pt>
                <c:pt idx="37">
                  <c:v>8</c:v>
                </c:pt>
                <c:pt idx="3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2-456E-BC6B-BC17C9E19CA4}"/>
            </c:ext>
          </c:extLst>
        </c:ser>
        <c:ser>
          <c:idx val="1"/>
          <c:order val="1"/>
          <c:tx>
            <c:strRef>
              <c:f>'Zlinsky kraj'!$I$15</c:f>
              <c:strCache>
                <c:ptCount val="1"/>
                <c:pt idx="0">
                  <c:v>Sestry</c:v>
                </c:pt>
              </c:strCache>
            </c:strRef>
          </c:tx>
          <c:spPr>
            <a:solidFill>
              <a:srgbClr val="ED7D31">
                <a:alpha val="100000"/>
              </a:srgbClr>
            </a:solidFill>
            <a:ln w="3175">
              <a:noFill/>
            </a:ln>
          </c:spPr>
          <c:invertIfNegative val="0"/>
          <c:cat>
            <c:numRef>
              <c:f>'Zlinsky kraj'!$A$46:$A$84</c:f>
              <c:numCache>
                <c:formatCode>d/m/yyyy</c:formatCode>
                <c:ptCount val="39"/>
                <c:pt idx="0">
                  <c:v>44211</c:v>
                </c:pt>
                <c:pt idx="1">
                  <c:v>44212</c:v>
                </c:pt>
                <c:pt idx="2">
                  <c:v>44213</c:v>
                </c:pt>
                <c:pt idx="3">
                  <c:v>44214</c:v>
                </c:pt>
                <c:pt idx="4">
                  <c:v>44215</c:v>
                </c:pt>
                <c:pt idx="5">
                  <c:v>44216</c:v>
                </c:pt>
                <c:pt idx="6">
                  <c:v>44217</c:v>
                </c:pt>
                <c:pt idx="7">
                  <c:v>44218</c:v>
                </c:pt>
                <c:pt idx="8">
                  <c:v>44219</c:v>
                </c:pt>
                <c:pt idx="9">
                  <c:v>44220</c:v>
                </c:pt>
                <c:pt idx="10">
                  <c:v>44221</c:v>
                </c:pt>
                <c:pt idx="11">
                  <c:v>44222</c:v>
                </c:pt>
                <c:pt idx="12">
                  <c:v>44223</c:v>
                </c:pt>
                <c:pt idx="13">
                  <c:v>44224</c:v>
                </c:pt>
                <c:pt idx="14">
                  <c:v>44225</c:v>
                </c:pt>
                <c:pt idx="15">
                  <c:v>44226</c:v>
                </c:pt>
                <c:pt idx="16">
                  <c:v>44227</c:v>
                </c:pt>
                <c:pt idx="17">
                  <c:v>44228</c:v>
                </c:pt>
                <c:pt idx="18">
                  <c:v>44229</c:v>
                </c:pt>
                <c:pt idx="19">
                  <c:v>44230</c:v>
                </c:pt>
                <c:pt idx="20">
                  <c:v>44231</c:v>
                </c:pt>
                <c:pt idx="21">
                  <c:v>44232</c:v>
                </c:pt>
                <c:pt idx="22">
                  <c:v>44233</c:v>
                </c:pt>
                <c:pt idx="23">
                  <c:v>44234</c:v>
                </c:pt>
                <c:pt idx="24">
                  <c:v>44235</c:v>
                </c:pt>
                <c:pt idx="25">
                  <c:v>44236</c:v>
                </c:pt>
                <c:pt idx="26">
                  <c:v>44237</c:v>
                </c:pt>
                <c:pt idx="27">
                  <c:v>44238</c:v>
                </c:pt>
                <c:pt idx="28">
                  <c:v>44239</c:v>
                </c:pt>
                <c:pt idx="29">
                  <c:v>44240</c:v>
                </c:pt>
                <c:pt idx="30">
                  <c:v>44241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44247</c:v>
                </c:pt>
                <c:pt idx="37">
                  <c:v>44248</c:v>
                </c:pt>
                <c:pt idx="38">
                  <c:v>44249</c:v>
                </c:pt>
              </c:numCache>
            </c:numRef>
          </c:cat>
          <c:val>
            <c:numRef>
              <c:f>'Zlinsky kraj'!$I$46:$I$84</c:f>
              <c:numCache>
                <c:formatCode>General</c:formatCode>
                <c:ptCount val="39"/>
                <c:pt idx="0">
                  <c:v>142</c:v>
                </c:pt>
                <c:pt idx="1">
                  <c:v>137</c:v>
                </c:pt>
                <c:pt idx="2">
                  <c:v>136</c:v>
                </c:pt>
                <c:pt idx="3">
                  <c:v>118</c:v>
                </c:pt>
                <c:pt idx="4">
                  <c:v>106</c:v>
                </c:pt>
                <c:pt idx="5">
                  <c:v>102</c:v>
                </c:pt>
                <c:pt idx="6">
                  <c:v>93</c:v>
                </c:pt>
                <c:pt idx="7">
                  <c:v>88</c:v>
                </c:pt>
                <c:pt idx="8">
                  <c:v>84</c:v>
                </c:pt>
                <c:pt idx="9">
                  <c:v>83</c:v>
                </c:pt>
                <c:pt idx="11">
                  <c:v>64</c:v>
                </c:pt>
                <c:pt idx="12">
                  <c:v>59</c:v>
                </c:pt>
                <c:pt idx="13">
                  <c:v>59</c:v>
                </c:pt>
                <c:pt idx="14">
                  <c:v>47</c:v>
                </c:pt>
                <c:pt idx="16">
                  <c:v>50</c:v>
                </c:pt>
                <c:pt idx="17">
                  <c:v>48</c:v>
                </c:pt>
                <c:pt idx="18">
                  <c:v>38</c:v>
                </c:pt>
                <c:pt idx="19">
                  <c:v>36</c:v>
                </c:pt>
                <c:pt idx="20">
                  <c:v>35</c:v>
                </c:pt>
                <c:pt idx="21">
                  <c:v>34</c:v>
                </c:pt>
                <c:pt idx="23">
                  <c:v>32</c:v>
                </c:pt>
                <c:pt idx="24">
                  <c:v>28</c:v>
                </c:pt>
                <c:pt idx="25">
                  <c:v>26</c:v>
                </c:pt>
                <c:pt idx="26">
                  <c:v>25</c:v>
                </c:pt>
                <c:pt idx="27">
                  <c:v>25</c:v>
                </c:pt>
                <c:pt idx="28">
                  <c:v>30</c:v>
                </c:pt>
                <c:pt idx="29">
                  <c:v>28</c:v>
                </c:pt>
                <c:pt idx="30">
                  <c:v>29</c:v>
                </c:pt>
                <c:pt idx="31">
                  <c:v>27</c:v>
                </c:pt>
                <c:pt idx="32">
                  <c:v>31</c:v>
                </c:pt>
                <c:pt idx="33">
                  <c:v>32</c:v>
                </c:pt>
                <c:pt idx="34">
                  <c:v>31</c:v>
                </c:pt>
                <c:pt idx="35">
                  <c:v>35</c:v>
                </c:pt>
                <c:pt idx="36">
                  <c:v>34</c:v>
                </c:pt>
                <c:pt idx="37">
                  <c:v>34</c:v>
                </c:pt>
                <c:pt idx="3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2-456E-BC6B-BC17C9E19CA4}"/>
            </c:ext>
          </c:extLst>
        </c:ser>
        <c:ser>
          <c:idx val="2"/>
          <c:order val="2"/>
          <c:tx>
            <c:strRef>
              <c:f>'Zlinsky kraj'!$J$15</c:f>
              <c:strCache>
                <c:ptCount val="1"/>
                <c:pt idx="0">
                  <c:v>Jiný ZP</c:v>
                </c:pt>
              </c:strCache>
            </c:strRef>
          </c:tx>
          <c:spPr>
            <a:ln w="19050">
              <a:noFill/>
            </a:ln>
          </c:spPr>
          <c:invertIfNegative val="0"/>
          <c:cat>
            <c:numRef>
              <c:f>'Zlinsky kraj'!$A$46:$A$84</c:f>
              <c:numCache>
                <c:formatCode>d/m/yyyy</c:formatCode>
                <c:ptCount val="39"/>
                <c:pt idx="0">
                  <c:v>44211</c:v>
                </c:pt>
                <c:pt idx="1">
                  <c:v>44212</c:v>
                </c:pt>
                <c:pt idx="2">
                  <c:v>44213</c:v>
                </c:pt>
                <c:pt idx="3">
                  <c:v>44214</c:v>
                </c:pt>
                <c:pt idx="4">
                  <c:v>44215</c:v>
                </c:pt>
                <c:pt idx="5">
                  <c:v>44216</c:v>
                </c:pt>
                <c:pt idx="6">
                  <c:v>44217</c:v>
                </c:pt>
                <c:pt idx="7">
                  <c:v>44218</c:v>
                </c:pt>
                <c:pt idx="8">
                  <c:v>44219</c:v>
                </c:pt>
                <c:pt idx="9">
                  <c:v>44220</c:v>
                </c:pt>
                <c:pt idx="10">
                  <c:v>44221</c:v>
                </c:pt>
                <c:pt idx="11">
                  <c:v>44222</c:v>
                </c:pt>
                <c:pt idx="12">
                  <c:v>44223</c:v>
                </c:pt>
                <c:pt idx="13">
                  <c:v>44224</c:v>
                </c:pt>
                <c:pt idx="14">
                  <c:v>44225</c:v>
                </c:pt>
                <c:pt idx="15">
                  <c:v>44226</c:v>
                </c:pt>
                <c:pt idx="16">
                  <c:v>44227</c:v>
                </c:pt>
                <c:pt idx="17">
                  <c:v>44228</c:v>
                </c:pt>
                <c:pt idx="18">
                  <c:v>44229</c:v>
                </c:pt>
                <c:pt idx="19">
                  <c:v>44230</c:v>
                </c:pt>
                <c:pt idx="20">
                  <c:v>44231</c:v>
                </c:pt>
                <c:pt idx="21">
                  <c:v>44232</c:v>
                </c:pt>
                <c:pt idx="22">
                  <c:v>44233</c:v>
                </c:pt>
                <c:pt idx="23">
                  <c:v>44234</c:v>
                </c:pt>
                <c:pt idx="24">
                  <c:v>44235</c:v>
                </c:pt>
                <c:pt idx="25">
                  <c:v>44236</c:v>
                </c:pt>
                <c:pt idx="26">
                  <c:v>44237</c:v>
                </c:pt>
                <c:pt idx="27">
                  <c:v>44238</c:v>
                </c:pt>
                <c:pt idx="28">
                  <c:v>44239</c:v>
                </c:pt>
                <c:pt idx="29">
                  <c:v>44240</c:v>
                </c:pt>
                <c:pt idx="30">
                  <c:v>44241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44247</c:v>
                </c:pt>
                <c:pt idx="37">
                  <c:v>44248</c:v>
                </c:pt>
                <c:pt idx="38">
                  <c:v>44249</c:v>
                </c:pt>
              </c:numCache>
            </c:numRef>
          </c:cat>
          <c:val>
            <c:numRef>
              <c:f>'Zlinsky kraj'!$J$46:$J$84</c:f>
              <c:numCache>
                <c:formatCode>General</c:formatCode>
                <c:ptCount val="39"/>
                <c:pt idx="0">
                  <c:v>111</c:v>
                </c:pt>
                <c:pt idx="1">
                  <c:v>108</c:v>
                </c:pt>
                <c:pt idx="2">
                  <c:v>101</c:v>
                </c:pt>
                <c:pt idx="3">
                  <c:v>86</c:v>
                </c:pt>
                <c:pt idx="4">
                  <c:v>80</c:v>
                </c:pt>
                <c:pt idx="5">
                  <c:v>73</c:v>
                </c:pt>
                <c:pt idx="6">
                  <c:v>64</c:v>
                </c:pt>
                <c:pt idx="7">
                  <c:v>61</c:v>
                </c:pt>
                <c:pt idx="8">
                  <c:v>62</c:v>
                </c:pt>
                <c:pt idx="9">
                  <c:v>61</c:v>
                </c:pt>
                <c:pt idx="11">
                  <c:v>54</c:v>
                </c:pt>
                <c:pt idx="12">
                  <c:v>51</c:v>
                </c:pt>
                <c:pt idx="13">
                  <c:v>47</c:v>
                </c:pt>
                <c:pt idx="14">
                  <c:v>44</c:v>
                </c:pt>
                <c:pt idx="16">
                  <c:v>44</c:v>
                </c:pt>
                <c:pt idx="17">
                  <c:v>43</c:v>
                </c:pt>
                <c:pt idx="18">
                  <c:v>33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3">
                  <c:v>37</c:v>
                </c:pt>
                <c:pt idx="24">
                  <c:v>34</c:v>
                </c:pt>
                <c:pt idx="25">
                  <c:v>36</c:v>
                </c:pt>
                <c:pt idx="26">
                  <c:v>34</c:v>
                </c:pt>
                <c:pt idx="27">
                  <c:v>31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31</c:v>
                </c:pt>
                <c:pt idx="32">
                  <c:v>27</c:v>
                </c:pt>
                <c:pt idx="33">
                  <c:v>29</c:v>
                </c:pt>
                <c:pt idx="34">
                  <c:v>24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02-456E-BC6B-BC17C9E19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3375451"/>
        <c:axId val="985612908"/>
      </c:barChart>
      <c:lineChart>
        <c:grouping val="standard"/>
        <c:varyColors val="0"/>
        <c:ser>
          <c:idx val="0"/>
          <c:order val="3"/>
          <c:tx>
            <c:strRef>
              <c:f>'Zlinsky kraj'!$K$15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 cmpd="sng" algn="ctr">
              <a:solidFill>
                <a:srgbClr val="FFCC00">
                  <a:alpha val="100000"/>
                </a:srgbClr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333333">
                        <a:alpha val="100000"/>
                      </a:srgb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'Zlinsky kraj'!$A$46:$A$84</c:f>
              <c:numCache>
                <c:formatCode>d/m/yyyy</c:formatCode>
                <c:ptCount val="39"/>
                <c:pt idx="0">
                  <c:v>44211</c:v>
                </c:pt>
                <c:pt idx="1">
                  <c:v>44212</c:v>
                </c:pt>
                <c:pt idx="2">
                  <c:v>44213</c:v>
                </c:pt>
                <c:pt idx="3">
                  <c:v>44214</c:v>
                </c:pt>
                <c:pt idx="4">
                  <c:v>44215</c:v>
                </c:pt>
                <c:pt idx="5">
                  <c:v>44216</c:v>
                </c:pt>
                <c:pt idx="6">
                  <c:v>44217</c:v>
                </c:pt>
                <c:pt idx="7">
                  <c:v>44218</c:v>
                </c:pt>
                <c:pt idx="8">
                  <c:v>44219</c:v>
                </c:pt>
                <c:pt idx="9">
                  <c:v>44220</c:v>
                </c:pt>
                <c:pt idx="10">
                  <c:v>44221</c:v>
                </c:pt>
                <c:pt idx="11">
                  <c:v>44222</c:v>
                </c:pt>
                <c:pt idx="12">
                  <c:v>44223</c:v>
                </c:pt>
                <c:pt idx="13">
                  <c:v>44224</c:v>
                </c:pt>
                <c:pt idx="14">
                  <c:v>44225</c:v>
                </c:pt>
                <c:pt idx="15">
                  <c:v>44226</c:v>
                </c:pt>
                <c:pt idx="16">
                  <c:v>44227</c:v>
                </c:pt>
                <c:pt idx="17">
                  <c:v>44228</c:v>
                </c:pt>
                <c:pt idx="18">
                  <c:v>44229</c:v>
                </c:pt>
                <c:pt idx="19">
                  <c:v>44230</c:v>
                </c:pt>
                <c:pt idx="20">
                  <c:v>44231</c:v>
                </c:pt>
                <c:pt idx="21">
                  <c:v>44232</c:v>
                </c:pt>
                <c:pt idx="22">
                  <c:v>44233</c:v>
                </c:pt>
                <c:pt idx="23">
                  <c:v>44234</c:v>
                </c:pt>
                <c:pt idx="24">
                  <c:v>44235</c:v>
                </c:pt>
                <c:pt idx="25">
                  <c:v>44236</c:v>
                </c:pt>
                <c:pt idx="26">
                  <c:v>44237</c:v>
                </c:pt>
                <c:pt idx="27">
                  <c:v>44238</c:v>
                </c:pt>
                <c:pt idx="28">
                  <c:v>44239</c:v>
                </c:pt>
                <c:pt idx="29">
                  <c:v>44240</c:v>
                </c:pt>
                <c:pt idx="30">
                  <c:v>44241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44247</c:v>
                </c:pt>
                <c:pt idx="37">
                  <c:v>44248</c:v>
                </c:pt>
                <c:pt idx="38">
                  <c:v>44249</c:v>
                </c:pt>
              </c:numCache>
            </c:numRef>
          </c:cat>
          <c:val>
            <c:numRef>
              <c:f>'Zlinsky kraj'!$K$46:$K$84</c:f>
              <c:numCache>
                <c:formatCode>General</c:formatCode>
                <c:ptCount val="39"/>
                <c:pt idx="0">
                  <c:v>291</c:v>
                </c:pt>
                <c:pt idx="1">
                  <c:v>279</c:v>
                </c:pt>
                <c:pt idx="2">
                  <c:v>269</c:v>
                </c:pt>
                <c:pt idx="3">
                  <c:v>232</c:v>
                </c:pt>
                <c:pt idx="4">
                  <c:v>212</c:v>
                </c:pt>
                <c:pt idx="5">
                  <c:v>197</c:v>
                </c:pt>
                <c:pt idx="6">
                  <c:v>179</c:v>
                </c:pt>
                <c:pt idx="7">
                  <c:v>172</c:v>
                </c:pt>
                <c:pt idx="8">
                  <c:v>170</c:v>
                </c:pt>
                <c:pt idx="9">
                  <c:v>168</c:v>
                </c:pt>
                <c:pt idx="11">
                  <c:v>138</c:v>
                </c:pt>
                <c:pt idx="12">
                  <c:v>128</c:v>
                </c:pt>
                <c:pt idx="13">
                  <c:v>124</c:v>
                </c:pt>
                <c:pt idx="14">
                  <c:v>110</c:v>
                </c:pt>
                <c:pt idx="16">
                  <c:v>112</c:v>
                </c:pt>
                <c:pt idx="17">
                  <c:v>108</c:v>
                </c:pt>
                <c:pt idx="18">
                  <c:v>87</c:v>
                </c:pt>
                <c:pt idx="19">
                  <c:v>86</c:v>
                </c:pt>
                <c:pt idx="20">
                  <c:v>85</c:v>
                </c:pt>
                <c:pt idx="21">
                  <c:v>81</c:v>
                </c:pt>
                <c:pt idx="23">
                  <c:v>85</c:v>
                </c:pt>
                <c:pt idx="24">
                  <c:v>77</c:v>
                </c:pt>
                <c:pt idx="25">
                  <c:v>76</c:v>
                </c:pt>
                <c:pt idx="26">
                  <c:v>70</c:v>
                </c:pt>
                <c:pt idx="27">
                  <c:v>67</c:v>
                </c:pt>
                <c:pt idx="28">
                  <c:v>68</c:v>
                </c:pt>
                <c:pt idx="29">
                  <c:v>67</c:v>
                </c:pt>
                <c:pt idx="30">
                  <c:v>69</c:v>
                </c:pt>
                <c:pt idx="31">
                  <c:v>75</c:v>
                </c:pt>
                <c:pt idx="32">
                  <c:v>69</c:v>
                </c:pt>
                <c:pt idx="33">
                  <c:v>71</c:v>
                </c:pt>
                <c:pt idx="34">
                  <c:v>65</c:v>
                </c:pt>
                <c:pt idx="35">
                  <c:v>68</c:v>
                </c:pt>
                <c:pt idx="36">
                  <c:v>67</c:v>
                </c:pt>
                <c:pt idx="37">
                  <c:v>67</c:v>
                </c:pt>
                <c:pt idx="38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02-456E-BC6B-BC17C9E19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375451"/>
        <c:axId val="985612908"/>
      </c:lineChart>
      <c:dateAx>
        <c:axId val="863375451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ln w="3175" cap="flat" cmpd="sng" algn="ctr">
            <a:solidFill>
              <a:srgbClr val="C0C0C0">
                <a:alpha val="100000"/>
              </a:srgbClr>
            </a:solidFill>
            <a:prstDash val="solid"/>
            <a:round/>
          </a:ln>
        </c:spPr>
        <c:txPr>
          <a:bodyPr rot="21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endParaRPr lang="cs-CZ"/>
          </a:p>
        </c:txPr>
        <c:crossAx val="985612908"/>
        <c:crossesAt val="0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9856129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C0C0">
                  <a:alpha val="100000"/>
                </a:srgb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333333">
                    <a:alpha val="100000"/>
                  </a:srgb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pPr>
            <a:endParaRPr lang="cs-CZ"/>
          </a:p>
        </c:txPr>
        <c:crossAx val="863375451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49993889155258"/>
          <c:y val="0.91130650335374763"/>
          <c:w val="0.65694219340896798"/>
          <c:h val="6.5641025641025599E-2"/>
        </c:manualLayout>
      </c:layout>
      <c:overlay val="0"/>
      <c:spPr>
        <a:noFill/>
        <a:ln w="3175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690" b="0" i="0" u="none" strike="noStrike" kern="1200" baseline="0">
              <a:solidFill>
                <a:srgbClr val="333333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>
        <a:alpha val="100000"/>
      </a:srgbClr>
    </a:solidFill>
    <a:ln w="3175" cap="flat" cmpd="sng" algn="ctr">
      <a:solidFill>
        <a:srgbClr val="C0C0C0">
          <a:alpha val="100000"/>
        </a:srgbClr>
      </a:solidFill>
      <a:prstDash val="solid"/>
      <a:round/>
    </a:ln>
  </c:spPr>
  <c:txPr>
    <a:bodyPr rot="0" wrap="square" anchor="ctr" anchorCtr="1"/>
    <a:lstStyle/>
    <a:p>
      <a:pPr>
        <a:defRPr lang="en-US" sz="1100" b="0" i="0" u="none" strike="noStrike" baseline="0">
          <a:solidFill>
            <a:srgbClr val="000000">
              <a:alpha val="100000"/>
            </a:srgbClr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aseline="0"/>
              <a:t>% zařízení, klientů a pracovníků SSL vzhledem k celkovému počtu, u kterých proběhlo očkování ke dni 18.2.2021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'[Očkování SSL - výstup.xlsx]List1'!$C$64</c:f>
              <c:strCache>
                <c:ptCount val="1"/>
                <c:pt idx="0">
                  <c:v>% zařízení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  <c:extLst xmlns:c15="http://schemas.microsoft.com/office/drawing/2012/chart"/>
            </c:strRef>
          </c:cat>
          <c:val>
            <c:numRef>
              <c:f>'[Očkování SSL - výstup.xlsx]List1'!$C$65:$C$69</c:f>
              <c:numCache>
                <c:formatCode>0.00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4D2F-49D6-842B-B96D008C435B}"/>
            </c:ext>
          </c:extLst>
        </c:ser>
        <c:ser>
          <c:idx val="4"/>
          <c:order val="4"/>
          <c:tx>
            <c:strRef>
              <c:f>'[Očkování SSL - výstup.xlsx]List1'!$F$64</c:f>
              <c:strCache>
                <c:ptCount val="1"/>
                <c:pt idx="0">
                  <c:v>% klienti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  <c:extLst xmlns:c15="http://schemas.microsoft.com/office/drawing/2012/chart"/>
            </c:strRef>
          </c:cat>
          <c:val>
            <c:numRef>
              <c:f>'[Očkování SSL - výstup.xlsx]List1'!$F$65:$F$69</c:f>
              <c:numCache>
                <c:formatCode>0.00</c:formatCode>
                <c:ptCount val="5"/>
                <c:pt idx="0">
                  <c:v>70.481380563124432</c:v>
                </c:pt>
                <c:pt idx="1">
                  <c:v>76.817558299039774</c:v>
                </c:pt>
                <c:pt idx="2">
                  <c:v>78.157711095603631</c:v>
                </c:pt>
                <c:pt idx="3">
                  <c:v>67.857142857142861</c:v>
                </c:pt>
                <c:pt idx="4">
                  <c:v>73.594306049822066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4D2F-49D6-842B-B96D008C435B}"/>
            </c:ext>
          </c:extLst>
        </c:ser>
        <c:ser>
          <c:idx val="7"/>
          <c:order val="7"/>
          <c:tx>
            <c:strRef>
              <c:f>'[Očkování SSL - výstup.xlsx]List1'!$I$64</c:f>
              <c:strCache>
                <c:ptCount val="1"/>
                <c:pt idx="0">
                  <c:v>% pracovníci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  <c:extLst xmlns:c15="http://schemas.microsoft.com/office/drawing/2012/chart"/>
            </c:strRef>
          </c:cat>
          <c:val>
            <c:numRef>
              <c:f>'[Očkování SSL - výstup.xlsx]List1'!$I$65:$I$69</c:f>
              <c:numCache>
                <c:formatCode>0.00</c:formatCode>
                <c:ptCount val="5"/>
                <c:pt idx="0">
                  <c:v>36.328502415458935</c:v>
                </c:pt>
                <c:pt idx="1">
                  <c:v>51.37614678899083</c:v>
                </c:pt>
                <c:pt idx="2">
                  <c:v>36.317689530685918</c:v>
                </c:pt>
                <c:pt idx="3">
                  <c:v>46.547314578005114</c:v>
                </c:pt>
                <c:pt idx="4">
                  <c:v>40.64585001334401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4D2F-49D6-842B-B96D008C4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649888"/>
        <c:axId val="928656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'[Očkování SSL - výstup.xlsx]List1'!$B$64</c15:sqref>
                        </c15:formulaRef>
                      </c:ext>
                    </c:extLst>
                    <c:strCache>
                      <c:ptCount val="1"/>
                      <c:pt idx="0">
                        <c:v>Počet zařízení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'[Očkování SSL - výstup.xlsx]List1'!$B$65:$B$69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</c:v>
                      </c:pt>
                      <c:pt idx="1">
                        <c:v>21</c:v>
                      </c:pt>
                      <c:pt idx="2">
                        <c:v>28</c:v>
                      </c:pt>
                      <c:pt idx="3">
                        <c:v>24</c:v>
                      </c:pt>
                      <c:pt idx="4">
                        <c:v>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D2F-49D6-842B-B96D008C435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výstup.xlsx]List1'!$D$64</c15:sqref>
                        </c15:formulaRef>
                      </c:ext>
                    </c:extLst>
                    <c:strCache>
                      <c:ptCount val="1"/>
                      <c:pt idx="0">
                        <c:v>% zařízení neočkováno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výstup.xlsx]List1'!$D$65:$D$69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D2F-49D6-842B-B96D008C435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výstup.xlsx]List1'!$E$64</c15:sqref>
                        </c15:formulaRef>
                      </c:ext>
                    </c:extLst>
                    <c:strCache>
                      <c:ptCount val="1"/>
                      <c:pt idx="0">
                        <c:v>Počet klienti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výstup.xlsx]List1'!$E$65:$E$69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776</c:v>
                      </c:pt>
                      <c:pt idx="1">
                        <c:v>560</c:v>
                      </c:pt>
                      <c:pt idx="2">
                        <c:v>1120</c:v>
                      </c:pt>
                      <c:pt idx="3">
                        <c:v>646</c:v>
                      </c:pt>
                      <c:pt idx="4">
                        <c:v>3102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D2F-49D6-842B-B96D008C435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výstup.xlsx]List1'!$G$64</c15:sqref>
                        </c15:formulaRef>
                      </c:ext>
                    </c:extLst>
                    <c:strCache>
                      <c:ptCount val="1"/>
                      <c:pt idx="0">
                        <c:v>% klienti neočkováno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výstup.xlsx]List1'!$G$65:$G$69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29.518619436875568</c:v>
                      </c:pt>
                      <c:pt idx="1">
                        <c:v>23.182441700960226</c:v>
                      </c:pt>
                      <c:pt idx="2">
                        <c:v>21.842288904396369</c:v>
                      </c:pt>
                      <c:pt idx="3">
                        <c:v>32.142857142857139</c:v>
                      </c:pt>
                      <c:pt idx="4">
                        <c:v>26.405693950177934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2F-49D6-842B-B96D008C435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výstup.xlsx]List1'!$H$64</c15:sqref>
                        </c15:formulaRef>
                      </c:ext>
                    </c:extLst>
                    <c:strCache>
                      <c:ptCount val="1"/>
                      <c:pt idx="0">
                        <c:v>Počet pracovníci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výstup.xlsx]List1'!$H$65:$H$69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376</c:v>
                      </c:pt>
                      <c:pt idx="1">
                        <c:v>280</c:v>
                      </c:pt>
                      <c:pt idx="2">
                        <c:v>503</c:v>
                      </c:pt>
                      <c:pt idx="3">
                        <c:v>364</c:v>
                      </c:pt>
                      <c:pt idx="4">
                        <c:v>1523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2F-49D6-842B-B96D008C435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výstup.xlsx]List1'!$J$64</c15:sqref>
                        </c15:formulaRef>
                      </c:ext>
                    </c:extLst>
                    <c:strCache>
                      <c:ptCount val="1"/>
                      <c:pt idx="0">
                        <c:v>% pracovníci neočkováno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výstup.xlsx]List1'!$J$65:$J$69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63.671497584541065</c:v>
                      </c:pt>
                      <c:pt idx="1">
                        <c:v>48.62385321100917</c:v>
                      </c:pt>
                      <c:pt idx="2">
                        <c:v>63.682310469314082</c:v>
                      </c:pt>
                      <c:pt idx="3">
                        <c:v>53.452685421994886</c:v>
                      </c:pt>
                      <c:pt idx="4">
                        <c:v>59.35414998665599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2F-49D6-842B-B96D008C435B}"/>
                  </c:ext>
                </c:extLst>
              </c15:ser>
            </c15:filteredBarSeries>
          </c:ext>
        </c:extLst>
      </c:barChart>
      <c:catAx>
        <c:axId val="9286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656448"/>
        <c:crosses val="autoZero"/>
        <c:auto val="1"/>
        <c:lblAlgn val="ctr"/>
        <c:lblOffset val="100"/>
        <c:noMultiLvlLbl val="0"/>
      </c:catAx>
      <c:valAx>
        <c:axId val="928656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6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aseline="0"/>
              <a:t>% zařízení, klientů a pracovníků SSL vzhledem k celkovému počtu proočkovaných 1. dávkou vakcíny, u kterých proběhlo 2. kolo očkování ke dni 18.2.2021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'[Očkování SSL - výstup.xlsx]List1'!$L$64</c:f>
              <c:strCache>
                <c:ptCount val="1"/>
                <c:pt idx="0">
                  <c:v>% zařízení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</c:strRef>
          </c:cat>
          <c:val>
            <c:numRef>
              <c:f>'[Očkování SSL - výstup.xlsx]List1'!$L$65:$L$69</c:f>
              <c:numCache>
                <c:formatCode>0.00</c:formatCode>
                <c:ptCount val="5"/>
                <c:pt idx="0">
                  <c:v>0</c:v>
                </c:pt>
                <c:pt idx="1">
                  <c:v>19.047619047619047</c:v>
                </c:pt>
                <c:pt idx="2">
                  <c:v>3.5714285714285712</c:v>
                </c:pt>
                <c:pt idx="3">
                  <c:v>29.166666666666668</c:v>
                </c:pt>
                <c:pt idx="4">
                  <c:v>12.631578947368421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1-4006-8615-58FED0270417}"/>
            </c:ext>
          </c:extLst>
        </c:ser>
        <c:ser>
          <c:idx val="4"/>
          <c:order val="4"/>
          <c:tx>
            <c:strRef>
              <c:f>'[Očkování SSL - výstup.xlsx]List1'!$O$64</c:f>
              <c:strCache>
                <c:ptCount val="1"/>
                <c:pt idx="0">
                  <c:v>% klienti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</c:strRef>
          </c:cat>
          <c:val>
            <c:numRef>
              <c:f>'[Očkování SSL - výstup.xlsx]List1'!$O$65:$O$69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31.19747899159664</c:v>
                </c:pt>
                <c:pt idx="4">
                  <c:v>7.0462633451957304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1-4006-8615-58FED0270417}"/>
            </c:ext>
          </c:extLst>
        </c:ser>
        <c:ser>
          <c:idx val="7"/>
          <c:order val="7"/>
          <c:tx>
            <c:strRef>
              <c:f>'[Očkování SSL - výstup.xlsx]List1'!$R$64</c:f>
              <c:strCache>
                <c:ptCount val="1"/>
                <c:pt idx="0">
                  <c:v>% pracovníci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'[Očkování SSL - výstup.xlsx]List1'!$A$65:$A$69</c:f>
              <c:strCache>
                <c:ptCount val="5"/>
                <c:pt idx="0">
                  <c:v>Kroměříž</c:v>
                </c:pt>
                <c:pt idx="1">
                  <c:v>Vsetín</c:v>
                </c:pt>
                <c:pt idx="2">
                  <c:v>Zlín</c:v>
                </c:pt>
                <c:pt idx="3">
                  <c:v>Uherské Hradiště</c:v>
                </c:pt>
                <c:pt idx="4">
                  <c:v>ZK Celkem</c:v>
                </c:pt>
              </c:strCache>
            </c:strRef>
          </c:cat>
          <c:val>
            <c:numRef>
              <c:f>'[Očkování SSL - výstup.xlsx]List1'!$R$65:$R$69</c:f>
              <c:numCache>
                <c:formatCode>0.00</c:formatCode>
                <c:ptCount val="5"/>
                <c:pt idx="0">
                  <c:v>0</c:v>
                </c:pt>
                <c:pt idx="1">
                  <c:v>6.3768115942028984</c:v>
                </c:pt>
                <c:pt idx="2">
                  <c:v>1.6425120772946862</c:v>
                </c:pt>
                <c:pt idx="3">
                  <c:v>12.367149758454106</c:v>
                </c:pt>
                <c:pt idx="4">
                  <c:v>20.386473429951689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1-4006-8615-58FED0270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8649888"/>
        <c:axId val="928656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'[Očkování SSL - výstup.xlsx]List1'!$K$64</c15:sqref>
                        </c15:formulaRef>
                      </c:ext>
                    </c:extLst>
                    <c:strCache>
                      <c:ptCount val="1"/>
                      <c:pt idx="0">
                        <c:v>Počet zařízení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'[Očkování SSL - výstup.xlsx]List1'!$K$65:$K$69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4</c:v>
                      </c:pt>
                      <c:pt idx="2">
                        <c:v>1</c:v>
                      </c:pt>
                      <c:pt idx="3">
                        <c:v>7</c:v>
                      </c:pt>
                      <c:pt idx="4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C81-4006-8615-58FED027041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výstup.xlsx]List1'!$M$64</c15:sqref>
                        </c15:formulaRef>
                      </c:ext>
                    </c:extLst>
                    <c:strCache>
                      <c:ptCount val="1"/>
                      <c:pt idx="0">
                        <c:v>% zařízení neočkováno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výstup.xlsx]List1'!$M$65:$M$69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100</c:v>
                      </c:pt>
                      <c:pt idx="1">
                        <c:v>80.952380952380949</c:v>
                      </c:pt>
                      <c:pt idx="2">
                        <c:v>96.428571428571431</c:v>
                      </c:pt>
                      <c:pt idx="3">
                        <c:v>70.833333333333329</c:v>
                      </c:pt>
                      <c:pt idx="4">
                        <c:v>87.368421052631575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C81-4006-8615-58FED027041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výstup.xlsx]List1'!$N$64</c15:sqref>
                        </c15:formulaRef>
                      </c:ext>
                    </c:extLst>
                    <c:strCache>
                      <c:ptCount val="1"/>
                      <c:pt idx="0">
                        <c:v>Počet klienti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výstup.xlsx]List1'!$N$65:$N$69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297</c:v>
                      </c:pt>
                      <c:pt idx="4">
                        <c:v>297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C81-4006-8615-58FED027041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výstup.xlsx]List1'!$P$64</c15:sqref>
                        </c15:formulaRef>
                      </c:ext>
                    </c:extLst>
                    <c:strCache>
                      <c:ptCount val="1"/>
                      <c:pt idx="0">
                        <c:v>% klienti neočkováno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výstup.xlsx]List1'!$P$65:$P$69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68.80252100840336</c:v>
                      </c:pt>
                      <c:pt idx="4">
                        <c:v>92.953736654804274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C81-4006-8615-58FED027041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výstup.xlsx]List1'!$Q$64</c15:sqref>
                        </c15:formulaRef>
                      </c:ext>
                    </c:extLst>
                    <c:strCache>
                      <c:ptCount val="1"/>
                      <c:pt idx="0">
                        <c:v>Počet pracovníci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výstup.xlsx]List1'!$Q$65:$Q$69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66</c:v>
                      </c:pt>
                      <c:pt idx="2">
                        <c:v>17</c:v>
                      </c:pt>
                      <c:pt idx="3">
                        <c:v>128</c:v>
                      </c:pt>
                      <c:pt idx="4">
                        <c:v>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C81-4006-8615-58FED027041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výstup.xlsx]List1'!$S$64</c15:sqref>
                        </c15:formulaRef>
                      </c:ext>
                    </c:extLst>
                    <c:strCache>
                      <c:ptCount val="1"/>
                      <c:pt idx="0">
                        <c:v>% pracovníci neočkováno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výstup.xlsx]List1'!$A$65:$A$69</c15:sqref>
                        </c15:formulaRef>
                      </c:ext>
                    </c:extLst>
                    <c:strCache>
                      <c:ptCount val="5"/>
                      <c:pt idx="0">
                        <c:v>Kroměříž</c:v>
                      </c:pt>
                      <c:pt idx="1">
                        <c:v>Vsetín</c:v>
                      </c:pt>
                      <c:pt idx="2">
                        <c:v>Zlín</c:v>
                      </c:pt>
                      <c:pt idx="3">
                        <c:v>Uherské Hradiště</c:v>
                      </c:pt>
                      <c:pt idx="4">
                        <c:v>ZK 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'[Očkování SSL - výstup.xlsx]List1'!$S$65:$S$69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100</c:v>
                      </c:pt>
                      <c:pt idx="1">
                        <c:v>93.623188405797094</c:v>
                      </c:pt>
                      <c:pt idx="2">
                        <c:v>98.357487922705317</c:v>
                      </c:pt>
                      <c:pt idx="3">
                        <c:v>87.632850241545896</c:v>
                      </c:pt>
                      <c:pt idx="4">
                        <c:v>79.613526570048307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C81-4006-8615-58FED0270417}"/>
                  </c:ext>
                </c:extLst>
              </c15:ser>
            </c15:filteredBarSeries>
          </c:ext>
        </c:extLst>
      </c:barChart>
      <c:catAx>
        <c:axId val="9286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656448"/>
        <c:crosses val="autoZero"/>
        <c:auto val="1"/>
        <c:lblAlgn val="ctr"/>
        <c:lblOffset val="100"/>
        <c:noMultiLvlLbl val="0"/>
      </c:catAx>
      <c:valAx>
        <c:axId val="928656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6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6099278474627"/>
          <c:y val="1.1186166999878355E-2"/>
          <c:w val="0.86903900721525373"/>
          <c:h val="0.73198770958027282"/>
        </c:manualLayout>
      </c:layout>
      <c:lineChart>
        <c:grouping val="standard"/>
        <c:varyColors val="0"/>
        <c:ser>
          <c:idx val="0"/>
          <c:order val="0"/>
          <c:tx>
            <c:strRef>
              <c:f>List2!$A$53</c:f>
              <c:strCache>
                <c:ptCount val="1"/>
                <c:pt idx="0">
                  <c:v>Hlavní město Praha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List2!$B$53:$I$53</c:f>
              <c:numCache>
                <c:formatCode>0.00%</c:formatCode>
                <c:ptCount val="8"/>
                <c:pt idx="0">
                  <c:v>0.38219999999999998</c:v>
                </c:pt>
                <c:pt idx="1">
                  <c:v>0.18219999999999997</c:v>
                </c:pt>
                <c:pt idx="2">
                  <c:v>0.20614366197183098</c:v>
                </c:pt>
                <c:pt idx="3">
                  <c:v>0.1698712328767123</c:v>
                </c:pt>
                <c:pt idx="4">
                  <c:v>6.7385185185185173E-2</c:v>
                </c:pt>
                <c:pt idx="5">
                  <c:v>8.8549206349206336E-2</c:v>
                </c:pt>
                <c:pt idx="6">
                  <c:v>0.12835384615384615</c:v>
                </c:pt>
                <c:pt idx="7">
                  <c:v>7.9169696969696959E-2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41-4D6D-9459-D0C5DAEC945D}"/>
            </c:ext>
          </c:extLst>
        </c:ser>
        <c:ser>
          <c:idx val="1"/>
          <c:order val="1"/>
          <c:tx>
            <c:strRef>
              <c:f>List2!$A$54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List2!$B$54:$I$54</c:f>
              <c:numCache>
                <c:formatCode>0.00%</c:formatCode>
                <c:ptCount val="8"/>
                <c:pt idx="0">
                  <c:v>-0.12</c:v>
                </c:pt>
                <c:pt idx="1">
                  <c:v>-6.9999999999999993E-2</c:v>
                </c:pt>
                <c:pt idx="2">
                  <c:v>-3.549295774647887E-2</c:v>
                </c:pt>
                <c:pt idx="3">
                  <c:v>-3.7808219178082192E-2</c:v>
                </c:pt>
                <c:pt idx="4">
                  <c:v>3.4567901234567877E-3</c:v>
                </c:pt>
                <c:pt idx="5">
                  <c:v>-8.8888888888888906E-3</c:v>
                </c:pt>
                <c:pt idx="6">
                  <c:v>-4.3076923076923068E-2</c:v>
                </c:pt>
                <c:pt idx="7">
                  <c:v>-1.3939393939393932E-2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41-4D6D-9459-D0C5DAEC945D}"/>
            </c:ext>
          </c:extLst>
        </c:ser>
        <c:ser>
          <c:idx val="2"/>
          <c:order val="2"/>
          <c:tx>
            <c:strRef>
              <c:f>List2!$A$55</c:f>
              <c:strCache>
                <c:ptCount val="1"/>
                <c:pt idx="0">
                  <c:v>Jihočeský kraj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List2!$B$55:$I$55</c:f>
              <c:numCache>
                <c:formatCode>0.00%</c:formatCode>
                <c:ptCount val="8"/>
                <c:pt idx="0">
                  <c:v>-6.1800000000000001E-2</c:v>
                </c:pt>
                <c:pt idx="1">
                  <c:v>-1.1799999999999998E-2</c:v>
                </c:pt>
                <c:pt idx="2">
                  <c:v>-1.9546478873239438E-2</c:v>
                </c:pt>
                <c:pt idx="3">
                  <c:v>2.0391780821917803E-2</c:v>
                </c:pt>
                <c:pt idx="4">
                  <c:v>-2.4762962962962966E-2</c:v>
                </c:pt>
                <c:pt idx="5">
                  <c:v>1.6920634920634878E-3</c:v>
                </c:pt>
                <c:pt idx="6">
                  <c:v>1.5123076923076927E-2</c:v>
                </c:pt>
                <c:pt idx="7">
                  <c:v>-1.193939393939393E-3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41-4D6D-9459-D0C5DAEC945D}"/>
            </c:ext>
          </c:extLst>
        </c:ser>
        <c:ser>
          <c:idx val="3"/>
          <c:order val="3"/>
          <c:tx>
            <c:strRef>
              <c:f>List2!$A$56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List2!$B$56:$I$56</c:f>
              <c:numCache>
                <c:formatCode>0.00%</c:formatCode>
                <c:ptCount val="8"/>
                <c:pt idx="0">
                  <c:v>-5.6099999999999997E-2</c:v>
                </c:pt>
                <c:pt idx="1">
                  <c:v>-6.0999999999999943E-3</c:v>
                </c:pt>
                <c:pt idx="2">
                  <c:v>2.3802816901408869E-4</c:v>
                </c:pt>
                <c:pt idx="3">
                  <c:v>-1.3054794520547947E-3</c:v>
                </c:pt>
                <c:pt idx="4">
                  <c:v>5.6283950617283945E-3</c:v>
                </c:pt>
                <c:pt idx="5">
                  <c:v>-8.4809523809523807E-3</c:v>
                </c:pt>
                <c:pt idx="6">
                  <c:v>5.4384615384615448E-3</c:v>
                </c:pt>
                <c:pt idx="7">
                  <c:v>-1.0645454545454541E-2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41-4D6D-9459-D0C5DAEC945D}"/>
            </c:ext>
          </c:extLst>
        </c:ser>
        <c:ser>
          <c:idx val="4"/>
          <c:order val="4"/>
          <c:tx>
            <c:strRef>
              <c:f>List2!$A$57</c:f>
              <c:strCache>
                <c:ptCount val="1"/>
                <c:pt idx="0">
                  <c:v>Karlovarský kraj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List2!$B$57:$I$57</c:f>
              <c:numCache>
                <c:formatCode>0.00%</c:formatCode>
                <c:ptCount val="8"/>
                <c:pt idx="0">
                  <c:v>-2.8199999999999999E-2</c:v>
                </c:pt>
                <c:pt idx="1">
                  <c:v>2.1800000000000003E-2</c:v>
                </c:pt>
                <c:pt idx="2">
                  <c:v>-1.4115492957746478E-2</c:v>
                </c:pt>
                <c:pt idx="3">
                  <c:v>-1.4501369863013699E-2</c:v>
                </c:pt>
                <c:pt idx="4">
                  <c:v>-3.5086419753086427E-3</c:v>
                </c:pt>
                <c:pt idx="5">
                  <c:v>3.5460317460317449E-3</c:v>
                </c:pt>
                <c:pt idx="6">
                  <c:v>2.5692307692307716E-3</c:v>
                </c:pt>
                <c:pt idx="7">
                  <c:v>2.1030303030303045E-3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41-4D6D-9459-D0C5DAEC945D}"/>
            </c:ext>
          </c:extLst>
        </c:ser>
        <c:ser>
          <c:idx val="5"/>
          <c:order val="5"/>
          <c:tx>
            <c:strRef>
              <c:f>List2!$A$58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List2!$B$58:$I$58</c:f>
              <c:numCache>
                <c:formatCode>0.00%</c:formatCode>
                <c:ptCount val="8"/>
                <c:pt idx="0">
                  <c:v>-7.5800000000000006E-2</c:v>
                </c:pt>
                <c:pt idx="1">
                  <c:v>-2.5800000000000003E-2</c:v>
                </c:pt>
                <c:pt idx="2">
                  <c:v>-4.763098591549296E-2</c:v>
                </c:pt>
                <c:pt idx="3">
                  <c:v>-3.4704109589041104E-2</c:v>
                </c:pt>
                <c:pt idx="4">
                  <c:v>-2.6417283950617293E-2</c:v>
                </c:pt>
                <c:pt idx="5">
                  <c:v>-1.2307936507936518E-2</c:v>
                </c:pt>
                <c:pt idx="6">
                  <c:v>-4.5030769230769235E-2</c:v>
                </c:pt>
                <c:pt idx="7">
                  <c:v>-1.5193939393939399E-2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41-4D6D-9459-D0C5DAEC945D}"/>
            </c:ext>
          </c:extLst>
        </c:ser>
        <c:ser>
          <c:idx val="6"/>
          <c:order val="6"/>
          <c:tx>
            <c:strRef>
              <c:f>List2!$A$59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List2!$B$59:$I$59</c:f>
              <c:numCache>
                <c:formatCode>0.00%</c:formatCode>
                <c:ptCount val="8"/>
                <c:pt idx="0">
                  <c:v>-4.2200000000000001E-2</c:v>
                </c:pt>
                <c:pt idx="1">
                  <c:v>7.8000000000000014E-3</c:v>
                </c:pt>
                <c:pt idx="2">
                  <c:v>-1.4030985915492959E-2</c:v>
                </c:pt>
                <c:pt idx="3">
                  <c:v>-1.48027397260274E-2</c:v>
                </c:pt>
                <c:pt idx="4">
                  <c:v>1.952839506172839E-2</c:v>
                </c:pt>
                <c:pt idx="5">
                  <c:v>-1.0453968253968257E-2</c:v>
                </c:pt>
                <c:pt idx="6">
                  <c:v>-1.143076923076923E-2</c:v>
                </c:pt>
                <c:pt idx="7">
                  <c:v>-1.1896969696969698E-2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41-4D6D-9459-D0C5DAEC945D}"/>
            </c:ext>
          </c:extLst>
        </c:ser>
        <c:ser>
          <c:idx val="7"/>
          <c:order val="7"/>
          <c:tx>
            <c:strRef>
              <c:f>List2!$A$60</c:f>
              <c:strCache>
                <c:ptCount val="1"/>
                <c:pt idx="0">
                  <c:v>Královehradecký kraj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List2!$B$60:$I$60</c:f>
              <c:numCache>
                <c:formatCode>0.00%</c:formatCode>
                <c:ptCount val="8"/>
                <c:pt idx="0">
                  <c:v>-5.6000000000000001E-2</c:v>
                </c:pt>
                <c:pt idx="1">
                  <c:v>-5.9999999999999984E-3</c:v>
                </c:pt>
                <c:pt idx="2">
                  <c:v>-1.3746478873239439E-2</c:v>
                </c:pt>
                <c:pt idx="3">
                  <c:v>-1.4904109589041099E-2</c:v>
                </c:pt>
                <c:pt idx="4">
                  <c:v>5.7283950617283905E-3</c:v>
                </c:pt>
                <c:pt idx="5">
                  <c:v>-8.3809523809523848E-3</c:v>
                </c:pt>
                <c:pt idx="6">
                  <c:v>5.5384615384615407E-3</c:v>
                </c:pt>
                <c:pt idx="7">
                  <c:v>-1.0545454545454545E-2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41-4D6D-9459-D0C5DAEC945D}"/>
            </c:ext>
          </c:extLst>
        </c:ser>
        <c:ser>
          <c:idx val="8"/>
          <c:order val="8"/>
          <c:tx>
            <c:strRef>
              <c:f>List2!$A$61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List2!$B$61:$I$61</c:f>
              <c:numCache>
                <c:formatCode>0.00%</c:formatCode>
                <c:ptCount val="8"/>
                <c:pt idx="0">
                  <c:v>-4.9799999999999997E-2</c:v>
                </c:pt>
                <c:pt idx="1">
                  <c:v>2.0000000000000573E-4</c:v>
                </c:pt>
                <c:pt idx="2">
                  <c:v>-3.5715492957746474E-2</c:v>
                </c:pt>
                <c:pt idx="3">
                  <c:v>-2.2402739726027396E-2</c:v>
                </c:pt>
                <c:pt idx="4">
                  <c:v>-4.1728395061728374E-4</c:v>
                </c:pt>
                <c:pt idx="5">
                  <c:v>-2.1809523809523806E-3</c:v>
                </c:pt>
                <c:pt idx="6">
                  <c:v>-3.6461538461538406E-3</c:v>
                </c:pt>
                <c:pt idx="7">
                  <c:v>-4.3454545454545412E-3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41-4D6D-9459-D0C5DAEC945D}"/>
            </c:ext>
          </c:extLst>
        </c:ser>
        <c:ser>
          <c:idx val="9"/>
          <c:order val="9"/>
          <c:tx>
            <c:strRef>
              <c:f>List2!$A$62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List2!$B$62:$I$62</c:f>
              <c:numCache>
                <c:formatCode>0.00%</c:formatCode>
                <c:ptCount val="8"/>
                <c:pt idx="0">
                  <c:v>-4.8899999999999999E-2</c:v>
                </c:pt>
                <c:pt idx="1">
                  <c:v>1.1000000000000038E-3</c:v>
                </c:pt>
                <c:pt idx="2">
                  <c:v>-2.0730985915492956E-2</c:v>
                </c:pt>
                <c:pt idx="3">
                  <c:v>-2.1502739726027398E-2</c:v>
                </c:pt>
                <c:pt idx="4">
                  <c:v>4.8271604938271429E-4</c:v>
                </c:pt>
                <c:pt idx="5">
                  <c:v>-1.2809523809523826E-3</c:v>
                </c:pt>
                <c:pt idx="6">
                  <c:v>-2.7461538461538426E-3</c:v>
                </c:pt>
                <c:pt idx="7">
                  <c:v>-3.4454545454545432E-3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41-4D6D-9459-D0C5DAEC945D}"/>
            </c:ext>
          </c:extLst>
        </c:ser>
        <c:ser>
          <c:idx val="10"/>
          <c:order val="10"/>
          <c:tx>
            <c:strRef>
              <c:f>List2!$A$63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List2!$B$63:$I$63</c:f>
              <c:numCache>
                <c:formatCode>0.00%</c:formatCode>
                <c:ptCount val="8"/>
                <c:pt idx="0">
                  <c:v>0.28810000000000002</c:v>
                </c:pt>
                <c:pt idx="1">
                  <c:v>-0.1119</c:v>
                </c:pt>
                <c:pt idx="2">
                  <c:v>7.1198591549295781E-2</c:v>
                </c:pt>
                <c:pt idx="3">
                  <c:v>3.8784931506849307E-2</c:v>
                </c:pt>
                <c:pt idx="4">
                  <c:v>-1.3134567901234573E-2</c:v>
                </c:pt>
                <c:pt idx="5">
                  <c:v>-7.8888888888889452E-4</c:v>
                </c:pt>
                <c:pt idx="6">
                  <c:v>-4.2076923076923012E-3</c:v>
                </c:pt>
                <c:pt idx="7">
                  <c:v>9.312121212121216E-3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041-4D6D-9459-D0C5DAEC945D}"/>
            </c:ext>
          </c:extLst>
        </c:ser>
        <c:ser>
          <c:idx val="11"/>
          <c:order val="11"/>
          <c:tx>
            <c:strRef>
              <c:f>List2!$A$64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List2!$B$64:$I$64</c:f>
              <c:numCache>
                <c:formatCode>0.00%</c:formatCode>
                <c:ptCount val="8"/>
                <c:pt idx="0">
                  <c:v>-6.1400000000000003E-2</c:v>
                </c:pt>
                <c:pt idx="1">
                  <c:v>-1.14E-2</c:v>
                </c:pt>
                <c:pt idx="2">
                  <c:v>-5.0619718309859174E-3</c:v>
                </c:pt>
                <c:pt idx="3">
                  <c:v>-6.6054794520548007E-3</c:v>
                </c:pt>
                <c:pt idx="4">
                  <c:v>1.2674074074074067E-2</c:v>
                </c:pt>
                <c:pt idx="5">
                  <c:v>-1.3780952380952387E-2</c:v>
                </c:pt>
                <c:pt idx="6">
                  <c:v>1.3846153846153869E-4</c:v>
                </c:pt>
                <c:pt idx="7">
                  <c:v>-7.9393939393939544E-4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041-4D6D-9459-D0C5DAEC945D}"/>
            </c:ext>
          </c:extLst>
        </c:ser>
        <c:ser>
          <c:idx val="12"/>
          <c:order val="12"/>
          <c:tx>
            <c:strRef>
              <c:f>List2!$A$65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List2!$B$65:$I$65</c:f>
              <c:numCache>
                <c:formatCode>0.00%</c:formatCode>
                <c:ptCount val="8"/>
                <c:pt idx="0">
                  <c:v>-5.6899999999999999E-2</c:v>
                </c:pt>
                <c:pt idx="1">
                  <c:v>-6.8999999999999964E-3</c:v>
                </c:pt>
                <c:pt idx="2">
                  <c:v>-2.8730985915492956E-2</c:v>
                </c:pt>
                <c:pt idx="3">
                  <c:v>-2.9502739726027398E-2</c:v>
                </c:pt>
                <c:pt idx="4">
                  <c:v>4.8283950617283924E-3</c:v>
                </c:pt>
                <c:pt idx="5">
                  <c:v>-9.2809523809523828E-3</c:v>
                </c:pt>
                <c:pt idx="6">
                  <c:v>-1.0746153846153843E-2</c:v>
                </c:pt>
                <c:pt idx="7">
                  <c:v>-1.1445454545454543E-2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041-4D6D-9459-D0C5DAEC945D}"/>
            </c:ext>
          </c:extLst>
        </c:ser>
        <c:ser>
          <c:idx val="13"/>
          <c:order val="13"/>
          <c:tx>
            <c:strRef>
              <c:f>List2!$A$66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349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List2!$B$52:$I$52</c:f>
              <c:strCache>
                <c:ptCount val="8"/>
                <c:pt idx="0">
                  <c:v>26.12</c:v>
                </c:pt>
                <c:pt idx="1">
                  <c:v>28.12.</c:v>
                </c:pt>
                <c:pt idx="2">
                  <c:v>4.1.</c:v>
                </c:pt>
                <c:pt idx="3">
                  <c:v>11.1.</c:v>
                </c:pt>
                <c:pt idx="4">
                  <c:v>18.1.</c:v>
                </c:pt>
                <c:pt idx="5">
                  <c:v>25.1.</c:v>
                </c:pt>
                <c:pt idx="6">
                  <c:v>1.2.</c:v>
                </c:pt>
                <c:pt idx="7">
                  <c:v>8.2.</c:v>
                </c:pt>
              </c:strCache>
            </c:strRef>
          </c:cat>
          <c:val>
            <c:numRef>
              <c:f>List2!$B$66:$I$66</c:f>
              <c:numCache>
                <c:formatCode>0.00%</c:formatCode>
                <c:ptCount val="8"/>
                <c:pt idx="0">
                  <c:v>-1.2999999999999998E-2</c:v>
                </c:pt>
                <c:pt idx="1">
                  <c:v>3.6999999999999991E-2</c:v>
                </c:pt>
                <c:pt idx="2">
                  <c:v>-4.2577464788732394E-2</c:v>
                </c:pt>
                <c:pt idx="3">
                  <c:v>-3.08082191780822E-2</c:v>
                </c:pt>
                <c:pt idx="4">
                  <c:v>-5.1271604938271612E-2</c:v>
                </c:pt>
                <c:pt idx="5">
                  <c:v>-1.776190476190477E-2</c:v>
                </c:pt>
                <c:pt idx="6">
                  <c:v>-3.6076923076923076E-2</c:v>
                </c:pt>
                <c:pt idx="7">
                  <c:v>-6.9393939393939397E-3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041-4D6D-9459-D0C5DAEC9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6907200"/>
        <c:axId val="1754360560"/>
      </c:lineChart>
      <c:catAx>
        <c:axId val="20269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4360560"/>
        <c:crosses val="autoZero"/>
        <c:auto val="1"/>
        <c:lblAlgn val="ctr"/>
        <c:lblOffset val="100"/>
        <c:noMultiLvlLbl val="0"/>
      </c:catAx>
      <c:valAx>
        <c:axId val="175436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69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5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75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1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9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7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1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43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1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35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24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86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0.emf"/><Relationship Id="rId7" Type="http://schemas.openxmlformats.org/officeDocument/2006/relationships/image" Target="../media/image17.emf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556792"/>
            <a:ext cx="10225136" cy="4896543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Porada hejtmana se starosty ORP ZK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Zlín,11:00 h;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24.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února 2021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5" y="1484312"/>
            <a:ext cx="9858122" cy="48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268760"/>
            <a:ext cx="10655300" cy="28803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</a:rPr>
              <a:t>Informace o lůžkových kapacitách nemocnic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776" y="167182"/>
            <a:ext cx="7920879" cy="900200"/>
          </a:xfrm>
          <a:solidFill>
            <a:srgbClr val="F3FBA3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MUDr. </a:t>
            </a:r>
            <a:r>
              <a:rPr lang="cs-CZ" b="1" dirty="0" err="1" smtClean="0">
                <a:solidFill>
                  <a:srgbClr val="FF0000"/>
                </a:solidFill>
              </a:rPr>
              <a:t>Maráček</a:t>
            </a:r>
            <a:r>
              <a:rPr lang="cs-CZ" b="1" dirty="0" smtClean="0">
                <a:solidFill>
                  <a:srgbClr val="FF0000"/>
                </a:solidFill>
              </a:rPr>
              <a:t>, prim. doc. MUDr. </a:t>
            </a:r>
            <a:r>
              <a:rPr lang="cs-CZ" b="1" dirty="0" err="1" smtClean="0">
                <a:solidFill>
                  <a:srgbClr val="FF0000"/>
                </a:solidFill>
              </a:rPr>
              <a:t>Gabrhelík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Ph.D</a:t>
            </a:r>
            <a:r>
              <a:rPr lang="cs-CZ" b="1" dirty="0" smtClean="0">
                <a:solidFill>
                  <a:srgbClr val="FF0000"/>
                </a:solidFill>
              </a:rPr>
              <a:t>, prim. MUDr. </a:t>
            </a:r>
            <a:r>
              <a:rPr lang="cs-CZ" b="1" dirty="0" err="1" smtClean="0">
                <a:solidFill>
                  <a:srgbClr val="FF0000"/>
                </a:solidFill>
              </a:rPr>
              <a:t>Pisár</a:t>
            </a:r>
            <a:r>
              <a:rPr lang="cs-CZ" b="1" dirty="0" smtClean="0">
                <a:solidFill>
                  <a:srgbClr val="FF0000"/>
                </a:solidFill>
              </a:rPr>
              <a:t>, EDIC</a:t>
            </a:r>
          </a:p>
          <a:p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      Lůžkové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kapacity,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predikce vytíženosti, personální stav, kapacita, vytíženost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916722"/>
              </p:ext>
            </p:extLst>
          </p:nvPr>
        </p:nvGraphicFramePr>
        <p:xfrm>
          <a:off x="82292" y="1484784"/>
          <a:ext cx="6169660" cy="340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05651"/>
              </p:ext>
            </p:extLst>
          </p:nvPr>
        </p:nvGraphicFramePr>
        <p:xfrm>
          <a:off x="6168008" y="1498001"/>
          <a:ext cx="5909692" cy="33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2" y="5067116"/>
            <a:ext cx="11995408" cy="5619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5805264"/>
            <a:ext cx="11995408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268760"/>
            <a:ext cx="11520257" cy="432048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Informace </a:t>
            </a:r>
            <a:r>
              <a:rPr lang="cs-CZ" sz="2000" dirty="0">
                <a:solidFill>
                  <a:schemeClr val="tx1"/>
                </a:solidFill>
              </a:rPr>
              <a:t>o situaci v zařízeních sociálních služeb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68008" y="1298376"/>
            <a:ext cx="518457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Mgr. Helena Miklová </a:t>
            </a: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408368" y="162880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832304" y="731312"/>
            <a:ext cx="3359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985734" y="836711"/>
            <a:ext cx="3192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083695" y="3329"/>
            <a:ext cx="3094055" cy="1200329"/>
          </a:xfrm>
          <a:prstGeom prst="rect">
            <a:avLst/>
          </a:prstGeom>
          <a:solidFill>
            <a:srgbClr val="F3FBA3"/>
          </a:solidFill>
        </p:spPr>
        <p:txBody>
          <a:bodyPr wrap="square">
            <a:spAutoFit/>
          </a:bodyPr>
          <a:lstStyle/>
          <a:p>
            <a:r>
              <a:rPr lang="cs-CZ" dirty="0"/>
              <a:t>Zařízení: </a:t>
            </a:r>
            <a:r>
              <a:rPr lang="cs-CZ" dirty="0">
                <a:solidFill>
                  <a:srgbClr val="FF0000"/>
                </a:solidFill>
              </a:rPr>
              <a:t>32</a:t>
            </a:r>
          </a:p>
          <a:p>
            <a:r>
              <a:rPr lang="cs-CZ" dirty="0"/>
              <a:t>Klienti: </a:t>
            </a:r>
            <a:r>
              <a:rPr lang="cs-CZ" dirty="0">
                <a:solidFill>
                  <a:srgbClr val="FF0000"/>
                </a:solidFill>
              </a:rPr>
              <a:t>15</a:t>
            </a:r>
          </a:p>
          <a:p>
            <a:r>
              <a:rPr lang="cs-CZ" dirty="0"/>
              <a:t>Pracovníci: </a:t>
            </a:r>
            <a:r>
              <a:rPr lang="cs-CZ" dirty="0">
                <a:solidFill>
                  <a:srgbClr val="FF0000"/>
                </a:solidFill>
              </a:rPr>
              <a:t>38</a:t>
            </a:r>
          </a:p>
          <a:p>
            <a:r>
              <a:rPr lang="cs-CZ" dirty="0"/>
              <a:t>Úmrtí: </a:t>
            </a:r>
            <a:r>
              <a:rPr lang="cs-CZ" b="1" dirty="0"/>
              <a:t>228</a:t>
            </a:r>
            <a:r>
              <a:rPr lang="cs-CZ" dirty="0"/>
              <a:t> (kumulativně)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1700808"/>
            <a:ext cx="115932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412776"/>
            <a:ext cx="1116123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98471"/>
              </p:ext>
            </p:extLst>
          </p:nvPr>
        </p:nvGraphicFramePr>
        <p:xfrm>
          <a:off x="912813" y="1484312"/>
          <a:ext cx="10655300" cy="48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7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12813" y="2060575"/>
          <a:ext cx="106553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6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7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Oblast školství</a:t>
            </a:r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8720"/>
            <a:ext cx="10515600" cy="526824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 smtClean="0"/>
              <a:t>Dnes - 24. 2. kraj obdržel </a:t>
            </a:r>
            <a:r>
              <a:rPr lang="cs-CZ" sz="1800" b="1" dirty="0" smtClean="0">
                <a:solidFill>
                  <a:srgbClr val="FF0000"/>
                </a:solidFill>
              </a:rPr>
              <a:t>193 720 </a:t>
            </a:r>
            <a:r>
              <a:rPr lang="cs-CZ" sz="1800" dirty="0" smtClean="0"/>
              <a:t>respirátorů FFP2 ze </a:t>
            </a:r>
            <a:r>
              <a:rPr lang="cs-CZ" sz="1800" dirty="0"/>
              <a:t>skladu SSHR  </a:t>
            </a:r>
            <a:r>
              <a:rPr lang="cs-CZ" sz="1800" dirty="0" smtClean="0"/>
              <a:t>určených pro školy </a:t>
            </a:r>
          </a:p>
          <a:p>
            <a:r>
              <a:rPr lang="cs-CZ" sz="1800" dirty="0" smtClean="0"/>
              <a:t>Distribuce ze ZK pomocí HZS ZK  přes 13 ORP</a:t>
            </a:r>
          </a:p>
          <a:p>
            <a:r>
              <a:rPr lang="cs-CZ" sz="1800" dirty="0" smtClean="0"/>
              <a:t>Distribuci do výdejních míst zahajujeme 26. 2.  v 8:30 h, do oběda respirátory dodáme do všech výdejních míst</a:t>
            </a: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84403"/>
              </p:ext>
            </p:extLst>
          </p:nvPr>
        </p:nvGraphicFramePr>
        <p:xfrm>
          <a:off x="4367808" y="2420888"/>
          <a:ext cx="2520280" cy="2952750"/>
        </p:xfrm>
        <a:graphic>
          <a:graphicData uri="http://schemas.openxmlformats.org/drawingml/2006/table">
            <a:tbl>
              <a:tblPr/>
              <a:tblGrid>
                <a:gridCol w="1518063">
                  <a:extLst>
                    <a:ext uri="{9D8B030D-6E8A-4147-A177-3AD203B41FA5}">
                      <a16:colId xmlns:a16="http://schemas.microsoft.com/office/drawing/2014/main" val="1966437837"/>
                    </a:ext>
                  </a:extLst>
                </a:gridCol>
                <a:gridCol w="1002217">
                  <a:extLst>
                    <a:ext uri="{9D8B030D-6E8A-4147-A177-3AD203B41FA5}">
                      <a16:colId xmlns:a16="http://schemas.microsoft.com/office/drawing/2014/main" val="385765081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POČET</a:t>
                      </a:r>
                      <a:b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RESPIRÁTORŮ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008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193 720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81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4 962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1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5 848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24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28 030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1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4 975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98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9 196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95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11 363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63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29 689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6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17 013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88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6 439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59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16 746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36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4 841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97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20 701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64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33 917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64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8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464628"/>
            <a:ext cx="5904656" cy="5112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628"/>
            <a:ext cx="5984751" cy="5112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33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260648"/>
            <a:ext cx="10704511" cy="569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 err="1"/>
              <a:t>Prioritizace</a:t>
            </a:r>
            <a:r>
              <a:rPr lang="cs-CZ" sz="3200" b="1" dirty="0"/>
              <a:t>  I.A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903332"/>
              </p:ext>
            </p:extLst>
          </p:nvPr>
        </p:nvGraphicFramePr>
        <p:xfrm>
          <a:off x="3287688" y="1256566"/>
          <a:ext cx="8598195" cy="515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List" r:id="rId3" imgW="9496303" imgH="5695912" progId="Excel.Sheet.12">
                  <p:embed/>
                </p:oleObj>
              </mc:Choice>
              <mc:Fallback>
                <p:oleObj name="List" r:id="rId3" imgW="9496303" imgH="569591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688" y="1256566"/>
                        <a:ext cx="8598195" cy="515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85985" y="404664"/>
            <a:ext cx="36937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 1.3.2020 rozšíření: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70+ (cca 1 100 000 osob v ČR)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učitelé 55+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10515600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Učitelé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412776"/>
            <a:ext cx="11928648" cy="48965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Proces registrace</a:t>
            </a:r>
          </a:p>
          <a:p>
            <a:pPr lvl="1"/>
            <a:r>
              <a:rPr lang="cs-CZ" dirty="0" smtClean="0"/>
              <a:t>Ředitelé všech školských zařízení dostanou unikátní kód – předáno MŠMT, které distribuuje dále</a:t>
            </a:r>
          </a:p>
          <a:p>
            <a:pPr lvl="1"/>
            <a:r>
              <a:rPr lang="cs-CZ" dirty="0" smtClean="0"/>
              <a:t>Kód budou distribuovat svým zaměstnancům</a:t>
            </a:r>
          </a:p>
          <a:p>
            <a:pPr lvl="1"/>
            <a:r>
              <a:rPr lang="cs-CZ" dirty="0" smtClean="0"/>
              <a:t>Zaměstnanec se registruje pomocí CRS – zadá kód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err="1" smtClean="0"/>
              <a:t>Prioritizace</a:t>
            </a:r>
            <a:endParaRPr lang="cs-CZ" dirty="0" smtClean="0"/>
          </a:p>
          <a:p>
            <a:pPr lvl="1"/>
            <a:r>
              <a:rPr lang="cs-CZ" dirty="0" smtClean="0"/>
              <a:t>Jeden kód pro školu k tomu interní pokyny pro ředitele k distribuci kódů</a:t>
            </a:r>
          </a:p>
          <a:p>
            <a:pPr lvl="1"/>
            <a:r>
              <a:rPr lang="cs-CZ" dirty="0" smtClean="0"/>
              <a:t>Zaměstnanci 55+ a zaměstnanci zařízení, která jsou otevřená / otevřou se</a:t>
            </a:r>
          </a:p>
          <a:p>
            <a:pPr lvl="1"/>
            <a:r>
              <a:rPr lang="cs-CZ" dirty="0" smtClean="0"/>
              <a:t>Kódy ostatním zájemcům budou předány dle zájmu první skupiny (odhad 2-3 týdny)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Očkování</a:t>
            </a:r>
          </a:p>
          <a:p>
            <a:pPr lvl="1"/>
            <a:r>
              <a:rPr lang="cs-CZ" dirty="0" smtClean="0"/>
              <a:t>AZ není podmínkou</a:t>
            </a:r>
          </a:p>
          <a:p>
            <a:pPr lvl="1"/>
            <a:r>
              <a:rPr lang="cs-CZ" dirty="0" smtClean="0"/>
              <a:t>Očkovací místo bude moci třídit podle věku</a:t>
            </a:r>
          </a:p>
          <a:p>
            <a:pPr lvl="1"/>
            <a:r>
              <a:rPr lang="cs-CZ" dirty="0" smtClean="0"/>
              <a:t>Zaměstnanec donese na místo potvrzení, že je zaměstnanec (eliminace předání kódů)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62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 smtClean="0"/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Průběh vakcinace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Aktuální stav v očkování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834559"/>
            <a:ext cx="9001125" cy="20955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838200" y="5604372"/>
          <a:ext cx="89916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List" r:id="rId4" imgW="8991658" imgH="200179" progId="Excel.Sheet.12">
                  <p:embed/>
                </p:oleObj>
              </mc:Choice>
              <mc:Fallback>
                <p:oleObj name="List" r:id="rId4" imgW="8991658" imgH="200179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5604372"/>
                        <a:ext cx="899160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838200" y="2723519"/>
          <a:ext cx="8010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List" r:id="rId6" imgW="8010630" imgH="200179" progId="Excel.Sheet.12">
                  <p:embed/>
                </p:oleObj>
              </mc:Choice>
              <mc:Fallback>
                <p:oleObj name="List" r:id="rId6" imgW="8010630" imgH="200179" progId="Excel.Sheet.12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723519"/>
                        <a:ext cx="8010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/>
          </p:nvPr>
        </p:nvGraphicFramePr>
        <p:xfrm>
          <a:off x="838200" y="1771943"/>
          <a:ext cx="80105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List" r:id="rId8" imgW="8010630" imgH="961974" progId="Excel.Sheet.12">
                  <p:embed/>
                </p:oleObj>
              </mc:Choice>
              <mc:Fallback>
                <p:oleObj name="List" r:id="rId8" imgW="8010630" imgH="961974" progId="Excel.Sheet.12">
                  <p:embed/>
                  <p:pic>
                    <p:nvPicPr>
                      <p:cNvPr id="19" name="Objek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1771943"/>
                        <a:ext cx="80105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/>
          </p:nvPr>
        </p:nvGraphicFramePr>
        <p:xfrm>
          <a:off x="838200" y="3542047"/>
          <a:ext cx="80105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List" r:id="rId10" imgW="8010630" imgH="961974" progId="Excel.Sheet.12">
                  <p:embed/>
                </p:oleObj>
              </mc:Choice>
              <mc:Fallback>
                <p:oleObj name="List" r:id="rId10" imgW="8010630" imgH="961974" progId="Excel.Sheet.12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3542047"/>
                        <a:ext cx="80105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/>
          </p:nvPr>
        </p:nvGraphicFramePr>
        <p:xfrm>
          <a:off x="838200" y="4514716"/>
          <a:ext cx="8010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List" r:id="rId11" imgW="8010630" imgH="200179" progId="Excel.Sheet.12">
                  <p:embed/>
                </p:oleObj>
              </mc:Choice>
              <mc:Fallback>
                <p:oleObj name="List" r:id="rId11" imgW="8010630" imgH="200179" progId="Excel.Sheet.12">
                  <p:embed/>
                  <p:pic>
                    <p:nvPicPr>
                      <p:cNvPr id="23" name="Objek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514716"/>
                        <a:ext cx="8010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bdélník 25"/>
          <p:cNvSpPr/>
          <p:nvPr/>
        </p:nvSpPr>
        <p:spPr>
          <a:xfrm>
            <a:off x="838200" y="6396335"/>
            <a:ext cx="10442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*Ostatní: velkou část tvoří osoby pracující na odběrových místech, pomáhající v péči o pacienty v nemocnicích a v sociálních službách (medici, studenti, dobrovolníci, ….)</a:t>
            </a:r>
          </a:p>
        </p:txBody>
      </p:sp>
    </p:spTree>
    <p:extLst>
      <p:ext uri="{BB962C8B-B14F-4D97-AF65-F5344CB8AC3E}">
        <p14:creationId xmlns:p14="http://schemas.microsoft.com/office/powerpoint/2010/main" val="182193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89" y="0"/>
            <a:ext cx="11430588" cy="6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ROZDĚLOVÁNÍ DÁVEK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33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6214"/>
            <a:ext cx="11176488" cy="1325563"/>
          </a:xfrm>
        </p:spPr>
        <p:txBody>
          <a:bodyPr/>
          <a:lstStyle/>
          <a:p>
            <a:r>
              <a:rPr lang="cs-CZ" b="1" dirty="0" smtClean="0"/>
              <a:t>Nepotvrzený, ale možný vývoj dodávek vakcín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96" y="1573611"/>
            <a:ext cx="11133992" cy="5038204"/>
          </a:xfrm>
        </p:spPr>
        <p:txBody>
          <a:bodyPr/>
          <a:lstStyle/>
          <a:p>
            <a:r>
              <a:rPr lang="cs-CZ" dirty="0"/>
              <a:t>PL naočkovali </a:t>
            </a:r>
            <a:r>
              <a:rPr lang="cs-CZ" dirty="0" smtClean="0"/>
              <a:t>			888 </a:t>
            </a:r>
            <a:r>
              <a:rPr lang="cs-CZ" dirty="0"/>
              <a:t>/ 7 = 126 oč den</a:t>
            </a:r>
          </a:p>
          <a:p>
            <a:r>
              <a:rPr lang="cs-CZ" dirty="0" smtClean="0"/>
              <a:t>Naočkováno k 20.2.2021 	25 384 / 48 dnů = </a:t>
            </a:r>
            <a:r>
              <a:rPr lang="cs-CZ" b="1" dirty="0" smtClean="0"/>
              <a:t>528</a:t>
            </a:r>
            <a:r>
              <a:rPr lang="cs-CZ" dirty="0" smtClean="0"/>
              <a:t> oč./den</a:t>
            </a:r>
          </a:p>
          <a:p>
            <a:r>
              <a:rPr lang="cs-CZ" dirty="0" smtClean="0"/>
              <a:t>Plán do konce února 		36 590 / 55 = </a:t>
            </a:r>
            <a:r>
              <a:rPr lang="cs-CZ" b="1" dirty="0" smtClean="0"/>
              <a:t>665</a:t>
            </a:r>
            <a:r>
              <a:rPr lang="cs-CZ" dirty="0" smtClean="0"/>
              <a:t> oč./den </a:t>
            </a:r>
          </a:p>
          <a:p>
            <a:endParaRPr lang="cs-CZ" dirty="0" smtClean="0"/>
          </a:p>
          <a:p>
            <a:r>
              <a:rPr lang="cs-CZ" b="1" dirty="0" smtClean="0"/>
              <a:t>MOŽNÝ VÝVOJ</a:t>
            </a:r>
          </a:p>
          <a:p>
            <a:r>
              <a:rPr lang="cs-CZ" dirty="0" smtClean="0"/>
              <a:t>Plán březen odhad 5% z ČR 51 265 / 31 = </a:t>
            </a:r>
            <a:r>
              <a:rPr lang="cs-CZ" b="1" dirty="0" smtClean="0"/>
              <a:t>1654</a:t>
            </a:r>
            <a:r>
              <a:rPr lang="cs-CZ" dirty="0" smtClean="0"/>
              <a:t> oč/den</a:t>
            </a:r>
          </a:p>
          <a:p>
            <a:pPr marL="0" indent="0">
              <a:buNone/>
            </a:pPr>
            <a:r>
              <a:rPr lang="cs-CZ" dirty="0" smtClean="0"/>
              <a:t>Rozpad:</a:t>
            </a:r>
          </a:p>
          <a:p>
            <a:pPr lvl="1"/>
            <a:r>
              <a:rPr lang="cs-CZ" dirty="0" smtClean="0"/>
              <a:t>OČM 	37 800 / 31  = 1 220 oč/den</a:t>
            </a:r>
          </a:p>
          <a:p>
            <a:pPr lvl="1"/>
            <a:r>
              <a:rPr lang="cs-CZ" dirty="0" smtClean="0"/>
              <a:t>PL 	13 465 / 31 = 434 oč/den 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33" y="5202535"/>
            <a:ext cx="6364024" cy="1046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4869160"/>
            <a:ext cx="4680521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352" y="1347352"/>
            <a:ext cx="10515600" cy="1325563"/>
          </a:xfrm>
        </p:spPr>
        <p:txBody>
          <a:bodyPr/>
          <a:lstStyle/>
          <a:p>
            <a:r>
              <a:rPr lang="cs-CZ" b="1" dirty="0" smtClean="0"/>
              <a:t>II.Q 2021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7"/>
            <a:ext cx="12065918" cy="4116115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Plán II.Q 420 390 / 90 dnů = </a:t>
            </a:r>
            <a:r>
              <a:rPr lang="cs-CZ" sz="2400" b="1" dirty="0" smtClean="0"/>
              <a:t>4 671 </a:t>
            </a:r>
            <a:r>
              <a:rPr lang="cs-CZ" sz="2400" dirty="0" smtClean="0"/>
              <a:t>oč/den   v poměru 1/3 AZ + 2/3 </a:t>
            </a:r>
            <a:r>
              <a:rPr lang="cs-CZ" sz="2400" dirty="0" err="1" smtClean="0"/>
              <a:t>Comirnaty</a:t>
            </a:r>
            <a:r>
              <a:rPr lang="cs-CZ" sz="2400" dirty="0" smtClean="0"/>
              <a:t> a Moderna									</a:t>
            </a:r>
            <a:r>
              <a:rPr lang="cs-CZ" sz="1200" dirty="0" smtClean="0"/>
              <a:t>Ostatní vakcíny zatím nemáme vyzkoušené</a:t>
            </a:r>
            <a:r>
              <a:rPr lang="cs-CZ" sz="1600" dirty="0" smtClean="0"/>
              <a:t>           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541402"/>
            <a:ext cx="8058150" cy="809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08027"/>
            <a:ext cx="5169877" cy="333375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-36214"/>
            <a:ext cx="78704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Možný vývoj dodávek vakcín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59" y="3386410"/>
            <a:ext cx="115824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819" y="1550715"/>
            <a:ext cx="11884838" cy="132556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cs-CZ" sz="4000" b="1" dirty="0" smtClean="0"/>
              <a:t>Záložní plán pro vyšší počet vakcín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817" y="3212976"/>
            <a:ext cx="11884839" cy="3096344"/>
          </a:xfrm>
          <a:solidFill>
            <a:srgbClr val="DDC1C4"/>
          </a:solidFill>
        </p:spPr>
        <p:txBody>
          <a:bodyPr/>
          <a:lstStyle/>
          <a:p>
            <a:r>
              <a:rPr lang="cs-CZ" dirty="0" smtClean="0"/>
              <a:t>Zvažujeme zřízení očkovacích míst v každé ORP</a:t>
            </a:r>
          </a:p>
          <a:p>
            <a:r>
              <a:rPr lang="cs-CZ" dirty="0" smtClean="0"/>
              <a:t> </a:t>
            </a:r>
            <a:r>
              <a:rPr lang="cs-CZ" dirty="0" smtClean="0"/>
              <a:t>Prosíme o vytipovaní vhodných prostor v jednotlivých </a:t>
            </a:r>
            <a:r>
              <a:rPr lang="cs-CZ" dirty="0" smtClean="0"/>
              <a:t>ORP 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Možnost </a:t>
            </a:r>
            <a:r>
              <a:rPr lang="cs-CZ" b="1" dirty="0" smtClean="0"/>
              <a:t>rozšiřování</a:t>
            </a:r>
          </a:p>
          <a:p>
            <a:r>
              <a:rPr lang="cs-CZ" dirty="0" smtClean="0"/>
              <a:t> Záložní VOČ Zlín sportovní hala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5818" y="791940"/>
            <a:ext cx="1188483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 praktickými lékaři počítáme a děkujeme za aktivní účast při zahájení očkování.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0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UPOZORNĚNÍ PFIZERU: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6600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11424" y="2348880"/>
            <a:ext cx="993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Byly 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zaregistrovány aktivity o výkupu prázdných lahviček  za účelem jejich dalšího plnění pochybnými látkami.</a:t>
            </a:r>
          </a:p>
        </p:txBody>
      </p:sp>
    </p:spTree>
    <p:extLst>
      <p:ext uri="{BB962C8B-B14F-4D97-AF65-F5344CB8AC3E}">
        <p14:creationId xmlns:p14="http://schemas.microsoft.com/office/powerpoint/2010/main" val="3664946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Různé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285" y="2060574"/>
            <a:ext cx="10512307" cy="4680793"/>
          </a:xfrm>
          <a:solidFill>
            <a:srgbClr val="F3FBA3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Příští zasedání: </a:t>
            </a:r>
            <a:r>
              <a:rPr lang="cs-CZ" sz="1800" b="1" dirty="0" smtClean="0"/>
              <a:t>3. března </a:t>
            </a:r>
            <a:r>
              <a:rPr lang="cs-CZ" sz="1800" b="1" dirty="0" smtClean="0"/>
              <a:t>2021 v 11 h </a:t>
            </a:r>
          </a:p>
        </p:txBody>
      </p:sp>
    </p:spTree>
    <p:extLst>
      <p:ext uri="{BB962C8B-B14F-4D97-AF65-F5344CB8AC3E}">
        <p14:creationId xmlns:p14="http://schemas.microsoft.com/office/powerpoint/2010/main" val="4221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4" y="1412777"/>
            <a:ext cx="7991475" cy="4464149"/>
          </a:xfrm>
        </p:spPr>
        <p:txBody>
          <a:bodyPr anchor="ctr"/>
          <a:lstStyle/>
          <a:p>
            <a:pPr algn="ctr"/>
            <a:r>
              <a:rPr lang="cs-CZ" sz="8000" b="1" dirty="0"/>
              <a:t>Děkuji za účast</a:t>
            </a:r>
          </a:p>
        </p:txBody>
      </p:sp>
    </p:spTree>
    <p:extLst>
      <p:ext uri="{BB962C8B-B14F-4D97-AF65-F5344CB8AC3E}">
        <p14:creationId xmlns:p14="http://schemas.microsoft.com/office/powerpoint/2010/main" val="10465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196752"/>
            <a:ext cx="11953328" cy="288032"/>
          </a:xfrm>
        </p:spPr>
        <p:txBody>
          <a:bodyPr/>
          <a:lstStyle/>
          <a:p>
            <a:r>
              <a:rPr lang="cs-CZ" dirty="0" smtClean="0"/>
              <a:t>Úvod: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700808"/>
            <a:ext cx="11953328" cy="5040560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Hejtman ZK </a:t>
            </a:r>
          </a:p>
          <a:p>
            <a:pPr marL="0" indent="0" algn="r"/>
            <a:r>
              <a:rPr lang="cs-CZ" sz="1200" dirty="0" smtClean="0"/>
              <a:t>Motto Zlínského kraje: </a:t>
            </a:r>
            <a:r>
              <a:rPr lang="cs-CZ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</a:t>
            </a:r>
            <a:r>
              <a:rPr lang="cs-CZ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LIDEM“</a:t>
            </a:r>
            <a:endParaRPr lang="cs-CZ" sz="12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cs-CZ" sz="1800" b="1" dirty="0" smtClean="0"/>
              <a:t>Z činnosti SPS KŠ ZK: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Od 00:00 hod. 25</a:t>
            </a:r>
            <a:r>
              <a:rPr lang="pl-PL" sz="2000" dirty="0">
                <a:solidFill>
                  <a:srgbClr val="FF0000"/>
                </a:solidFill>
              </a:rPr>
              <a:t>. února </a:t>
            </a:r>
            <a:r>
              <a:rPr lang="pl-PL" sz="2000" dirty="0" smtClean="0">
                <a:solidFill>
                  <a:srgbClr val="FF0000"/>
                </a:solidFill>
              </a:rPr>
              <a:t>2021-  nošení FFP2 </a:t>
            </a:r>
            <a:endParaRPr lang="pl-PL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PS projednala a schválila  návrh „Pandemického zákona“, zákon je v Senátu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unesení </a:t>
            </a:r>
            <a:r>
              <a:rPr lang="pl-PL" sz="2000" dirty="0">
                <a:solidFill>
                  <a:srgbClr val="FF0000"/>
                </a:solidFill>
              </a:rPr>
              <a:t>PS - </a:t>
            </a:r>
            <a:r>
              <a:rPr lang="cs-CZ" sz="2000" b="1" dirty="0">
                <a:solidFill>
                  <a:srgbClr val="000000"/>
                </a:solidFill>
                <a:latin typeface="Source Sans Pro"/>
              </a:rPr>
              <a:t> Ukončení nouzového stavu nejpozději 27. února </a:t>
            </a:r>
            <a:endParaRPr lang="cs-CZ" sz="2000" b="1" dirty="0" smtClean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23.2. videokonferenční </a:t>
            </a:r>
            <a:r>
              <a:rPr lang="cs-CZ" sz="2000" dirty="0" smtClean="0"/>
              <a:t>jednání hejtmanů s premiérem k </a:t>
            </a:r>
            <a:r>
              <a:rPr lang="cs-CZ" sz="2000" dirty="0" smtClean="0"/>
              <a:t>očkování (80+; 70+; zaměstnanci škol 55+;)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Dnes příjem FFP2 od SSHR pro školy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Koordinace </a:t>
            </a:r>
            <a:r>
              <a:rPr lang="cs-CZ" sz="2000" dirty="0"/>
              <a:t>očkování ve Zlínském </a:t>
            </a:r>
            <a:r>
              <a:rPr lang="cs-CZ" sz="2000" dirty="0" smtClean="0"/>
              <a:t>kraji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78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nasazení AČR na území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cs-CZ" sz="2000" b="1" dirty="0"/>
              <a:t>Pomoc ve zdravotnickém zařízení:</a:t>
            </a:r>
          </a:p>
          <a:p>
            <a:r>
              <a:rPr lang="cs-CZ" dirty="0"/>
              <a:t> </a:t>
            </a:r>
          </a:p>
          <a:p>
            <a:r>
              <a:rPr lang="cs-CZ" sz="2000" b="1" dirty="0"/>
              <a:t>Pomoc při antigenním testování: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/>
              <a:t>Kroměříž - </a:t>
            </a:r>
            <a:r>
              <a:rPr lang="cs-CZ" sz="1600" b="1" dirty="0">
                <a:solidFill>
                  <a:srgbClr val="FF0000"/>
                </a:solidFill>
              </a:rPr>
              <a:t>2</a:t>
            </a:r>
            <a:r>
              <a:rPr lang="cs-CZ" sz="1600" dirty="0"/>
              <a:t> vojáci do 28. 2. 2021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/>
              <a:t>Uh. Hradiště - </a:t>
            </a:r>
            <a:r>
              <a:rPr lang="cs-CZ" sz="1600" b="1" dirty="0">
                <a:solidFill>
                  <a:srgbClr val="FF0000"/>
                </a:solidFill>
              </a:rPr>
              <a:t>3</a:t>
            </a:r>
            <a:r>
              <a:rPr lang="cs-CZ" sz="1600" dirty="0"/>
              <a:t> vojáci do 28. 2.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196752"/>
            <a:ext cx="10655300" cy="576262"/>
          </a:xfrm>
        </p:spPr>
        <p:txBody>
          <a:bodyPr/>
          <a:lstStyle/>
          <a:p>
            <a:r>
              <a:rPr lang="cs-CZ" dirty="0" smtClean="0"/>
              <a:t>Informace pro území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700808"/>
            <a:ext cx="11304233" cy="4680520"/>
          </a:xfrm>
          <a:solidFill>
            <a:srgbClr val="F3FBA3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Možné varianty právního stavu: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Platný a účinný </a:t>
            </a:r>
            <a:r>
              <a:rPr lang="cs-CZ" b="1" dirty="0" smtClean="0"/>
              <a:t>Pandemický zákon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Činnosti podle </a:t>
            </a:r>
            <a:r>
              <a:rPr lang="cs-CZ" b="1" dirty="0" smtClean="0"/>
              <a:t>zákona o ochraně veřejného zdraví </a:t>
            </a:r>
            <a:r>
              <a:rPr lang="cs-CZ" dirty="0" smtClean="0"/>
              <a:t>– 258/2000 Sb. – MO KHS ZK, MZ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Dohoda politických stran – prodloužení </a:t>
            </a:r>
            <a:r>
              <a:rPr lang="cs-CZ" b="1" dirty="0" smtClean="0">
                <a:solidFill>
                  <a:schemeClr val="accent2"/>
                </a:solidFill>
              </a:rPr>
              <a:t>NOUZOVÉHO STAVU</a:t>
            </a:r>
          </a:p>
          <a:p>
            <a:pPr marL="0" indent="0"/>
            <a:endParaRPr lang="cs-CZ" dirty="0"/>
          </a:p>
          <a:p>
            <a:pPr marL="0" indent="0"/>
            <a:r>
              <a:rPr lang="cs-CZ" b="1" dirty="0" smtClean="0">
                <a:solidFill>
                  <a:srgbClr val="0070C0"/>
                </a:solidFill>
              </a:rPr>
              <a:t>ŠKOLY: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Relevantní informace do doby zpracování prezentace nejsou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Otevírání škol – 9. třídy?, maturitní ročníky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1. března ? Nebo od 3. března ? ( podmínka – dodávka antigenních testů do škol)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Dodávka FFP2 pro zaměstnance školy dle rozpisu MŠMT</a:t>
            </a:r>
          </a:p>
          <a:p>
            <a:pPr marL="0" indent="0"/>
            <a:endParaRPr lang="cs-CZ" dirty="0"/>
          </a:p>
          <a:p>
            <a:pPr marL="0" indent="0"/>
            <a:r>
              <a:rPr lang="cs-CZ" b="1" dirty="0" smtClean="0">
                <a:solidFill>
                  <a:srgbClr val="00B050"/>
                </a:solidFill>
              </a:rPr>
              <a:t>Roušky pro osoby a domácnosti ohrožené chudobou, ve finanční tísni,…osoby žijící na ulici, neúplné rodiny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–</a:t>
            </a:r>
          </a:p>
          <a:p>
            <a:pPr marL="0" indent="0"/>
            <a:r>
              <a:rPr lang="cs-CZ" dirty="0" smtClean="0"/>
              <a:t>Jedno balení (50ks roušek) na osobu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Distribuce bude probíhat prostřednictvím potravinových bank – </a:t>
            </a:r>
            <a:r>
              <a:rPr lang="cs-CZ" b="1" dirty="0" smtClean="0"/>
              <a:t>Potravinová banka ve Zlínském kraji, z. s. </a:t>
            </a:r>
            <a:r>
              <a:rPr lang="cs-CZ" dirty="0" smtClean="0"/>
              <a:t>(200 000 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Možnost odběru z potravinových bank mají i obce, které mohou zajistit distribuci pro potřebné občany</a:t>
            </a:r>
          </a:p>
          <a:p>
            <a:pPr marL="0" indent="0"/>
            <a:endParaRPr lang="cs-CZ" dirty="0"/>
          </a:p>
          <a:p>
            <a:pPr marL="0" indent="0"/>
            <a:r>
              <a:rPr lang="cs-CZ" b="1" dirty="0" smtClean="0"/>
              <a:t>Požadavek na spolupráci starostů ORP </a:t>
            </a:r>
            <a:r>
              <a:rPr lang="cs-CZ" dirty="0" smtClean="0"/>
              <a:t>  – </a:t>
            </a:r>
            <a:r>
              <a:rPr lang="cs-CZ" sz="1200" dirty="0" smtClean="0"/>
              <a:t>žádost na starosty ORP ve vytipování možného OČM na území ORP (</a:t>
            </a:r>
            <a:r>
              <a:rPr lang="cs-CZ" sz="1200" b="1" dirty="0" smtClean="0">
                <a:solidFill>
                  <a:srgbClr val="F6491A"/>
                </a:solidFill>
              </a:rPr>
              <a:t>podrobněji v sekci očkování</a:t>
            </a:r>
            <a:r>
              <a:rPr lang="cs-CZ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95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052737"/>
            <a:ext cx="11881320" cy="1728192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MUDr. Eva Sedláčková, Ph.D.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190" y="1900623"/>
            <a:ext cx="3163423" cy="1240345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Řešené problémy území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Predikce vývoje a opatření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" y="3142499"/>
            <a:ext cx="11943474" cy="37155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7" y="1231335"/>
            <a:ext cx="8751687" cy="19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268760"/>
            <a:ext cx="10368292" cy="5472608"/>
          </a:xfrm>
        </p:spPr>
      </p:pic>
    </p:spTree>
    <p:extLst>
      <p:ext uri="{BB962C8B-B14F-4D97-AF65-F5344CB8AC3E}">
        <p14:creationId xmlns:p14="http://schemas.microsoft.com/office/powerpoint/2010/main" val="34350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0" y="2060575"/>
            <a:ext cx="5616624" cy="38163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74" y="2060575"/>
            <a:ext cx="6173682" cy="3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75641" y="-1322587"/>
            <a:ext cx="5328591" cy="106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24199</TotalTime>
  <Words>979</Words>
  <Application>Microsoft Office PowerPoint</Application>
  <PresentationFormat>Širokoúhlá obrazovka</PresentationFormat>
  <Paragraphs>151</Paragraphs>
  <Slides>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Source Sans Pro</vt:lpstr>
      <vt:lpstr>Wingdings</vt:lpstr>
      <vt:lpstr>Výchozí návrh</vt:lpstr>
      <vt:lpstr>Motiv Office</vt:lpstr>
      <vt:lpstr>List</vt:lpstr>
      <vt:lpstr>Porada hejtmana se starosty ORP ZK   Zlín,11:00 h; 24. února 2021 místnost 1120 Ing. Robert Pekaj tajemník KŠ ZK   </vt:lpstr>
      <vt:lpstr>Program jednání:</vt:lpstr>
      <vt:lpstr>Úvod:</vt:lpstr>
      <vt:lpstr>Informace o nasazení AČR na území ZK</vt:lpstr>
      <vt:lpstr>Informace pro území </vt:lpstr>
      <vt:lpstr>Informace o aktuální EPI situaci  MUDr. Eva Sedláčková, Ph.D.  </vt:lpstr>
      <vt:lpstr>Prezentace aplikace PowerPoint</vt:lpstr>
      <vt:lpstr>Prezentace aplikace PowerPoint</vt:lpstr>
      <vt:lpstr>Prezentace aplikace PowerPoint</vt:lpstr>
      <vt:lpstr>Prezentace aplikace PowerPoint</vt:lpstr>
      <vt:lpstr>Informace o lůžkových kapacitách nemocnic</vt:lpstr>
      <vt:lpstr> Informace o situaci v zařízeních sociálních služeb </vt:lpstr>
      <vt:lpstr>Prezentace aplikace PowerPoint</vt:lpstr>
      <vt:lpstr>Prezentace aplikace PowerPoint</vt:lpstr>
      <vt:lpstr>Prezentace aplikace PowerPoint</vt:lpstr>
      <vt:lpstr>Oblast školství</vt:lpstr>
      <vt:lpstr>Prezentace aplikace PowerPoint</vt:lpstr>
      <vt:lpstr>Prezentace aplikace PowerPoint</vt:lpstr>
      <vt:lpstr>Učitelé</vt:lpstr>
      <vt:lpstr>Aktuální stav v očkování</vt:lpstr>
      <vt:lpstr>Prezentace aplikace PowerPoint</vt:lpstr>
      <vt:lpstr>ROZDĚLOVÁNÍ DÁVEK</vt:lpstr>
      <vt:lpstr>Nepotvrzený, ale možný vývoj dodávek vakcín</vt:lpstr>
      <vt:lpstr>II.Q 2021</vt:lpstr>
      <vt:lpstr>Záložní plán pro vyšší počet vakcín</vt:lpstr>
      <vt:lpstr>UPOZORNĚNÍ PFIZERU: </vt:lpstr>
      <vt:lpstr>6. Různé</vt:lpstr>
      <vt:lpstr>Prezentace aplikace PowerPoint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Pekaj Robert</cp:lastModifiedBy>
  <cp:revision>806</cp:revision>
  <cp:lastPrinted>2021-02-09T14:03:15Z</cp:lastPrinted>
  <dcterms:created xsi:type="dcterms:W3CDTF">2006-03-17T09:59:38Z</dcterms:created>
  <dcterms:modified xsi:type="dcterms:W3CDTF">2021-02-24T09:10:15Z</dcterms:modified>
</cp:coreProperties>
</file>