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10"/>
  </p:notesMasterIdLst>
  <p:handoutMasterIdLst>
    <p:handoutMasterId r:id="rId11"/>
  </p:handoutMasterIdLst>
  <p:sldIdLst>
    <p:sldId id="1277" r:id="rId3"/>
    <p:sldId id="1279" r:id="rId4"/>
    <p:sldId id="1272" r:id="rId5"/>
    <p:sldId id="1289" r:id="rId6"/>
    <p:sldId id="1286" r:id="rId7"/>
    <p:sldId id="1287" r:id="rId8"/>
    <p:sldId id="1291" r:id="rId9"/>
  </p:sldIdLst>
  <p:sldSz cx="12192000" cy="6858000"/>
  <p:notesSz cx="6950075" cy="92360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EC50D9-8969-43BB-8724-35975469CB2C}">
          <p14:sldIdLst>
            <p14:sldId id="1277"/>
            <p14:sldId id="1279"/>
            <p14:sldId id="1272"/>
            <p14:sldId id="1289"/>
            <p14:sldId id="1286"/>
            <p14:sldId id="1287"/>
            <p14:sldId id="1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selý Zdeněk Mgr." initials="KZM" lastIdx="1" clrIdx="0">
    <p:extLst>
      <p:ext uri="{19B8F6BF-5375-455C-9EA6-DF929625EA0E}">
        <p15:presenceInfo xmlns:p15="http://schemas.microsoft.com/office/powerpoint/2012/main" userId="S::kyselyz@mzcr.cz::e6a1abba-87fa-4d0d-8be7-ec655e9b70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D61"/>
    <a:srgbClr val="F2F2F2"/>
    <a:srgbClr val="D31145"/>
    <a:srgbClr val="6A491C"/>
    <a:srgbClr val="00FF00"/>
    <a:srgbClr val="4D7FBC"/>
    <a:srgbClr val="FFF1C2"/>
    <a:srgbClr val="9BBB59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25061" autoAdjust="0"/>
  </p:normalViewPr>
  <p:slideViewPr>
    <p:cSldViewPr snapToGrid="0">
      <p:cViewPr varScale="1">
        <p:scale>
          <a:sx n="115" d="100"/>
          <a:sy n="115" d="100"/>
        </p:scale>
        <p:origin x="71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27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2300" cy="4636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6137" y="0"/>
            <a:ext cx="3012299" cy="4636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88527-8C78-4670-A74D-468E88FB2658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772414"/>
            <a:ext cx="3012300" cy="4636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6137" y="8772414"/>
            <a:ext cx="3012299" cy="4636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D0693-75AC-4F46-BBF1-1CD96A6AD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464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36767" y="0"/>
            <a:ext cx="30117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7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36767" y="8772669"/>
            <a:ext cx="30117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BFCB68-01F3-4028-943D-0453D67E25E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41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8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8127997" y="0"/>
            <a:ext cx="406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Obdélník 11"/>
          <p:cNvSpPr/>
          <p:nvPr userDrawn="1"/>
        </p:nvSpPr>
        <p:spPr>
          <a:xfrm>
            <a:off x="8127997" y="4673599"/>
            <a:ext cx="4064003" cy="21844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39003" y="1135062"/>
            <a:ext cx="3241991" cy="1757362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cs-CZ" sz="3200">
                <a:solidFill>
                  <a:srgbClr val="BA2C1C"/>
                </a:solidFill>
                <a:latin typeface="Arial Black" panose="020B0A04020102020204" pitchFamily="34" charset="0"/>
              </a:defRPr>
            </a:lvl1pPr>
          </a:lstStyle>
          <a:p>
            <a:pPr lvl="0" algn="ctr"/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921" y="644672"/>
            <a:ext cx="6483982" cy="5654528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cs-CZ" sz="2400" dirty="0" smtClean="0"/>
            </a:lvl1pPr>
          </a:lstStyle>
          <a:p>
            <a:pPr marL="0" lvl="0" indent="0" algn="ctr">
              <a:buNone/>
            </a:pPr>
            <a:r>
              <a:rPr lang="cs-CZ" dirty="0"/>
              <a:t>Kliknutím lze upravit styly předlohy textu.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0369" y="5986922"/>
            <a:ext cx="2430126" cy="852293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760000" y="6426000"/>
            <a:ext cx="432000" cy="43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 flipV="1">
            <a:off x="8128000" y="0"/>
            <a:ext cx="0" cy="6858000"/>
          </a:xfrm>
          <a:prstGeom prst="line">
            <a:avLst/>
          </a:prstGeom>
          <a:ln w="38100" cap="rnd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Skupina 15"/>
          <p:cNvGrpSpPr/>
          <p:nvPr userDrawn="1"/>
        </p:nvGrpSpPr>
        <p:grpSpPr>
          <a:xfrm>
            <a:off x="9167650" y="3681252"/>
            <a:ext cx="1984694" cy="1984694"/>
            <a:chOff x="-4198256" y="-1833664"/>
            <a:chExt cx="6858000" cy="6858000"/>
          </a:xfrm>
        </p:grpSpPr>
        <p:sp>
          <p:nvSpPr>
            <p:cNvPr id="17" name="Ovál 16"/>
            <p:cNvSpPr/>
            <p:nvPr/>
          </p:nvSpPr>
          <p:spPr>
            <a:xfrm>
              <a:off x="-3308310" y="-943718"/>
              <a:ext cx="5049080" cy="50490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18" name="Obrázek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198256" y="-1833664"/>
              <a:ext cx="6858000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445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Obdélník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Obdélník 1"/>
          <p:cNvSpPr/>
          <p:nvPr userDrawn="1"/>
        </p:nvSpPr>
        <p:spPr>
          <a:xfrm>
            <a:off x="1511300" y="6244853"/>
            <a:ext cx="10680700" cy="61314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44853"/>
            <a:ext cx="1778000" cy="613147"/>
          </a:xfrm>
          <a:prstGeom prst="rect">
            <a:avLst/>
          </a:prstGeom>
        </p:spPr>
      </p:pic>
      <p:grpSp>
        <p:nvGrpSpPr>
          <p:cNvPr id="3" name="Skupina 2"/>
          <p:cNvGrpSpPr/>
          <p:nvPr userDrawn="1"/>
        </p:nvGrpSpPr>
        <p:grpSpPr>
          <a:xfrm>
            <a:off x="11023600" y="5681975"/>
            <a:ext cx="1041400" cy="1074956"/>
            <a:chOff x="10733618" y="5437836"/>
            <a:chExt cx="1375832" cy="1420164"/>
          </a:xfrm>
        </p:grpSpPr>
        <p:sp>
          <p:nvSpPr>
            <p:cNvPr id="8" name="Ovál 7"/>
            <p:cNvSpPr/>
            <p:nvPr userDrawn="1"/>
          </p:nvSpPr>
          <p:spPr>
            <a:xfrm>
              <a:off x="10974122" y="5757656"/>
              <a:ext cx="894824" cy="894824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pic>
          <p:nvPicPr>
            <p:cNvPr id="10" name="Obrázek 9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733618" y="5437836"/>
              <a:ext cx="1375832" cy="1420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8265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2052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 userDrawn="1"/>
        </p:nvSpPr>
        <p:spPr>
          <a:xfrm rot="10800000"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6000">
                <a:schemeClr val="tx1">
                  <a:lumMod val="65000"/>
                  <a:lumOff val="35000"/>
                </a:schemeClr>
              </a:gs>
              <a:gs pos="27000">
                <a:schemeClr val="tx1">
                  <a:lumMod val="85000"/>
                  <a:lumOff val="15000"/>
                </a:schemeClr>
              </a:gs>
              <a:gs pos="63000">
                <a:srgbClr val="00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194424"/>
            <a:ext cx="2654300" cy="66357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2249716"/>
            <a:ext cx="2336800" cy="2336800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Obdélník 1"/>
          <p:cNvSpPr/>
          <p:nvPr userDrawn="1"/>
        </p:nvSpPr>
        <p:spPr>
          <a:xfrm>
            <a:off x="4221769" y="4683938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5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76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  <p15:guide id="2" pos="75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:a16="http://schemas.microsoft.com/office/drawing/2014/main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:a16="http://schemas.microsoft.com/office/drawing/2014/main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41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7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3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3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Obdélník 2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  <a:alpha val="90000"/>
                </a:schemeClr>
              </a:gs>
              <a:gs pos="83000">
                <a:schemeClr val="accent3">
                  <a:lumMod val="45000"/>
                  <a:lumOff val="55000"/>
                  <a:alpha val="90000"/>
                </a:schemeClr>
              </a:gs>
              <a:gs pos="100000">
                <a:schemeClr val="accent3">
                  <a:lumMod val="30000"/>
                  <a:lumOff val="70000"/>
                  <a:alpha val="90000"/>
                </a:schemeClr>
              </a:gs>
            </a:gsLst>
            <a:lin ang="15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4343" y="3700284"/>
            <a:ext cx="9144000" cy="1315225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BA2C1C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4341" y="5107060"/>
            <a:ext cx="9144000" cy="99882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lze upravit styl předlohy.</a:t>
            </a:r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20409" y="2311382"/>
            <a:ext cx="4910366" cy="0"/>
          </a:xfrm>
          <a:prstGeom prst="line">
            <a:avLst/>
          </a:prstGeom>
          <a:ln w="38100" cap="sq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220324" y="0"/>
            <a:ext cx="1971675" cy="365125"/>
          </a:xfrm>
          <a:noFill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7264966" y="2311382"/>
            <a:ext cx="4910366" cy="0"/>
          </a:xfrm>
          <a:prstGeom prst="line">
            <a:avLst/>
          </a:prstGeom>
          <a:ln w="38100" cap="sq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Obrázek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53" y="1319035"/>
            <a:ext cx="1984694" cy="1984694"/>
          </a:xfrm>
          <a:prstGeom prst="rect">
            <a:avLst/>
          </a:prstGeom>
        </p:spPr>
      </p:pic>
      <p:sp>
        <p:nvSpPr>
          <p:cNvPr id="6" name="Kosoúhelník 5"/>
          <p:cNvSpPr/>
          <p:nvPr userDrawn="1"/>
        </p:nvSpPr>
        <p:spPr>
          <a:xfrm rot="10800000">
            <a:off x="1503900" y="-12894"/>
            <a:ext cx="2438400" cy="900000"/>
          </a:xfrm>
          <a:prstGeom prst="parallelogram">
            <a:avLst>
              <a:gd name="adj" fmla="val 86251"/>
            </a:avLst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6667" y="-12894"/>
            <a:ext cx="2801962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5100"/>
            <a:ext cx="9379857" cy="908050"/>
          </a:xfrm>
        </p:spPr>
        <p:txBody>
          <a:bodyPr>
            <a:normAutofit/>
          </a:bodyPr>
          <a:lstStyle>
            <a:lvl1pPr>
              <a:defRPr sz="3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5396"/>
            <a:ext cx="10375900" cy="435133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 flipV="1">
            <a:off x="0" y="1085178"/>
            <a:ext cx="10218057" cy="1"/>
          </a:xfrm>
          <a:prstGeom prst="line">
            <a:avLst/>
          </a:prstGeom>
          <a:ln w="38100" cap="rnd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 userDrawn="1"/>
        </p:nvSpPr>
        <p:spPr>
          <a:xfrm>
            <a:off x="11760000" y="6426000"/>
            <a:ext cx="432000" cy="432000"/>
          </a:xfrm>
          <a:prstGeom prst="rect">
            <a:avLst/>
          </a:prstGeom>
          <a:gradFill flip="none" rotWithShape="1">
            <a:gsLst>
              <a:gs pos="0">
                <a:srgbClr val="BA2C1C">
                  <a:shade val="30000"/>
                  <a:satMod val="115000"/>
                </a:srgbClr>
              </a:gs>
              <a:gs pos="50000">
                <a:srgbClr val="BA2C1C">
                  <a:shade val="67500"/>
                  <a:satMod val="115000"/>
                </a:srgbClr>
              </a:gs>
              <a:gs pos="100000">
                <a:srgbClr val="BA2C1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760000" y="6426000"/>
            <a:ext cx="432000" cy="43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11826903" y="1085177"/>
            <a:ext cx="365097" cy="0"/>
          </a:xfrm>
          <a:prstGeom prst="line">
            <a:avLst/>
          </a:prstGeom>
          <a:ln w="38100" cap="rnd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1104900" y="6426000"/>
            <a:ext cx="10655100" cy="432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4417"/>
            <a:ext cx="1257300" cy="433583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781" y="414958"/>
            <a:ext cx="1340438" cy="134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8340"/>
            <a:ext cx="10375900" cy="4568394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11760000" y="6426000"/>
            <a:ext cx="432000" cy="432000"/>
          </a:xfrm>
          <a:prstGeom prst="rect">
            <a:avLst/>
          </a:prstGeom>
          <a:gradFill flip="none" rotWithShape="1">
            <a:gsLst>
              <a:gs pos="0">
                <a:srgbClr val="BA2C1C">
                  <a:shade val="30000"/>
                  <a:satMod val="115000"/>
                </a:srgbClr>
              </a:gs>
              <a:gs pos="50000">
                <a:srgbClr val="BA2C1C">
                  <a:shade val="67500"/>
                  <a:satMod val="115000"/>
                </a:srgbClr>
              </a:gs>
              <a:gs pos="100000">
                <a:srgbClr val="BA2C1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760000" y="6424418"/>
            <a:ext cx="432000" cy="43358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838201" y="165100"/>
            <a:ext cx="8001000" cy="908050"/>
          </a:xfrm>
        </p:spPr>
        <p:txBody>
          <a:bodyPr>
            <a:normAutofit/>
          </a:bodyPr>
          <a:lstStyle>
            <a:lvl1pPr>
              <a:defRPr sz="3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cxnSp>
        <p:nvCxnSpPr>
          <p:cNvPr id="13" name="Přímá spojnice 12"/>
          <p:cNvCxnSpPr/>
          <p:nvPr userDrawn="1"/>
        </p:nvCxnSpPr>
        <p:spPr>
          <a:xfrm flipV="1">
            <a:off x="0" y="1085179"/>
            <a:ext cx="12192000" cy="1"/>
          </a:xfrm>
          <a:prstGeom prst="line">
            <a:avLst/>
          </a:prstGeom>
          <a:ln w="38100" cap="rnd">
            <a:solidFill>
              <a:srgbClr val="BA2C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 userDrawn="1"/>
        </p:nvSpPr>
        <p:spPr>
          <a:xfrm>
            <a:off x="1104900" y="6426000"/>
            <a:ext cx="10655100" cy="432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4417"/>
            <a:ext cx="1257300" cy="433583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30052" y="97662"/>
            <a:ext cx="2661948" cy="91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3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42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1" r:id="rId4"/>
    <p:sldLayoutId id="2147483658" r:id="rId5"/>
    <p:sldLayoutId id="2147483662" r:id="rId6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32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11771313" y="6443663"/>
            <a:ext cx="42068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1368547" y="3690851"/>
            <a:ext cx="9842263" cy="18290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Operační briefing ICŘT </a:t>
            </a:r>
            <a:b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Národní dispečink lůžkové péče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>
          <a:xfrm>
            <a:off x="1659489" y="6344687"/>
            <a:ext cx="9144000" cy="513313"/>
          </a:xfrm>
        </p:spPr>
        <p:txBody>
          <a:bodyPr>
            <a:normAutofit/>
          </a:bodyPr>
          <a:lstStyle/>
          <a:p>
            <a:r>
              <a:rPr lang="cs-CZ" b="1" dirty="0" smtClean="0"/>
              <a:t>12. března 2021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84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2818" y="1"/>
            <a:ext cx="11038993" cy="896492"/>
          </a:xfrm>
        </p:spPr>
        <p:txBody>
          <a:bodyPr/>
          <a:lstStyle/>
          <a:p>
            <a:r>
              <a:rPr lang="cs-CZ" sz="2800" dirty="0"/>
              <a:t>Národní dispečink lůžkové péče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48799" y="2400085"/>
            <a:ext cx="239406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Obsazená akutní lůžka C+ pacienty</a:t>
            </a:r>
          </a:p>
          <a:p>
            <a:pPr algn="ctr"/>
            <a:r>
              <a:rPr lang="cs-CZ" b="1" dirty="0"/>
              <a:t>k </a:t>
            </a:r>
            <a:r>
              <a:rPr lang="cs-CZ" b="1" dirty="0" smtClean="0"/>
              <a:t>12.3.2021 00:15</a:t>
            </a:r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1 804</a:t>
            </a:r>
            <a:endParaRPr lang="cs-CZ" sz="2000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23757"/>
              </p:ext>
            </p:extLst>
          </p:nvPr>
        </p:nvGraphicFramePr>
        <p:xfrm>
          <a:off x="332816" y="1039095"/>
          <a:ext cx="9268383" cy="5328297"/>
        </p:xfrm>
        <a:graphic>
          <a:graphicData uri="http://schemas.openxmlformats.org/drawingml/2006/table">
            <a:tbl>
              <a:tblPr/>
              <a:tblGrid>
                <a:gridCol w="1986832">
                  <a:extLst>
                    <a:ext uri="{9D8B030D-6E8A-4147-A177-3AD203B41FA5}">
                      <a16:colId xmlns:a16="http://schemas.microsoft.com/office/drawing/2014/main" val="1144002198"/>
                    </a:ext>
                  </a:extLst>
                </a:gridCol>
                <a:gridCol w="1261481">
                  <a:extLst>
                    <a:ext uri="{9D8B030D-6E8A-4147-A177-3AD203B41FA5}">
                      <a16:colId xmlns:a16="http://schemas.microsoft.com/office/drawing/2014/main" val="653869229"/>
                    </a:ext>
                  </a:extLst>
                </a:gridCol>
                <a:gridCol w="1166870">
                  <a:extLst>
                    <a:ext uri="{9D8B030D-6E8A-4147-A177-3AD203B41FA5}">
                      <a16:colId xmlns:a16="http://schemas.microsoft.com/office/drawing/2014/main" val="3610655080"/>
                    </a:ext>
                  </a:extLst>
                </a:gridCol>
                <a:gridCol w="1121317">
                  <a:extLst>
                    <a:ext uri="{9D8B030D-6E8A-4147-A177-3AD203B41FA5}">
                      <a16:colId xmlns:a16="http://schemas.microsoft.com/office/drawing/2014/main" val="279998929"/>
                    </a:ext>
                  </a:extLst>
                </a:gridCol>
                <a:gridCol w="1345580">
                  <a:extLst>
                    <a:ext uri="{9D8B030D-6E8A-4147-A177-3AD203B41FA5}">
                      <a16:colId xmlns:a16="http://schemas.microsoft.com/office/drawing/2014/main" val="2275948432"/>
                    </a:ext>
                  </a:extLst>
                </a:gridCol>
                <a:gridCol w="1345580">
                  <a:extLst>
                    <a:ext uri="{9D8B030D-6E8A-4147-A177-3AD203B41FA5}">
                      <a16:colId xmlns:a16="http://schemas.microsoft.com/office/drawing/2014/main" val="125126067"/>
                    </a:ext>
                  </a:extLst>
                </a:gridCol>
                <a:gridCol w="1040723">
                  <a:extLst>
                    <a:ext uri="{9D8B030D-6E8A-4147-A177-3AD203B41FA5}">
                      <a16:colId xmlns:a16="http://schemas.microsoft.com/office/drawing/2014/main" val="3721503945"/>
                    </a:ext>
                  </a:extLst>
                </a:gridCol>
              </a:tblGrid>
              <a:tr h="229897">
                <a:tc gridSpan="7"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Přehled kapacit akutních lůžek (ARO + JIP) v ČR k 12.3. 2021, 16:00 h</a:t>
                      </a: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47431"/>
                  </a:ext>
                </a:extLst>
              </a:tr>
              <a:tr h="192713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618510"/>
                  </a:ext>
                </a:extLst>
              </a:tr>
              <a:tr h="2298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Akutní lůžka (ARO + JIP + počet plicních ventilátorů)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73582"/>
                  </a:ext>
                </a:extLst>
              </a:tr>
              <a:tr h="4597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Celková kapacita lůžek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Volná lůžka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 Covid+ z volných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Plicních ventilátorů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Reprofilizovaná kap. plán.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Rep. kap. skutečná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679761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 m. Praha 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1 163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326817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252495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873137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48767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770741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511770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240928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37523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96629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405719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931189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85580"/>
                  </a:ext>
                </a:extLst>
              </a:tr>
              <a:tr h="20526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797372"/>
                  </a:ext>
                </a:extLst>
              </a:tr>
              <a:tr h="2134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45995"/>
                  </a:ext>
                </a:extLst>
              </a:tr>
              <a:tr h="2381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Celkové kapacity ČR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5 022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1 627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629263"/>
                  </a:ext>
                </a:extLst>
              </a:tr>
              <a:tr h="197054">
                <a:tc>
                  <a:txBody>
                    <a:bodyPr/>
                    <a:lstStyle/>
                    <a:p>
                      <a:pPr algn="ctr" fontAlgn="ctr"/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Zdroj: Online databáze NDLP UZIS</a:t>
                      </a: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835118"/>
                  </a:ext>
                </a:extLst>
              </a:tr>
              <a:tr h="192713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205340"/>
                  </a:ext>
                </a:extLst>
              </a:tr>
              <a:tr h="37721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Legenda:  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100 - 50,1 %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50 - 30,1 %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30 - 20,1 %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20 - 10,1 %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10 - 0 %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volných kapacit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937758"/>
                  </a:ext>
                </a:extLst>
              </a:tr>
              <a:tr h="270950">
                <a:tc gridSpan="3"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Nemocnice s aktualizací starší 48 hod.: </a:t>
                      </a: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9x</a:t>
                      </a: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35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11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Národní dispečink lůžkové péče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331037" y="2452667"/>
            <a:ext cx="2651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Obsazená </a:t>
            </a:r>
            <a:r>
              <a:rPr lang="cs-CZ" b="1" dirty="0" smtClean="0"/>
              <a:t>standardní</a:t>
            </a:r>
          </a:p>
          <a:p>
            <a:pPr algn="ctr"/>
            <a:r>
              <a:rPr lang="cs-CZ" b="1" dirty="0" smtClean="0"/>
              <a:t> </a:t>
            </a:r>
            <a:r>
              <a:rPr lang="cs-CZ" b="1" dirty="0"/>
              <a:t>lůžka C+ pacienty</a:t>
            </a:r>
          </a:p>
          <a:p>
            <a:pPr algn="ctr"/>
            <a:r>
              <a:rPr lang="cs-CZ" b="1" dirty="0"/>
              <a:t>k </a:t>
            </a:r>
            <a:r>
              <a:rPr lang="cs-CZ" b="1" dirty="0" smtClean="0"/>
              <a:t>12.3.2021 00:15</a:t>
            </a:r>
            <a:endParaRPr lang="cs-CZ" sz="2000" b="1" dirty="0"/>
          </a:p>
          <a:p>
            <a:pPr algn="ctr"/>
            <a:endParaRPr lang="cs-CZ" sz="2000" b="1" dirty="0" smtClean="0"/>
          </a:p>
          <a:p>
            <a:pPr algn="ctr"/>
            <a:r>
              <a:rPr lang="cs-CZ" b="1" dirty="0" smtClean="0"/>
              <a:t>6 871</a:t>
            </a:r>
            <a:endParaRPr lang="cs-CZ" sz="2000" b="1" dirty="0" smtClean="0"/>
          </a:p>
          <a:p>
            <a:pPr algn="ctr"/>
            <a:endParaRPr lang="cs-CZ" sz="2000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096112"/>
              </p:ext>
            </p:extLst>
          </p:nvPr>
        </p:nvGraphicFramePr>
        <p:xfrm>
          <a:off x="332819" y="1014143"/>
          <a:ext cx="8888359" cy="254240"/>
        </p:xfrm>
        <a:graphic>
          <a:graphicData uri="http://schemas.openxmlformats.org/drawingml/2006/table">
            <a:tbl>
              <a:tblPr/>
              <a:tblGrid>
                <a:gridCol w="4173915">
                  <a:extLst>
                    <a:ext uri="{9D8B030D-6E8A-4147-A177-3AD203B41FA5}">
                      <a16:colId xmlns:a16="http://schemas.microsoft.com/office/drawing/2014/main" val="747149834"/>
                    </a:ext>
                  </a:extLst>
                </a:gridCol>
                <a:gridCol w="1240979">
                  <a:extLst>
                    <a:ext uri="{9D8B030D-6E8A-4147-A177-3AD203B41FA5}">
                      <a16:colId xmlns:a16="http://schemas.microsoft.com/office/drawing/2014/main" val="2366994226"/>
                    </a:ext>
                  </a:extLst>
                </a:gridCol>
                <a:gridCol w="1237782">
                  <a:extLst>
                    <a:ext uri="{9D8B030D-6E8A-4147-A177-3AD203B41FA5}">
                      <a16:colId xmlns:a16="http://schemas.microsoft.com/office/drawing/2014/main" val="963647003"/>
                    </a:ext>
                  </a:extLst>
                </a:gridCol>
                <a:gridCol w="1007497">
                  <a:extLst>
                    <a:ext uri="{9D8B030D-6E8A-4147-A177-3AD203B41FA5}">
                      <a16:colId xmlns:a16="http://schemas.microsoft.com/office/drawing/2014/main" val="2206882935"/>
                    </a:ext>
                  </a:extLst>
                </a:gridCol>
                <a:gridCol w="1228186">
                  <a:extLst>
                    <a:ext uri="{9D8B030D-6E8A-4147-A177-3AD203B41FA5}">
                      <a16:colId xmlns:a16="http://schemas.microsoft.com/office/drawing/2014/main" val="3417075034"/>
                    </a:ext>
                  </a:extLst>
                </a:gridCol>
              </a:tblGrid>
              <a:tr h="254240">
                <a:tc>
                  <a:txBody>
                    <a:bodyPr/>
                    <a:lstStyle/>
                    <a:p>
                      <a:pPr algn="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4" marR="6874" marT="6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4" marR="6874" marT="6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4" marR="6874" marT="6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4" marR="6874" marT="68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4" marR="6874" marT="68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38154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203136"/>
              </p:ext>
            </p:extLst>
          </p:nvPr>
        </p:nvGraphicFramePr>
        <p:xfrm>
          <a:off x="332820" y="1014143"/>
          <a:ext cx="10340722" cy="5295110"/>
        </p:xfrm>
        <a:graphic>
          <a:graphicData uri="http://schemas.openxmlformats.org/drawingml/2006/table">
            <a:tbl>
              <a:tblPr/>
              <a:tblGrid>
                <a:gridCol w="2201854">
                  <a:extLst>
                    <a:ext uri="{9D8B030D-6E8A-4147-A177-3AD203B41FA5}">
                      <a16:colId xmlns:a16="http://schemas.microsoft.com/office/drawing/2014/main" val="1561953070"/>
                    </a:ext>
                  </a:extLst>
                </a:gridCol>
                <a:gridCol w="1417036">
                  <a:extLst>
                    <a:ext uri="{9D8B030D-6E8A-4147-A177-3AD203B41FA5}">
                      <a16:colId xmlns:a16="http://schemas.microsoft.com/office/drawing/2014/main" val="1996901156"/>
                    </a:ext>
                  </a:extLst>
                </a:gridCol>
                <a:gridCol w="1242630">
                  <a:extLst>
                    <a:ext uri="{9D8B030D-6E8A-4147-A177-3AD203B41FA5}">
                      <a16:colId xmlns:a16="http://schemas.microsoft.com/office/drawing/2014/main" val="3109281181"/>
                    </a:ext>
                  </a:extLst>
                </a:gridCol>
                <a:gridCol w="1467904">
                  <a:extLst>
                    <a:ext uri="{9D8B030D-6E8A-4147-A177-3AD203B41FA5}">
                      <a16:colId xmlns:a16="http://schemas.microsoft.com/office/drawing/2014/main" val="2315810422"/>
                    </a:ext>
                  </a:extLst>
                </a:gridCol>
                <a:gridCol w="1471537">
                  <a:extLst>
                    <a:ext uri="{9D8B030D-6E8A-4147-A177-3AD203B41FA5}">
                      <a16:colId xmlns:a16="http://schemas.microsoft.com/office/drawing/2014/main" val="3262140428"/>
                    </a:ext>
                  </a:extLst>
                </a:gridCol>
                <a:gridCol w="1144527">
                  <a:extLst>
                    <a:ext uri="{9D8B030D-6E8A-4147-A177-3AD203B41FA5}">
                      <a16:colId xmlns:a16="http://schemas.microsoft.com/office/drawing/2014/main" val="531162837"/>
                    </a:ext>
                  </a:extLst>
                </a:gridCol>
                <a:gridCol w="1395234">
                  <a:extLst>
                    <a:ext uri="{9D8B030D-6E8A-4147-A177-3AD203B41FA5}">
                      <a16:colId xmlns:a16="http://schemas.microsoft.com/office/drawing/2014/main" val="1594875428"/>
                    </a:ext>
                  </a:extLst>
                </a:gridCol>
              </a:tblGrid>
              <a:tr h="229535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Přehled kapacit standardních lůžek s přívodem kyslíku v ČR k 12.3. 2021, 16:00 h</a:t>
                      </a: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613392"/>
                  </a:ext>
                </a:extLst>
              </a:tr>
              <a:tr h="192410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545222"/>
                  </a:ext>
                </a:extLst>
              </a:tr>
              <a:tr h="2295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Standardní lůžka s O</a:t>
                      </a:r>
                      <a:r>
                        <a:rPr lang="cs-CZ" sz="13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517859"/>
                  </a:ext>
                </a:extLst>
              </a:tr>
              <a:tr h="4590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Celková kapacita lůžek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Volná lůžka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 Covid+ z volných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Reprofilizovaná kap. plán.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Rep. kap. skutečná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821768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 m. Praha 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3 862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611583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2 508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742898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1 782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811117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1 727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947691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61749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1 695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436716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1 154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131315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1 745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218823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855263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1 664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589513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2 588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445304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1 546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336820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602768"/>
                  </a:ext>
                </a:extLst>
              </a:tr>
              <a:tr h="2131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3 669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560340"/>
                  </a:ext>
                </a:extLst>
              </a:tr>
              <a:tr h="2377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Celkové kapacity ČR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26 341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6413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1 893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6 108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5 116</a:t>
                      </a:r>
                    </a:p>
                  </a:txBody>
                  <a:tcPr marL="6782" marR="6782" marT="67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637049"/>
                  </a:ext>
                </a:extLst>
              </a:tr>
              <a:tr h="196744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Zdroj: Online databáze NDLP UZIS</a:t>
                      </a: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963294"/>
                  </a:ext>
                </a:extLst>
              </a:tr>
              <a:tr h="192410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526356"/>
                  </a:ext>
                </a:extLst>
              </a:tr>
              <a:tr h="376621">
                <a:tc>
                  <a:txBody>
                    <a:bodyPr/>
                    <a:lstStyle/>
                    <a:p>
                      <a:pPr algn="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Legenda:  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100 - 50,1 %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50 - 30,1 %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30 - 20,1 %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20 - 10,1 %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10 - 0 %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volných kapacit</a:t>
                      </a:r>
                    </a:p>
                  </a:txBody>
                  <a:tcPr marL="6782" marR="6782" marT="6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366134"/>
                  </a:ext>
                </a:extLst>
              </a:tr>
              <a:tr h="270524">
                <a:tc gridSpan="3"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Nemocnice s aktualizací starší 48 hod.: </a:t>
                      </a: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9x</a:t>
                      </a: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2" marR="6782" marT="67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48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0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NDLP – Pozemní překlady pacientů mezi kraji za posledních 24 hodin.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649" y="1669221"/>
            <a:ext cx="11487705" cy="4409893"/>
          </a:xfrm>
        </p:spPr>
        <p:txBody>
          <a:bodyPr/>
          <a:lstStyle/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12.3.2021</a:t>
            </a:r>
            <a:r>
              <a:rPr lang="cs-CZ" sz="2000" b="1" i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1800" b="1" i="1" dirty="0" smtClean="0"/>
              <a:t>(ULK) </a:t>
            </a:r>
            <a:r>
              <a:rPr lang="cs-CZ" sz="1800" b="1" i="1" dirty="0"/>
              <a:t>1x pac. IP, UPV, C+ z ARO </a:t>
            </a:r>
            <a:r>
              <a:rPr lang="cs-CZ" sz="1800" b="1" i="1" dirty="0" err="1"/>
              <a:t>nem</a:t>
            </a:r>
            <a:r>
              <a:rPr lang="cs-CZ" sz="1800" b="1" i="1" dirty="0"/>
              <a:t>. </a:t>
            </a:r>
            <a:r>
              <a:rPr lang="cs-CZ" sz="1800" b="1" i="1" dirty="0" smtClean="0"/>
              <a:t>Ústí nad Labem </a:t>
            </a:r>
            <a:r>
              <a:rPr lang="cs-CZ" sz="1800" b="1" i="1" dirty="0"/>
              <a:t>do FN </a:t>
            </a:r>
            <a:r>
              <a:rPr lang="cs-CZ" sz="1800" b="1" i="1" dirty="0" smtClean="0"/>
              <a:t>Motol (PHA)</a:t>
            </a:r>
            <a:endParaRPr lang="cs-CZ" sz="1800" b="1" i="1" dirty="0"/>
          </a:p>
          <a:p>
            <a:pPr marL="0" indent="0">
              <a:buNone/>
            </a:pPr>
            <a:endParaRPr lang="cs-CZ" sz="1600" b="1" i="1" dirty="0"/>
          </a:p>
          <a:p>
            <a:pPr marL="0" indent="0">
              <a:buNone/>
            </a:pPr>
            <a:endParaRPr lang="cs-CZ" sz="1800" b="1" i="1" dirty="0" smtClean="0"/>
          </a:p>
          <a:p>
            <a:pPr marL="0" indent="0">
              <a:buNone/>
            </a:pPr>
            <a:endParaRPr lang="cs-CZ" sz="1800" b="1" i="1" dirty="0"/>
          </a:p>
          <a:p>
            <a:pPr marL="0" indent="0">
              <a:buNone/>
            </a:pPr>
            <a:endParaRPr lang="cs-CZ" sz="1800" b="1" i="1" dirty="0"/>
          </a:p>
          <a:p>
            <a:pPr marL="0" lvl="0" indent="0">
              <a:buNone/>
            </a:pPr>
            <a:endParaRPr lang="cs-CZ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67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NDLP – </a:t>
            </a:r>
            <a:r>
              <a:rPr lang="cs-CZ" sz="2000" dirty="0" smtClean="0"/>
              <a:t>Letecké překlady </a:t>
            </a:r>
            <a:r>
              <a:rPr lang="cs-CZ" sz="2000" dirty="0"/>
              <a:t>pacientů mezi kraji za posledních 24 hodin.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5151" y="1652595"/>
            <a:ext cx="11487705" cy="4409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12.3.2021:</a:t>
            </a:r>
          </a:p>
          <a:p>
            <a:pPr marL="0" indent="0">
              <a:buNone/>
            </a:pPr>
            <a:r>
              <a:rPr lang="cs-CZ" sz="2000" b="1" i="1" dirty="0" smtClean="0"/>
              <a:t>(</a:t>
            </a:r>
            <a:r>
              <a:rPr lang="cs-CZ" sz="2000" b="1" i="1" dirty="0"/>
              <a:t>LBK) 1x pac. IP, UPV, C+ z ARO </a:t>
            </a:r>
            <a:r>
              <a:rPr lang="cs-CZ" sz="2000" b="1" i="1" dirty="0" err="1"/>
              <a:t>nem</a:t>
            </a:r>
            <a:r>
              <a:rPr lang="cs-CZ" sz="2000" b="1" i="1" dirty="0"/>
              <a:t>. Liberec do FN Ostrava (MSK), </a:t>
            </a:r>
            <a:r>
              <a:rPr lang="cs-CZ" sz="2000" b="1" i="1" dirty="0" smtClean="0"/>
              <a:t>K01/2</a:t>
            </a:r>
            <a:endParaRPr lang="cs-CZ" sz="2000" b="1" i="1" dirty="0"/>
          </a:p>
          <a:p>
            <a:pPr marL="0" indent="0">
              <a:buNone/>
            </a:pPr>
            <a:r>
              <a:rPr lang="cs-CZ" sz="2000" b="1" i="1" dirty="0" smtClean="0"/>
              <a:t>(</a:t>
            </a:r>
            <a:r>
              <a:rPr lang="cs-CZ" sz="2000" b="1" i="1" dirty="0"/>
              <a:t>LBK) 1x pac. IP, UPV, C+ z ARO </a:t>
            </a:r>
            <a:r>
              <a:rPr lang="cs-CZ" sz="2000" b="1" i="1" dirty="0" err="1"/>
              <a:t>nem</a:t>
            </a:r>
            <a:r>
              <a:rPr lang="cs-CZ" sz="2000" b="1" i="1" dirty="0"/>
              <a:t>. Liberec do FN Ostrava (MSK), </a:t>
            </a:r>
            <a:r>
              <a:rPr lang="cs-CZ" sz="2000" b="1" i="1" dirty="0" smtClean="0"/>
              <a:t>K07/2</a:t>
            </a:r>
            <a:endParaRPr lang="cs-CZ" sz="2000" b="1" i="1" dirty="0"/>
          </a:p>
          <a:p>
            <a:pPr marL="0" indent="0">
              <a:buNone/>
            </a:pPr>
            <a:endParaRPr lang="cs-CZ" sz="2000" b="1" i="1" dirty="0" smtClean="0"/>
          </a:p>
          <a:p>
            <a:pPr marL="0" indent="0">
              <a:buNone/>
            </a:pPr>
            <a:endParaRPr lang="cs-CZ" sz="2000" b="1" i="1" dirty="0" smtClean="0"/>
          </a:p>
          <a:p>
            <a:pPr marL="0" indent="0">
              <a:buNone/>
            </a:pPr>
            <a:endParaRPr lang="cs-CZ" sz="2000" b="1" i="1" dirty="0"/>
          </a:p>
          <a:p>
            <a:pPr marL="0" indent="0">
              <a:buNone/>
            </a:pPr>
            <a:endParaRPr lang="cs-CZ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08336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757" y="0"/>
            <a:ext cx="9885238" cy="896492"/>
          </a:xfrm>
        </p:spPr>
        <p:txBody>
          <a:bodyPr/>
          <a:lstStyle/>
          <a:p>
            <a:r>
              <a:rPr lang="cs-CZ" dirty="0"/>
              <a:t>NDLP – </a:t>
            </a:r>
            <a:r>
              <a:rPr lang="cs-CZ" dirty="0" smtClean="0"/>
              <a:t>Překlady pacientů </a:t>
            </a:r>
            <a:r>
              <a:rPr lang="cs-CZ" dirty="0"/>
              <a:t>mezi kraji za posledních 24 hodin.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315306"/>
              </p:ext>
            </p:extLst>
          </p:nvPr>
        </p:nvGraphicFramePr>
        <p:xfrm>
          <a:off x="1011382" y="1380259"/>
          <a:ext cx="4209011" cy="3427095"/>
        </p:xfrm>
        <a:graphic>
          <a:graphicData uri="http://schemas.openxmlformats.org/drawingml/2006/table">
            <a:tbl>
              <a:tblPr/>
              <a:tblGrid>
                <a:gridCol w="1858473">
                  <a:extLst>
                    <a:ext uri="{9D8B030D-6E8A-4147-A177-3AD203B41FA5}">
                      <a16:colId xmlns:a16="http://schemas.microsoft.com/office/drawing/2014/main" val="3248937750"/>
                    </a:ext>
                  </a:extLst>
                </a:gridCol>
                <a:gridCol w="2350538">
                  <a:extLst>
                    <a:ext uri="{9D8B030D-6E8A-4147-A177-3AD203B41FA5}">
                      <a16:colId xmlns:a16="http://schemas.microsoft.com/office/drawing/2014/main" val="150989703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pacientů</a:t>
                      </a:r>
                      <a:r>
                        <a:rPr lang="cs-C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transportovaných</a:t>
                      </a:r>
                    </a:p>
                    <a:p>
                      <a:pPr algn="ctr" fontAlgn="ctr"/>
                      <a:r>
                        <a:rPr lang="cs-C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 zemi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964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 m. Praha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450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792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900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265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656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8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077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024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799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448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460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416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7071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544929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  <a:r>
                        <a:rPr lang="cs-CZ" sz="2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1 pacient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178738"/>
                  </a:ext>
                </a:extLst>
              </a:tr>
            </a:tbl>
          </a:graphicData>
        </a:graphic>
      </p:graphicFrame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987971"/>
              </p:ext>
            </p:extLst>
          </p:nvPr>
        </p:nvGraphicFramePr>
        <p:xfrm>
          <a:off x="5644341" y="1380259"/>
          <a:ext cx="4380807" cy="3427095"/>
        </p:xfrm>
        <a:graphic>
          <a:graphicData uri="http://schemas.openxmlformats.org/drawingml/2006/table">
            <a:tbl>
              <a:tblPr/>
              <a:tblGrid>
                <a:gridCol w="2126163">
                  <a:extLst>
                    <a:ext uri="{9D8B030D-6E8A-4147-A177-3AD203B41FA5}">
                      <a16:colId xmlns:a16="http://schemas.microsoft.com/office/drawing/2014/main" val="3248937750"/>
                    </a:ext>
                  </a:extLst>
                </a:gridCol>
                <a:gridCol w="2254644">
                  <a:extLst>
                    <a:ext uri="{9D8B030D-6E8A-4147-A177-3AD203B41FA5}">
                      <a16:colId xmlns:a16="http://schemas.microsoft.com/office/drawing/2014/main" val="150989703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pacientů transportovaných letecky (LZS</a:t>
                      </a:r>
                      <a:r>
                        <a:rPr lang="cs-C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AČR a PČR)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964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 m. Praha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450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792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900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265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656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8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077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024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799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448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460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416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7071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86288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Celkem 2 pacienti</a:t>
                      </a:r>
                      <a:endParaRPr lang="cs-CZ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544929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65513" y="5353396"/>
            <a:ext cx="10656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Celkem za posledních 24 hodin přeloženi cestou NDLP </a:t>
            </a:r>
            <a:r>
              <a:rPr lang="cs-CZ" sz="2400" b="1" dirty="0">
                <a:solidFill>
                  <a:srgbClr val="FF0000"/>
                </a:solidFill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</a:rPr>
              <a:t> pacienti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6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Stavová tabulka krajů a zdravotnických zařízení pro překlady COVID + pacientů ze dne 12.3.2021 k 16:00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8" y="1555086"/>
            <a:ext cx="11180618" cy="480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60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reporting-20200715" id="{379A0E5D-63B7-482A-BD5E-A4CD691F8FBC}" vid="{74C76523-B6A0-4B86-942B-0A5EF321F495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+Sagoe">
      <a:majorFont>
        <a:latin typeface="Arial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covid-reporting-20200715</Template>
  <TotalTime>14232</TotalTime>
  <Words>692</Words>
  <Application>Microsoft Office PowerPoint</Application>
  <PresentationFormat>Širokoúhlá obrazovka</PresentationFormat>
  <Paragraphs>307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Segoe UI</vt:lpstr>
      <vt:lpstr>Times New Roman</vt:lpstr>
      <vt:lpstr>Motiv Office</vt:lpstr>
      <vt:lpstr>1_Motiv Office</vt:lpstr>
      <vt:lpstr>Operační briefing ICŘT   Národní dispečink lůžkové péče </vt:lpstr>
      <vt:lpstr>Národní dispečink lůžkové péče</vt:lpstr>
      <vt:lpstr>Národní dispečink lůžkové péče</vt:lpstr>
      <vt:lpstr>NDLP – Pozemní překlady pacientů mezi kraji za posledních 24 hodin.</vt:lpstr>
      <vt:lpstr>NDLP – Letecké překlady pacientů mezi kraji za posledních 24 hodin.</vt:lpstr>
      <vt:lpstr>NDLP – Překlady pacientů mezi kraji za posledních 24 hodin.</vt:lpstr>
      <vt:lpstr>Stavová tabulka krajů a zdravotnických zařízení pro překlady COVID + pacientů ze dne 12.3.2021 k 16:00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Mužík Jan RNDr. Ph.D.</dc:creator>
  <cp:lastModifiedBy>Roman Kéval</cp:lastModifiedBy>
  <cp:revision>999</cp:revision>
  <cp:lastPrinted>2020-10-20T04:21:56Z</cp:lastPrinted>
  <dcterms:created xsi:type="dcterms:W3CDTF">2020-07-15T10:33:32Z</dcterms:created>
  <dcterms:modified xsi:type="dcterms:W3CDTF">2021-03-12T15:10:29Z</dcterms:modified>
</cp:coreProperties>
</file>