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2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3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4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5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6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7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8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9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3" r:id="rId2"/>
    <p:sldMasterId id="2147483670" r:id="rId3"/>
  </p:sldMasterIdLst>
  <p:notesMasterIdLst>
    <p:notesMasterId r:id="rId78"/>
  </p:notesMasterIdLst>
  <p:sldIdLst>
    <p:sldId id="256" r:id="rId4"/>
    <p:sldId id="2993" r:id="rId5"/>
    <p:sldId id="3749" r:id="rId6"/>
    <p:sldId id="3762" r:id="rId7"/>
    <p:sldId id="3763" r:id="rId8"/>
    <p:sldId id="3783" r:id="rId9"/>
    <p:sldId id="1105" r:id="rId10"/>
    <p:sldId id="3784" r:id="rId11"/>
    <p:sldId id="3320" r:id="rId12"/>
    <p:sldId id="2780" r:id="rId13"/>
    <p:sldId id="1854" r:id="rId14"/>
    <p:sldId id="3650" r:id="rId15"/>
    <p:sldId id="1318" r:id="rId16"/>
    <p:sldId id="1125" r:id="rId17"/>
    <p:sldId id="2500" r:id="rId18"/>
    <p:sldId id="3576" r:id="rId19"/>
    <p:sldId id="3422" r:id="rId20"/>
    <p:sldId id="3423" r:id="rId21"/>
    <p:sldId id="3426" r:id="rId22"/>
    <p:sldId id="3643" r:id="rId23"/>
    <p:sldId id="3815" r:id="rId24"/>
    <p:sldId id="2994" r:id="rId25"/>
    <p:sldId id="3691" r:id="rId26"/>
    <p:sldId id="1918" r:id="rId27"/>
    <p:sldId id="3816" r:id="rId28"/>
    <p:sldId id="2995" r:id="rId29"/>
    <p:sldId id="3807" r:id="rId30"/>
    <p:sldId id="3814" r:id="rId31"/>
    <p:sldId id="3509" r:id="rId32"/>
    <p:sldId id="3692" r:id="rId33"/>
    <p:sldId id="2892" r:id="rId34"/>
    <p:sldId id="3817" r:id="rId35"/>
    <p:sldId id="1991" r:id="rId36"/>
    <p:sldId id="1363" r:id="rId37"/>
    <p:sldId id="1990" r:id="rId38"/>
    <p:sldId id="3818" r:id="rId39"/>
    <p:sldId id="2897" r:id="rId40"/>
    <p:sldId id="1365" r:id="rId41"/>
    <p:sldId id="1988" r:id="rId42"/>
    <p:sldId id="3819" r:id="rId43"/>
    <p:sldId id="2106" r:id="rId44"/>
    <p:sldId id="2846" r:id="rId45"/>
    <p:sldId id="1367" r:id="rId46"/>
    <p:sldId id="2117" r:id="rId47"/>
    <p:sldId id="1368" r:id="rId48"/>
    <p:sldId id="3813" r:id="rId49"/>
    <p:sldId id="2302" r:id="rId50"/>
    <p:sldId id="1369" r:id="rId51"/>
    <p:sldId id="2103" r:id="rId52"/>
    <p:sldId id="3820" r:id="rId53"/>
    <p:sldId id="2340" r:id="rId54"/>
    <p:sldId id="3821" r:id="rId55"/>
    <p:sldId id="1963" r:id="rId56"/>
    <p:sldId id="1372" r:id="rId57"/>
    <p:sldId id="2303" r:id="rId58"/>
    <p:sldId id="3809" r:id="rId59"/>
    <p:sldId id="3810" r:id="rId60"/>
    <p:sldId id="2909" r:id="rId61"/>
    <p:sldId id="3078" r:id="rId62"/>
    <p:sldId id="2047" r:id="rId63"/>
    <p:sldId id="2048" r:id="rId64"/>
    <p:sldId id="3256" r:id="rId65"/>
    <p:sldId id="3709" r:id="rId66"/>
    <p:sldId id="2888" r:id="rId67"/>
    <p:sldId id="2889" r:id="rId68"/>
    <p:sldId id="2884" r:id="rId69"/>
    <p:sldId id="3696" r:id="rId70"/>
    <p:sldId id="3267" r:id="rId71"/>
    <p:sldId id="3822" r:id="rId72"/>
    <p:sldId id="2895" r:id="rId73"/>
    <p:sldId id="3592" r:id="rId74"/>
    <p:sldId id="2894" r:id="rId75"/>
    <p:sldId id="3693" r:id="rId76"/>
    <p:sldId id="3275" r:id="rId77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ED781094-9AD1-4EBB-9BD3-9C465924CE29}">
          <p14:sldIdLst>
            <p14:sldId id="256"/>
            <p14:sldId id="2993"/>
            <p14:sldId id="3749"/>
            <p14:sldId id="3762"/>
            <p14:sldId id="3763"/>
            <p14:sldId id="3783"/>
            <p14:sldId id="1105"/>
            <p14:sldId id="3784"/>
            <p14:sldId id="3320"/>
            <p14:sldId id="2780"/>
            <p14:sldId id="1854"/>
            <p14:sldId id="3650"/>
            <p14:sldId id="1318"/>
            <p14:sldId id="1125"/>
            <p14:sldId id="2500"/>
            <p14:sldId id="3576"/>
            <p14:sldId id="3422"/>
            <p14:sldId id="3423"/>
            <p14:sldId id="3426"/>
            <p14:sldId id="3643"/>
            <p14:sldId id="3815"/>
            <p14:sldId id="2994"/>
            <p14:sldId id="3691"/>
            <p14:sldId id="1918"/>
            <p14:sldId id="3816"/>
            <p14:sldId id="2995"/>
            <p14:sldId id="3807"/>
            <p14:sldId id="3814"/>
            <p14:sldId id="3509"/>
            <p14:sldId id="3692"/>
            <p14:sldId id="2892"/>
            <p14:sldId id="3817"/>
            <p14:sldId id="1991"/>
            <p14:sldId id="1363"/>
            <p14:sldId id="1990"/>
            <p14:sldId id="3818"/>
            <p14:sldId id="2897"/>
            <p14:sldId id="1365"/>
            <p14:sldId id="1988"/>
            <p14:sldId id="3819"/>
            <p14:sldId id="2106"/>
            <p14:sldId id="2846"/>
            <p14:sldId id="1367"/>
            <p14:sldId id="2117"/>
            <p14:sldId id="1368"/>
            <p14:sldId id="3813"/>
            <p14:sldId id="2302"/>
            <p14:sldId id="1369"/>
            <p14:sldId id="2103"/>
            <p14:sldId id="3820"/>
            <p14:sldId id="2340"/>
            <p14:sldId id="3821"/>
            <p14:sldId id="1963"/>
            <p14:sldId id="1372"/>
            <p14:sldId id="2303"/>
            <p14:sldId id="3809"/>
            <p14:sldId id="3810"/>
            <p14:sldId id="2909"/>
            <p14:sldId id="3078"/>
            <p14:sldId id="2047"/>
            <p14:sldId id="2048"/>
            <p14:sldId id="3256"/>
            <p14:sldId id="3709"/>
            <p14:sldId id="2888"/>
            <p14:sldId id="2889"/>
            <p14:sldId id="2884"/>
            <p14:sldId id="3696"/>
            <p14:sldId id="3267"/>
            <p14:sldId id="3822"/>
            <p14:sldId id="2895"/>
            <p14:sldId id="3592"/>
            <p14:sldId id="2894"/>
            <p14:sldId id="3693"/>
            <p14:sldId id="3275"/>
          </p14:sldIdLst>
        </p14:section>
        <p14:section name="Oddíl bez názvu" id="{316D5729-9E2D-43F0-9384-FDA3FB99E8BA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23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yselý Zdeněk Mgr." initials="KZM" lastIdx="4" clrIdx="0">
    <p:extLst>
      <p:ext uri="{19B8F6BF-5375-455C-9EA6-DF929625EA0E}">
        <p15:presenceInfo xmlns:p15="http://schemas.microsoft.com/office/powerpoint/2012/main" userId="S::kyselyz@mzcr.cz::e6a1abba-87fa-4d0d-8be7-ec655e9b7069" providerId="AD"/>
      </p:ext>
    </p:extLst>
  </p:cmAuthor>
  <p:cmAuthor id="2" name="Pecha, Ondrej" initials="PO" lastIdx="1" clrIdx="1">
    <p:extLst>
      <p:ext uri="{19B8F6BF-5375-455C-9EA6-DF929625EA0E}">
        <p15:presenceInfo xmlns:p15="http://schemas.microsoft.com/office/powerpoint/2012/main" userId="S-1-5-21-1963019325-3672000043-499209199-1282" providerId="AD"/>
      </p:ext>
    </p:extLst>
  </p:cmAuthor>
  <p:cmAuthor id="3" name="Kotěšovec Tomáš Mgr." initials="KTM" lastIdx="1" clrIdx="2">
    <p:extLst>
      <p:ext uri="{19B8F6BF-5375-455C-9EA6-DF929625EA0E}">
        <p15:presenceInfo xmlns:p15="http://schemas.microsoft.com/office/powerpoint/2012/main" userId="S::kotesovect@mzcr.cz::d774d533-624b-4658-8cce-4b4b9cb6d41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D61"/>
    <a:srgbClr val="D9E2F3"/>
    <a:srgbClr val="0099FF"/>
    <a:srgbClr val="CFDEED"/>
    <a:srgbClr val="4472C4"/>
    <a:srgbClr val="3399FF"/>
    <a:srgbClr val="F2F2F2"/>
    <a:srgbClr val="66CCFF"/>
    <a:srgbClr val="00FF00"/>
    <a:srgbClr val="D311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Střední sty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Světlý styl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8603FDC-E32A-4AB5-989C-0864C3EAD2B8}" styleName="Styl s motivem 2 – zvýraznění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5BE263C-DBD7-4A20-BB59-AAB30ACAA65A}" styleName="Střední styl 3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Střední styl 3 – zvýraznění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301B821-A1FF-4177-AEE7-76D212191A09}" styleName="Střední styl 1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7CE84F3-28C3-443E-9E96-99CF82512B78}" styleName="Tmavý styl 1 – zvýraznění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93D81CF-94F2-401A-BA57-92F5A7B2D0C5}" styleName="Střední styl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84E427A-3D55-4303-BF80-6455036E1DE7}" styleName="Styl s motivem 1 – zvýraznění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FECB4D8-DB02-4DC6-A0A2-4F2EBAE1DC90}" styleName="Střední styl 1 – zvýraznění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8FB837D-C827-4EFA-A057-4D05807E0F7C}" styleName="Styl s motivem 1 – zvýraznění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4C1A8A3-306A-4EB7-A6B1-4F7E0EB9C5D6}" styleName="Střední styl 3 – zvýraznění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Střední styl 3 – zvýraznění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E9639D4-E3E2-4D34-9284-5A2195B3D0D7}" styleName="Světlý styl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CAF9ED-07DC-4A11-8D7F-57B35C25682E}" styleName="Střední styl 1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5758FB7-9AC5-4552-8A53-C91805E547FA}" styleName="Styl s motivem 1 – zvýraznění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DBED569-4797-4DF1-A0F4-6AAB3CD982D8}" styleName="Světlý styl 3 – zvýraznění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Světlý styl 1 – zvýraznění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Světlý styl 1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Světlý styl 3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E171933-4619-4E11-9A3F-F7608DF75F80}" styleName="Střední styl 1 – zvýraznění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Světlý styl 3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929F9F4-4A8F-4326-A1B4-22849713DDAB}" styleName="Tmavý styl 1 – zvýraznění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E3FDE45-AF77-4B5C-9715-49D594BDF05E}" styleName="Světlý styl 1 – zvýraznění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Světlý styl 2 – zvýraznění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19" autoAdjust="0"/>
    <p:restoredTop sz="90767" autoAdjust="0"/>
  </p:normalViewPr>
  <p:slideViewPr>
    <p:cSldViewPr snapToGrid="0">
      <p:cViewPr varScale="1">
        <p:scale>
          <a:sx n="113" d="100"/>
          <a:sy n="113" d="100"/>
        </p:scale>
        <p:origin x="138" y="414"/>
      </p:cViewPr>
      <p:guideLst>
        <p:guide orient="horz" pos="123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-105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commentAuthors" Target="commentAuthor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cpa02.uzis.cz\users\jannj\Data\COVID\Briefing\Grafy_ChytraKaranten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cpa02.uzis.cz\users\jannj\Data\COVID\Briefing\Grafy_ChytraKarantena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\\cpa02.uzis.cz\users\jannj\Data\COVID\Briefing\Grafy_ChytraKarantena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\\cpa02.uzis.cz\users\jannj\Data\COVID\Briefing\Grafy_ChytraKarantena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\\cpa02.uzis.cz\users\jannj\Data\COVID\Briefing\Grafy_ChytraKarantena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\\cpa02.uzis.cz\users\jannj\Data\COVID\Briefing\Grafy_ChytraKarantena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\\cpa02.uzis.cz\users\jannj\Data\COVID\Briefing\Grafy_ChytraKarantena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cpa02.uzis.cz\users\jannj\Data\COVID\Briefing\Grafy_ChytraKaranten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cpa02.uzis.cz\users\jannj\Data\COVID\Briefing\Grafy_ChytraKaranten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\\cpa02.uzis.cz\users\jannj\Data\COVID\Briefing\Grafy_ChytraKarantena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cpa02.uzis.cz\users\jannj\Data\COVID\Briefing\Grafy_ChytraKaranten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cpa02.uzis.cz\users\jannj\Data\COVID\Briefing\Grafy_ChytraKarantena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cpa02.uzis.cz\users\jannj\Data\COVID\Briefing\Grafy_ChytraKarantena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cpa02.uzis.cz\users\jannj\Data\COVID\Briefing\Grafy_ChytraKarantena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cpa02.uzis.cz\users\jannj\Data\COVID\Briefing\Grafy_ChytraKarantena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GRAFY_K!$A$3</c:f>
              <c:strCache>
                <c:ptCount val="1"/>
                <c:pt idx="0">
                  <c:v>CZ010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GRAFY_K!$B$2:$O$2</c:f>
              <c:numCache>
                <c:formatCode>m/d/yyyy</c:formatCode>
                <c:ptCount val="14"/>
                <c:pt idx="0">
                  <c:v>44214</c:v>
                </c:pt>
                <c:pt idx="1">
                  <c:v>44215</c:v>
                </c:pt>
                <c:pt idx="2">
                  <c:v>44216</c:v>
                </c:pt>
                <c:pt idx="3">
                  <c:v>44217</c:v>
                </c:pt>
                <c:pt idx="4">
                  <c:v>44218</c:v>
                </c:pt>
                <c:pt idx="5">
                  <c:v>44219</c:v>
                </c:pt>
                <c:pt idx="6">
                  <c:v>44220</c:v>
                </c:pt>
                <c:pt idx="7">
                  <c:v>44221</c:v>
                </c:pt>
                <c:pt idx="8">
                  <c:v>44222</c:v>
                </c:pt>
                <c:pt idx="9">
                  <c:v>44223</c:v>
                </c:pt>
                <c:pt idx="10">
                  <c:v>44224</c:v>
                </c:pt>
                <c:pt idx="11">
                  <c:v>44225</c:v>
                </c:pt>
                <c:pt idx="12">
                  <c:v>44226</c:v>
                </c:pt>
                <c:pt idx="13">
                  <c:v>44227</c:v>
                </c:pt>
              </c:numCache>
            </c:numRef>
          </c:cat>
          <c:val>
            <c:numRef>
              <c:f>GRAFY_K!$B$3:$O$3</c:f>
              <c:numCache>
                <c:formatCode>General</c:formatCode>
                <c:ptCount val="14"/>
                <c:pt idx="0">
                  <c:v>717</c:v>
                </c:pt>
                <c:pt idx="1">
                  <c:v>910</c:v>
                </c:pt>
                <c:pt idx="2">
                  <c:v>799</c:v>
                </c:pt>
                <c:pt idx="3">
                  <c:v>659</c:v>
                </c:pt>
                <c:pt idx="4">
                  <c:v>885</c:v>
                </c:pt>
                <c:pt idx="5">
                  <c:v>482</c:v>
                </c:pt>
                <c:pt idx="6">
                  <c:v>281</c:v>
                </c:pt>
                <c:pt idx="7">
                  <c:v>734</c:v>
                </c:pt>
                <c:pt idx="8">
                  <c:v>954</c:v>
                </c:pt>
                <c:pt idx="9">
                  <c:v>869</c:v>
                </c:pt>
                <c:pt idx="10">
                  <c:v>825</c:v>
                </c:pt>
                <c:pt idx="11">
                  <c:v>909</c:v>
                </c:pt>
                <c:pt idx="12">
                  <c:v>436</c:v>
                </c:pt>
                <c:pt idx="13">
                  <c:v>327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C5-4EB0-B567-20BBB72D3B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1533879776"/>
        <c:axId val="1793986880"/>
      </c:barChart>
      <c:dateAx>
        <c:axId val="1533879776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793986880"/>
        <c:crosses val="autoZero"/>
        <c:auto val="1"/>
        <c:lblOffset val="100"/>
        <c:baseTimeUnit val="days"/>
      </c:dateAx>
      <c:valAx>
        <c:axId val="1793986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/>
                  <a:t>Počet nových případů</a:t>
                </a:r>
              </a:p>
            </c:rich>
          </c:tx>
          <c:layout>
            <c:manualLayout>
              <c:xMode val="edge"/>
              <c:yMode val="edge"/>
              <c:x val="2.0440097838862019E-2"/>
              <c:y val="6.861681483821471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33879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GRAFY_K!$A$8</c:f>
              <c:strCache>
                <c:ptCount val="1"/>
                <c:pt idx="0">
                  <c:v>CZ042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C1C-4773-9CB6-201C1864CBE3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C1C-4773-9CB6-201C1864CB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GRAFY_K!$B$2:$O$2</c:f>
              <c:numCache>
                <c:formatCode>m/d/yyyy</c:formatCode>
                <c:ptCount val="14"/>
                <c:pt idx="0">
                  <c:v>44214</c:v>
                </c:pt>
                <c:pt idx="1">
                  <c:v>44215</c:v>
                </c:pt>
                <c:pt idx="2">
                  <c:v>44216</c:v>
                </c:pt>
                <c:pt idx="3">
                  <c:v>44217</c:v>
                </c:pt>
                <c:pt idx="4">
                  <c:v>44218</c:v>
                </c:pt>
                <c:pt idx="5">
                  <c:v>44219</c:v>
                </c:pt>
                <c:pt idx="6">
                  <c:v>44220</c:v>
                </c:pt>
                <c:pt idx="7">
                  <c:v>44221</c:v>
                </c:pt>
                <c:pt idx="8">
                  <c:v>44222</c:v>
                </c:pt>
                <c:pt idx="9">
                  <c:v>44223</c:v>
                </c:pt>
                <c:pt idx="10">
                  <c:v>44224</c:v>
                </c:pt>
                <c:pt idx="11">
                  <c:v>44225</c:v>
                </c:pt>
                <c:pt idx="12">
                  <c:v>44226</c:v>
                </c:pt>
                <c:pt idx="13">
                  <c:v>44227</c:v>
                </c:pt>
              </c:numCache>
            </c:numRef>
          </c:cat>
          <c:val>
            <c:numRef>
              <c:f>GRAFY_K!$B$8:$O$8</c:f>
              <c:numCache>
                <c:formatCode>General</c:formatCode>
                <c:ptCount val="14"/>
                <c:pt idx="0">
                  <c:v>421</c:v>
                </c:pt>
                <c:pt idx="1">
                  <c:v>475</c:v>
                </c:pt>
                <c:pt idx="2">
                  <c:v>514</c:v>
                </c:pt>
                <c:pt idx="3">
                  <c:v>507</c:v>
                </c:pt>
                <c:pt idx="4">
                  <c:v>449</c:v>
                </c:pt>
                <c:pt idx="5">
                  <c:v>201</c:v>
                </c:pt>
                <c:pt idx="6">
                  <c:v>176</c:v>
                </c:pt>
                <c:pt idx="7">
                  <c:v>436</c:v>
                </c:pt>
                <c:pt idx="8">
                  <c:v>506</c:v>
                </c:pt>
                <c:pt idx="9">
                  <c:v>495</c:v>
                </c:pt>
                <c:pt idx="10">
                  <c:v>436</c:v>
                </c:pt>
                <c:pt idx="11">
                  <c:v>486</c:v>
                </c:pt>
                <c:pt idx="12">
                  <c:v>228</c:v>
                </c:pt>
                <c:pt idx="13">
                  <c:v>163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C1C-4773-9CB6-201C1864CB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1533879776"/>
        <c:axId val="1793986880"/>
      </c:barChart>
      <c:dateAx>
        <c:axId val="1533879776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793986880"/>
        <c:crosses val="autoZero"/>
        <c:auto val="1"/>
        <c:lblOffset val="100"/>
        <c:baseTimeUnit val="days"/>
      </c:dateAx>
      <c:valAx>
        <c:axId val="1793986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/>
                  <a:t>Počet nových případů</a:t>
                </a:r>
              </a:p>
            </c:rich>
          </c:tx>
          <c:layout>
            <c:manualLayout>
              <c:xMode val="edge"/>
              <c:yMode val="edge"/>
              <c:x val="2.3244062103009266E-3"/>
              <c:y val="4.422074858415260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33879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GRAFY_K!$A$9</c:f>
              <c:strCache>
                <c:ptCount val="1"/>
                <c:pt idx="0">
                  <c:v>CZ051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GRAFY_K!$B$2:$O$2</c:f>
              <c:numCache>
                <c:formatCode>m/d/yyyy</c:formatCode>
                <c:ptCount val="14"/>
                <c:pt idx="0">
                  <c:v>44214</c:v>
                </c:pt>
                <c:pt idx="1">
                  <c:v>44215</c:v>
                </c:pt>
                <c:pt idx="2">
                  <c:v>44216</c:v>
                </c:pt>
                <c:pt idx="3">
                  <c:v>44217</c:v>
                </c:pt>
                <c:pt idx="4">
                  <c:v>44218</c:v>
                </c:pt>
                <c:pt idx="5">
                  <c:v>44219</c:v>
                </c:pt>
                <c:pt idx="6">
                  <c:v>44220</c:v>
                </c:pt>
                <c:pt idx="7">
                  <c:v>44221</c:v>
                </c:pt>
                <c:pt idx="8">
                  <c:v>44222</c:v>
                </c:pt>
                <c:pt idx="9">
                  <c:v>44223</c:v>
                </c:pt>
                <c:pt idx="10">
                  <c:v>44224</c:v>
                </c:pt>
                <c:pt idx="11">
                  <c:v>44225</c:v>
                </c:pt>
                <c:pt idx="12">
                  <c:v>44226</c:v>
                </c:pt>
                <c:pt idx="13">
                  <c:v>44227</c:v>
                </c:pt>
              </c:numCache>
            </c:numRef>
          </c:cat>
          <c:val>
            <c:numRef>
              <c:f>GRAFY_K!$B$9:$O$9</c:f>
              <c:numCache>
                <c:formatCode>General</c:formatCode>
                <c:ptCount val="14"/>
                <c:pt idx="0">
                  <c:v>536</c:v>
                </c:pt>
                <c:pt idx="1">
                  <c:v>478</c:v>
                </c:pt>
                <c:pt idx="2">
                  <c:v>411</c:v>
                </c:pt>
                <c:pt idx="3">
                  <c:v>411</c:v>
                </c:pt>
                <c:pt idx="4">
                  <c:v>332</c:v>
                </c:pt>
                <c:pt idx="5">
                  <c:v>201</c:v>
                </c:pt>
                <c:pt idx="6">
                  <c:v>121</c:v>
                </c:pt>
                <c:pt idx="7">
                  <c:v>442</c:v>
                </c:pt>
                <c:pt idx="8">
                  <c:v>495</c:v>
                </c:pt>
                <c:pt idx="9">
                  <c:v>418</c:v>
                </c:pt>
                <c:pt idx="10">
                  <c:v>412</c:v>
                </c:pt>
                <c:pt idx="11">
                  <c:v>392</c:v>
                </c:pt>
                <c:pt idx="12">
                  <c:v>167</c:v>
                </c:pt>
                <c:pt idx="13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84-4C15-B32D-205D5F2664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1533879776"/>
        <c:axId val="1793986880"/>
      </c:barChart>
      <c:dateAx>
        <c:axId val="1533879776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793986880"/>
        <c:crosses val="autoZero"/>
        <c:auto val="1"/>
        <c:lblOffset val="100"/>
        <c:baseTimeUnit val="days"/>
      </c:dateAx>
      <c:valAx>
        <c:axId val="1793986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/>
                  <a:t>Počet</a:t>
                </a:r>
                <a:r>
                  <a:rPr lang="cs-CZ" baseline="0" dirty="0"/>
                  <a:t> nových případů</a:t>
                </a:r>
                <a:endParaRPr lang="cs-CZ" dirty="0"/>
              </a:p>
            </c:rich>
          </c:tx>
          <c:layout>
            <c:manualLayout>
              <c:xMode val="edge"/>
              <c:yMode val="edge"/>
              <c:x val="1.1548957029149931E-2"/>
              <c:y val="4.738538227584155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33879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GRAFY_K!$A$10</c:f>
              <c:strCache>
                <c:ptCount val="1"/>
                <c:pt idx="0">
                  <c:v>CZ052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GRAFY_K!$B$2:$O$2</c:f>
              <c:numCache>
                <c:formatCode>m/d/yyyy</c:formatCode>
                <c:ptCount val="14"/>
                <c:pt idx="0">
                  <c:v>44214</c:v>
                </c:pt>
                <c:pt idx="1">
                  <c:v>44215</c:v>
                </c:pt>
                <c:pt idx="2">
                  <c:v>44216</c:v>
                </c:pt>
                <c:pt idx="3">
                  <c:v>44217</c:v>
                </c:pt>
                <c:pt idx="4">
                  <c:v>44218</c:v>
                </c:pt>
                <c:pt idx="5">
                  <c:v>44219</c:v>
                </c:pt>
                <c:pt idx="6">
                  <c:v>44220</c:v>
                </c:pt>
                <c:pt idx="7">
                  <c:v>44221</c:v>
                </c:pt>
                <c:pt idx="8">
                  <c:v>44222</c:v>
                </c:pt>
                <c:pt idx="9">
                  <c:v>44223</c:v>
                </c:pt>
                <c:pt idx="10">
                  <c:v>44224</c:v>
                </c:pt>
                <c:pt idx="11">
                  <c:v>44225</c:v>
                </c:pt>
                <c:pt idx="12">
                  <c:v>44226</c:v>
                </c:pt>
                <c:pt idx="13">
                  <c:v>44227</c:v>
                </c:pt>
              </c:numCache>
            </c:numRef>
          </c:cat>
          <c:val>
            <c:numRef>
              <c:f>GRAFY_K!$B$10:$O$10</c:f>
              <c:numCache>
                <c:formatCode>General</c:formatCode>
                <c:ptCount val="14"/>
                <c:pt idx="0">
                  <c:v>891</c:v>
                </c:pt>
                <c:pt idx="1">
                  <c:v>883</c:v>
                </c:pt>
                <c:pt idx="2">
                  <c:v>889</c:v>
                </c:pt>
                <c:pt idx="3">
                  <c:v>802</c:v>
                </c:pt>
                <c:pt idx="4">
                  <c:v>780</c:v>
                </c:pt>
                <c:pt idx="5">
                  <c:v>704</c:v>
                </c:pt>
                <c:pt idx="6">
                  <c:v>384</c:v>
                </c:pt>
                <c:pt idx="7">
                  <c:v>638</c:v>
                </c:pt>
                <c:pt idx="8">
                  <c:v>956</c:v>
                </c:pt>
                <c:pt idx="9">
                  <c:v>820</c:v>
                </c:pt>
                <c:pt idx="10">
                  <c:v>1013</c:v>
                </c:pt>
                <c:pt idx="11">
                  <c:v>792</c:v>
                </c:pt>
                <c:pt idx="12">
                  <c:v>612</c:v>
                </c:pt>
                <c:pt idx="13">
                  <c:v>535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38-438C-8A16-6EF02DAFDE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1533879776"/>
        <c:axId val="1793986880"/>
      </c:barChart>
      <c:dateAx>
        <c:axId val="1533879776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793986880"/>
        <c:crosses val="autoZero"/>
        <c:auto val="1"/>
        <c:lblOffset val="100"/>
        <c:baseTimeUnit val="days"/>
      </c:dateAx>
      <c:valAx>
        <c:axId val="1793986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/>
                  <a:t>Počet nových případů</a:t>
                </a:r>
              </a:p>
            </c:rich>
          </c:tx>
          <c:layout>
            <c:manualLayout>
              <c:xMode val="edge"/>
              <c:yMode val="edge"/>
              <c:x val="1.5434027777777777E-2"/>
              <c:y val="4.309674079079853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33879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395203226987042E-2"/>
          <c:y val="7.7832696473933705E-2"/>
          <c:w val="0.87671985673549668"/>
          <c:h val="0.610925381732604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GRAFY_K!$A$11</c:f>
              <c:strCache>
                <c:ptCount val="1"/>
                <c:pt idx="0">
                  <c:v>CZ053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GRAFY_K!$B$2:$O$2</c:f>
              <c:numCache>
                <c:formatCode>m/d/yyyy</c:formatCode>
                <c:ptCount val="14"/>
                <c:pt idx="0">
                  <c:v>44214</c:v>
                </c:pt>
                <c:pt idx="1">
                  <c:v>44215</c:v>
                </c:pt>
                <c:pt idx="2">
                  <c:v>44216</c:v>
                </c:pt>
                <c:pt idx="3">
                  <c:v>44217</c:v>
                </c:pt>
                <c:pt idx="4">
                  <c:v>44218</c:v>
                </c:pt>
                <c:pt idx="5">
                  <c:v>44219</c:v>
                </c:pt>
                <c:pt idx="6">
                  <c:v>44220</c:v>
                </c:pt>
                <c:pt idx="7">
                  <c:v>44221</c:v>
                </c:pt>
                <c:pt idx="8">
                  <c:v>44222</c:v>
                </c:pt>
                <c:pt idx="9">
                  <c:v>44223</c:v>
                </c:pt>
                <c:pt idx="10">
                  <c:v>44224</c:v>
                </c:pt>
                <c:pt idx="11">
                  <c:v>44225</c:v>
                </c:pt>
                <c:pt idx="12">
                  <c:v>44226</c:v>
                </c:pt>
                <c:pt idx="13">
                  <c:v>44227</c:v>
                </c:pt>
              </c:numCache>
            </c:numRef>
          </c:cat>
          <c:val>
            <c:numRef>
              <c:f>GRAFY_K!$B$11:$O$11</c:f>
              <c:numCache>
                <c:formatCode>General</c:formatCode>
                <c:ptCount val="14"/>
                <c:pt idx="0">
                  <c:v>455</c:v>
                </c:pt>
                <c:pt idx="1">
                  <c:v>509</c:v>
                </c:pt>
                <c:pt idx="2">
                  <c:v>603</c:v>
                </c:pt>
                <c:pt idx="3">
                  <c:v>393</c:v>
                </c:pt>
                <c:pt idx="4">
                  <c:v>491</c:v>
                </c:pt>
                <c:pt idx="5">
                  <c:v>158</c:v>
                </c:pt>
                <c:pt idx="6">
                  <c:v>89</c:v>
                </c:pt>
                <c:pt idx="7">
                  <c:v>443</c:v>
                </c:pt>
                <c:pt idx="8">
                  <c:v>625</c:v>
                </c:pt>
                <c:pt idx="9">
                  <c:v>447</c:v>
                </c:pt>
                <c:pt idx="10">
                  <c:v>449</c:v>
                </c:pt>
                <c:pt idx="11">
                  <c:v>466</c:v>
                </c:pt>
                <c:pt idx="12">
                  <c:v>284</c:v>
                </c:pt>
                <c:pt idx="13">
                  <c:v>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D6-4C31-8D10-0E515A0CA3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1533879776"/>
        <c:axId val="1793986880"/>
      </c:barChart>
      <c:dateAx>
        <c:axId val="1533879776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793986880"/>
        <c:crosses val="autoZero"/>
        <c:auto val="1"/>
        <c:lblOffset val="100"/>
        <c:baseTimeUnit val="days"/>
      </c:dateAx>
      <c:valAx>
        <c:axId val="1793986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/>
                  <a:t>Počet</a:t>
                </a:r>
                <a:r>
                  <a:rPr lang="cs-CZ" baseline="0" dirty="0"/>
                  <a:t> nových případů</a:t>
                </a:r>
                <a:endParaRPr lang="cs-CZ" dirty="0"/>
              </a:p>
            </c:rich>
          </c:tx>
          <c:layout>
            <c:manualLayout>
              <c:xMode val="edge"/>
              <c:yMode val="edge"/>
              <c:x val="1.4319408116097701E-2"/>
              <c:y val="5.325547690122314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33879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GRAFY_K!$A$12</c:f>
              <c:strCache>
                <c:ptCount val="1"/>
                <c:pt idx="0">
                  <c:v>CZ063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GRAFY_K!$B$2:$O$2</c:f>
              <c:numCache>
                <c:formatCode>m/d/yyyy</c:formatCode>
                <c:ptCount val="14"/>
                <c:pt idx="0">
                  <c:v>44214</c:v>
                </c:pt>
                <c:pt idx="1">
                  <c:v>44215</c:v>
                </c:pt>
                <c:pt idx="2">
                  <c:v>44216</c:v>
                </c:pt>
                <c:pt idx="3">
                  <c:v>44217</c:v>
                </c:pt>
                <c:pt idx="4">
                  <c:v>44218</c:v>
                </c:pt>
                <c:pt idx="5">
                  <c:v>44219</c:v>
                </c:pt>
                <c:pt idx="6">
                  <c:v>44220</c:v>
                </c:pt>
                <c:pt idx="7">
                  <c:v>44221</c:v>
                </c:pt>
                <c:pt idx="8">
                  <c:v>44222</c:v>
                </c:pt>
                <c:pt idx="9">
                  <c:v>44223</c:v>
                </c:pt>
                <c:pt idx="10">
                  <c:v>44224</c:v>
                </c:pt>
                <c:pt idx="11">
                  <c:v>44225</c:v>
                </c:pt>
                <c:pt idx="12">
                  <c:v>44226</c:v>
                </c:pt>
                <c:pt idx="13">
                  <c:v>44227</c:v>
                </c:pt>
              </c:numCache>
            </c:numRef>
          </c:cat>
          <c:val>
            <c:numRef>
              <c:f>GRAFY_K!$B$12:$O$12</c:f>
              <c:numCache>
                <c:formatCode>General</c:formatCode>
                <c:ptCount val="14"/>
                <c:pt idx="0">
                  <c:v>333</c:v>
                </c:pt>
                <c:pt idx="1">
                  <c:v>378</c:v>
                </c:pt>
                <c:pt idx="2">
                  <c:v>259</c:v>
                </c:pt>
                <c:pt idx="3">
                  <c:v>252</c:v>
                </c:pt>
                <c:pt idx="4">
                  <c:v>268</c:v>
                </c:pt>
                <c:pt idx="5">
                  <c:v>194</c:v>
                </c:pt>
                <c:pt idx="6">
                  <c:v>67</c:v>
                </c:pt>
                <c:pt idx="7">
                  <c:v>293</c:v>
                </c:pt>
                <c:pt idx="8">
                  <c:v>275</c:v>
                </c:pt>
                <c:pt idx="9">
                  <c:v>297</c:v>
                </c:pt>
                <c:pt idx="10">
                  <c:v>268</c:v>
                </c:pt>
                <c:pt idx="11">
                  <c:v>294</c:v>
                </c:pt>
                <c:pt idx="12">
                  <c:v>178</c:v>
                </c:pt>
                <c:pt idx="13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3D-462F-B8CB-21793575AF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1533879776"/>
        <c:axId val="1793986880"/>
      </c:barChart>
      <c:dateAx>
        <c:axId val="1533879776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793986880"/>
        <c:crosses val="autoZero"/>
        <c:auto val="1"/>
        <c:lblOffset val="100"/>
        <c:baseTimeUnit val="days"/>
      </c:dateAx>
      <c:valAx>
        <c:axId val="1793986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/>
                  <a:t>Počet nových případů</a:t>
                </a:r>
              </a:p>
            </c:rich>
          </c:tx>
          <c:layout>
            <c:manualLayout>
              <c:xMode val="edge"/>
              <c:yMode val="edge"/>
              <c:x val="2.1479116210475043E-2"/>
              <c:y val="2.5751312277749194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33879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GRAFY_K!$A$15</c:f>
              <c:strCache>
                <c:ptCount val="1"/>
                <c:pt idx="0">
                  <c:v>CZ072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GRAFY_K!$B$2:$O$2</c:f>
              <c:numCache>
                <c:formatCode>m/d/yyyy</c:formatCode>
                <c:ptCount val="14"/>
                <c:pt idx="0">
                  <c:v>44214</c:v>
                </c:pt>
                <c:pt idx="1">
                  <c:v>44215</c:v>
                </c:pt>
                <c:pt idx="2">
                  <c:v>44216</c:v>
                </c:pt>
                <c:pt idx="3">
                  <c:v>44217</c:v>
                </c:pt>
                <c:pt idx="4">
                  <c:v>44218</c:v>
                </c:pt>
                <c:pt idx="5">
                  <c:v>44219</c:v>
                </c:pt>
                <c:pt idx="6">
                  <c:v>44220</c:v>
                </c:pt>
                <c:pt idx="7">
                  <c:v>44221</c:v>
                </c:pt>
                <c:pt idx="8">
                  <c:v>44222</c:v>
                </c:pt>
                <c:pt idx="9">
                  <c:v>44223</c:v>
                </c:pt>
                <c:pt idx="10">
                  <c:v>44224</c:v>
                </c:pt>
                <c:pt idx="11">
                  <c:v>44225</c:v>
                </c:pt>
                <c:pt idx="12">
                  <c:v>44226</c:v>
                </c:pt>
                <c:pt idx="13">
                  <c:v>44227</c:v>
                </c:pt>
              </c:numCache>
            </c:numRef>
          </c:cat>
          <c:val>
            <c:numRef>
              <c:f>GRAFY_K!$B$15:$O$15</c:f>
              <c:numCache>
                <c:formatCode>General</c:formatCode>
                <c:ptCount val="14"/>
                <c:pt idx="0">
                  <c:v>280</c:v>
                </c:pt>
                <c:pt idx="1">
                  <c:v>502</c:v>
                </c:pt>
                <c:pt idx="2">
                  <c:v>460</c:v>
                </c:pt>
                <c:pt idx="3">
                  <c:v>220</c:v>
                </c:pt>
                <c:pt idx="4">
                  <c:v>443</c:v>
                </c:pt>
                <c:pt idx="5">
                  <c:v>226</c:v>
                </c:pt>
                <c:pt idx="6">
                  <c:v>131</c:v>
                </c:pt>
                <c:pt idx="7">
                  <c:v>299</c:v>
                </c:pt>
                <c:pt idx="8">
                  <c:v>390</c:v>
                </c:pt>
                <c:pt idx="9">
                  <c:v>331</c:v>
                </c:pt>
                <c:pt idx="10">
                  <c:v>216</c:v>
                </c:pt>
                <c:pt idx="11">
                  <c:v>265</c:v>
                </c:pt>
                <c:pt idx="12">
                  <c:v>205</c:v>
                </c:pt>
                <c:pt idx="13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83-4F75-B052-8C5F431130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1533879776"/>
        <c:axId val="1793986880"/>
      </c:barChart>
      <c:dateAx>
        <c:axId val="1533879776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793986880"/>
        <c:crosses val="autoZero"/>
        <c:auto val="1"/>
        <c:lblOffset val="100"/>
        <c:baseTimeUnit val="days"/>
      </c:dateAx>
      <c:valAx>
        <c:axId val="1793986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/>
                  <a:t>Počet</a:t>
                </a:r>
                <a:r>
                  <a:rPr lang="cs-CZ" baseline="0" dirty="0"/>
                  <a:t> nových případů</a:t>
                </a:r>
                <a:endParaRPr lang="cs-CZ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33879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39269040789571"/>
          <c:y val="6.3879210220673638E-2"/>
          <c:w val="0.86564033121900974"/>
          <c:h val="0.6883194534817538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[2]Praha_grafy!$Q$1</c:f>
              <c:strCache>
                <c:ptCount val="1"/>
                <c:pt idx="0">
                  <c:v>#ODKAZ!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Praha!$R$2:$R$12</c:f>
              <c:strCache>
                <c:ptCount val="11"/>
                <c:pt idx="0">
                  <c:v>Praha 1</c:v>
                </c:pt>
                <c:pt idx="1">
                  <c:v>Praha 2</c:v>
                </c:pt>
                <c:pt idx="2">
                  <c:v>Praha 3</c:v>
                </c:pt>
                <c:pt idx="3">
                  <c:v>Praha 4</c:v>
                </c:pt>
                <c:pt idx="4">
                  <c:v>Praha 5</c:v>
                </c:pt>
                <c:pt idx="5">
                  <c:v>Praha 6</c:v>
                </c:pt>
                <c:pt idx="6">
                  <c:v>Praha 7</c:v>
                </c:pt>
                <c:pt idx="7">
                  <c:v>Praha 8</c:v>
                </c:pt>
                <c:pt idx="8">
                  <c:v>Praha 9</c:v>
                </c:pt>
                <c:pt idx="9">
                  <c:v>Praha 10</c:v>
                </c:pt>
                <c:pt idx="10">
                  <c:v>neudáno</c:v>
                </c:pt>
              </c:strCache>
            </c:strRef>
          </c:cat>
          <c:val>
            <c:numRef>
              <c:f>Praha!$S$2:$S$12</c:f>
              <c:numCache>
                <c:formatCode>General</c:formatCode>
                <c:ptCount val="11"/>
                <c:pt idx="0">
                  <c:v>79</c:v>
                </c:pt>
                <c:pt idx="1">
                  <c:v>144</c:v>
                </c:pt>
                <c:pt idx="2">
                  <c:v>221</c:v>
                </c:pt>
                <c:pt idx="3">
                  <c:v>1179</c:v>
                </c:pt>
                <c:pt idx="4">
                  <c:v>666</c:v>
                </c:pt>
                <c:pt idx="5">
                  <c:v>487</c:v>
                </c:pt>
                <c:pt idx="6">
                  <c:v>155</c:v>
                </c:pt>
                <c:pt idx="7">
                  <c:v>499</c:v>
                </c:pt>
                <c:pt idx="8">
                  <c:v>823</c:v>
                </c:pt>
                <c:pt idx="9">
                  <c:v>632</c:v>
                </c:pt>
                <c:pt idx="10">
                  <c:v>169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F2-4AB4-8104-535E2329DE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1533879776"/>
        <c:axId val="1793986880"/>
      </c:barChart>
      <c:catAx>
        <c:axId val="153387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793986880"/>
        <c:crosses val="autoZero"/>
        <c:auto val="1"/>
        <c:lblAlgn val="ctr"/>
        <c:lblOffset val="100"/>
        <c:tickLblSkip val="1"/>
        <c:noMultiLvlLbl val="0"/>
      </c:catAx>
      <c:valAx>
        <c:axId val="1793986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200" dirty="0"/>
                  <a:t>Počet nových případů</a:t>
                </a:r>
              </a:p>
            </c:rich>
          </c:tx>
          <c:layout>
            <c:manualLayout>
              <c:xMode val="edge"/>
              <c:yMode val="edge"/>
              <c:x val="9.3031315862723892E-3"/>
              <c:y val="0.205948029526891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3387977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GRAFY_K!$A$4</c:f>
              <c:strCache>
                <c:ptCount val="1"/>
                <c:pt idx="0">
                  <c:v>CZ020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GRAFY_K!$B$2:$O$2</c:f>
              <c:numCache>
                <c:formatCode>m/d/yyyy</c:formatCode>
                <c:ptCount val="14"/>
                <c:pt idx="0">
                  <c:v>44214</c:v>
                </c:pt>
                <c:pt idx="1">
                  <c:v>44215</c:v>
                </c:pt>
                <c:pt idx="2">
                  <c:v>44216</c:v>
                </c:pt>
                <c:pt idx="3">
                  <c:v>44217</c:v>
                </c:pt>
                <c:pt idx="4">
                  <c:v>44218</c:v>
                </c:pt>
                <c:pt idx="5">
                  <c:v>44219</c:v>
                </c:pt>
                <c:pt idx="6">
                  <c:v>44220</c:v>
                </c:pt>
                <c:pt idx="7">
                  <c:v>44221</c:v>
                </c:pt>
                <c:pt idx="8">
                  <c:v>44222</c:v>
                </c:pt>
                <c:pt idx="9">
                  <c:v>44223</c:v>
                </c:pt>
                <c:pt idx="10">
                  <c:v>44224</c:v>
                </c:pt>
                <c:pt idx="11">
                  <c:v>44225</c:v>
                </c:pt>
                <c:pt idx="12">
                  <c:v>44226</c:v>
                </c:pt>
                <c:pt idx="13">
                  <c:v>44227</c:v>
                </c:pt>
              </c:numCache>
            </c:numRef>
          </c:cat>
          <c:val>
            <c:numRef>
              <c:f>GRAFY_K!$B$4:$O$4</c:f>
              <c:numCache>
                <c:formatCode>General</c:formatCode>
                <c:ptCount val="14"/>
                <c:pt idx="0">
                  <c:v>1050</c:v>
                </c:pt>
                <c:pt idx="1">
                  <c:v>1241</c:v>
                </c:pt>
                <c:pt idx="2">
                  <c:v>1140</c:v>
                </c:pt>
                <c:pt idx="3">
                  <c:v>1009</c:v>
                </c:pt>
                <c:pt idx="4">
                  <c:v>1124</c:v>
                </c:pt>
                <c:pt idx="5">
                  <c:v>610</c:v>
                </c:pt>
                <c:pt idx="6">
                  <c:v>234</c:v>
                </c:pt>
                <c:pt idx="7">
                  <c:v>1023</c:v>
                </c:pt>
                <c:pt idx="8">
                  <c:v>1254</c:v>
                </c:pt>
                <c:pt idx="9">
                  <c:v>1181</c:v>
                </c:pt>
                <c:pt idx="10">
                  <c:v>951</c:v>
                </c:pt>
                <c:pt idx="11">
                  <c:v>1018</c:v>
                </c:pt>
                <c:pt idx="12">
                  <c:v>501</c:v>
                </c:pt>
                <c:pt idx="13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E8-4580-8C67-FA05EF6370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1533879776"/>
        <c:axId val="1793986880"/>
      </c:barChart>
      <c:dateAx>
        <c:axId val="1533879776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793986880"/>
        <c:crosses val="autoZero"/>
        <c:auto val="1"/>
        <c:lblOffset val="100"/>
        <c:baseTimeUnit val="days"/>
      </c:dateAx>
      <c:valAx>
        <c:axId val="1793986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/>
                  <a:t>Počet</a:t>
                </a:r>
                <a:r>
                  <a:rPr lang="cs-CZ" baseline="0" dirty="0"/>
                  <a:t> nových případů</a:t>
                </a:r>
                <a:endParaRPr lang="cs-CZ" dirty="0"/>
              </a:p>
            </c:rich>
          </c:tx>
          <c:layout>
            <c:manualLayout>
              <c:xMode val="edge"/>
              <c:yMode val="edge"/>
              <c:x val="2.8039163304944267E-2"/>
              <c:y val="1.9960079840319361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33879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GRAFY_K!$A$16</c:f>
              <c:strCache>
                <c:ptCount val="1"/>
                <c:pt idx="0">
                  <c:v>CZ080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GRAFY_K!$B$2:$O$2</c:f>
              <c:numCache>
                <c:formatCode>m/d/yyyy</c:formatCode>
                <c:ptCount val="14"/>
                <c:pt idx="0">
                  <c:v>44214</c:v>
                </c:pt>
                <c:pt idx="1">
                  <c:v>44215</c:v>
                </c:pt>
                <c:pt idx="2">
                  <c:v>44216</c:v>
                </c:pt>
                <c:pt idx="3">
                  <c:v>44217</c:v>
                </c:pt>
                <c:pt idx="4">
                  <c:v>44218</c:v>
                </c:pt>
                <c:pt idx="5">
                  <c:v>44219</c:v>
                </c:pt>
                <c:pt idx="6">
                  <c:v>44220</c:v>
                </c:pt>
                <c:pt idx="7">
                  <c:v>44221</c:v>
                </c:pt>
                <c:pt idx="8">
                  <c:v>44222</c:v>
                </c:pt>
                <c:pt idx="9">
                  <c:v>44223</c:v>
                </c:pt>
                <c:pt idx="10">
                  <c:v>44224</c:v>
                </c:pt>
                <c:pt idx="11">
                  <c:v>44225</c:v>
                </c:pt>
                <c:pt idx="12">
                  <c:v>44226</c:v>
                </c:pt>
                <c:pt idx="13">
                  <c:v>44227</c:v>
                </c:pt>
              </c:numCache>
            </c:numRef>
          </c:cat>
          <c:val>
            <c:numRef>
              <c:f>GRAFY_K!$B$16:$O$16</c:f>
              <c:numCache>
                <c:formatCode>General</c:formatCode>
                <c:ptCount val="14"/>
                <c:pt idx="0">
                  <c:v>729</c:v>
                </c:pt>
                <c:pt idx="1">
                  <c:v>991</c:v>
                </c:pt>
                <c:pt idx="2">
                  <c:v>754</c:v>
                </c:pt>
                <c:pt idx="3">
                  <c:v>773</c:v>
                </c:pt>
                <c:pt idx="4">
                  <c:v>878</c:v>
                </c:pt>
                <c:pt idx="5">
                  <c:v>361</c:v>
                </c:pt>
                <c:pt idx="6">
                  <c:v>342</c:v>
                </c:pt>
                <c:pt idx="7">
                  <c:v>725</c:v>
                </c:pt>
                <c:pt idx="8">
                  <c:v>877</c:v>
                </c:pt>
                <c:pt idx="9">
                  <c:v>664</c:v>
                </c:pt>
                <c:pt idx="10">
                  <c:v>645</c:v>
                </c:pt>
                <c:pt idx="11">
                  <c:v>670</c:v>
                </c:pt>
                <c:pt idx="12">
                  <c:v>423</c:v>
                </c:pt>
                <c:pt idx="13">
                  <c:v>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9C-4F70-8E0F-36B2E8979D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1533879776"/>
        <c:axId val="1793986880"/>
      </c:barChart>
      <c:dateAx>
        <c:axId val="1533879776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793986880"/>
        <c:crosses val="autoZero"/>
        <c:auto val="1"/>
        <c:lblOffset val="100"/>
        <c:baseTimeUnit val="days"/>
      </c:dateAx>
      <c:valAx>
        <c:axId val="1793986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/>
                  <a:t>Počet</a:t>
                </a:r>
                <a:r>
                  <a:rPr lang="cs-CZ" baseline="0" dirty="0"/>
                  <a:t> nových případů</a:t>
                </a:r>
                <a:endParaRPr lang="cs-CZ" dirty="0"/>
              </a:p>
            </c:rich>
          </c:tx>
          <c:layout>
            <c:manualLayout>
              <c:xMode val="edge"/>
              <c:yMode val="edge"/>
              <c:x val="1.5667680679508546E-2"/>
              <c:y val="9.464050027789731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33879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GRAFY_K!$A$13</c:f>
              <c:strCache>
                <c:ptCount val="1"/>
                <c:pt idx="0">
                  <c:v>CZ064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GRAFY_K!$B$2:$O$2</c:f>
              <c:numCache>
                <c:formatCode>m/d/yyyy</c:formatCode>
                <c:ptCount val="14"/>
                <c:pt idx="0">
                  <c:v>44214</c:v>
                </c:pt>
                <c:pt idx="1">
                  <c:v>44215</c:v>
                </c:pt>
                <c:pt idx="2">
                  <c:v>44216</c:v>
                </c:pt>
                <c:pt idx="3">
                  <c:v>44217</c:v>
                </c:pt>
                <c:pt idx="4">
                  <c:v>44218</c:v>
                </c:pt>
                <c:pt idx="5">
                  <c:v>44219</c:v>
                </c:pt>
                <c:pt idx="6">
                  <c:v>44220</c:v>
                </c:pt>
                <c:pt idx="7">
                  <c:v>44221</c:v>
                </c:pt>
                <c:pt idx="8">
                  <c:v>44222</c:v>
                </c:pt>
                <c:pt idx="9">
                  <c:v>44223</c:v>
                </c:pt>
                <c:pt idx="10">
                  <c:v>44224</c:v>
                </c:pt>
                <c:pt idx="11">
                  <c:v>44225</c:v>
                </c:pt>
                <c:pt idx="12">
                  <c:v>44226</c:v>
                </c:pt>
                <c:pt idx="13">
                  <c:v>44227</c:v>
                </c:pt>
              </c:numCache>
            </c:numRef>
          </c:cat>
          <c:val>
            <c:numRef>
              <c:f>GRAFY_K!$B$13:$O$13</c:f>
              <c:numCache>
                <c:formatCode>General</c:formatCode>
                <c:ptCount val="14"/>
                <c:pt idx="0">
                  <c:v>621</c:v>
                </c:pt>
                <c:pt idx="1">
                  <c:v>803</c:v>
                </c:pt>
                <c:pt idx="2">
                  <c:v>852</c:v>
                </c:pt>
                <c:pt idx="3">
                  <c:v>713</c:v>
                </c:pt>
                <c:pt idx="4">
                  <c:v>850</c:v>
                </c:pt>
                <c:pt idx="5">
                  <c:v>350</c:v>
                </c:pt>
                <c:pt idx="6">
                  <c:v>190</c:v>
                </c:pt>
                <c:pt idx="7">
                  <c:v>567</c:v>
                </c:pt>
                <c:pt idx="8">
                  <c:v>814</c:v>
                </c:pt>
                <c:pt idx="9">
                  <c:v>864</c:v>
                </c:pt>
                <c:pt idx="10">
                  <c:v>657</c:v>
                </c:pt>
                <c:pt idx="11">
                  <c:v>758</c:v>
                </c:pt>
                <c:pt idx="12">
                  <c:v>264</c:v>
                </c:pt>
                <c:pt idx="13">
                  <c:v>165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42-432B-9572-7022CA7FA5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1533879776"/>
        <c:axId val="1793986880"/>
      </c:barChart>
      <c:dateAx>
        <c:axId val="1533879776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793986880"/>
        <c:crosses val="autoZero"/>
        <c:auto val="1"/>
        <c:lblOffset val="100"/>
        <c:baseTimeUnit val="days"/>
      </c:dateAx>
      <c:valAx>
        <c:axId val="1793986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/>
                  <a:t>Počet</a:t>
                </a:r>
                <a:r>
                  <a:rPr lang="cs-CZ" baseline="0" dirty="0"/>
                  <a:t> nových případů</a:t>
                </a:r>
                <a:endParaRPr lang="cs-CZ" dirty="0"/>
              </a:p>
            </c:rich>
          </c:tx>
          <c:layout>
            <c:manualLayout>
              <c:xMode val="edge"/>
              <c:yMode val="edge"/>
              <c:x val="2.0579100907919427E-2"/>
              <c:y val="0.1156830022147312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33879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21781259707736"/>
          <c:y val="5.9557636401695584E-2"/>
          <c:w val="0.86226246031713849"/>
          <c:h val="0.6752143456738859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GRAFY_K!$A$14</c:f>
              <c:strCache>
                <c:ptCount val="1"/>
                <c:pt idx="0">
                  <c:v>CZ071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GRAFY_K!$B$2:$O$2</c:f>
              <c:numCache>
                <c:formatCode>m/d/yyyy</c:formatCode>
                <c:ptCount val="14"/>
                <c:pt idx="0">
                  <c:v>44214</c:v>
                </c:pt>
                <c:pt idx="1">
                  <c:v>44215</c:v>
                </c:pt>
                <c:pt idx="2">
                  <c:v>44216</c:v>
                </c:pt>
                <c:pt idx="3">
                  <c:v>44217</c:v>
                </c:pt>
                <c:pt idx="4">
                  <c:v>44218</c:v>
                </c:pt>
                <c:pt idx="5">
                  <c:v>44219</c:v>
                </c:pt>
                <c:pt idx="6">
                  <c:v>44220</c:v>
                </c:pt>
                <c:pt idx="7">
                  <c:v>44221</c:v>
                </c:pt>
                <c:pt idx="8">
                  <c:v>44222</c:v>
                </c:pt>
                <c:pt idx="9">
                  <c:v>44223</c:v>
                </c:pt>
                <c:pt idx="10">
                  <c:v>44224</c:v>
                </c:pt>
                <c:pt idx="11">
                  <c:v>44225</c:v>
                </c:pt>
                <c:pt idx="12">
                  <c:v>44226</c:v>
                </c:pt>
                <c:pt idx="13">
                  <c:v>44227</c:v>
                </c:pt>
              </c:numCache>
            </c:numRef>
          </c:cat>
          <c:val>
            <c:numRef>
              <c:f>GRAFY_K!$B$14:$O$14</c:f>
              <c:numCache>
                <c:formatCode>General</c:formatCode>
                <c:ptCount val="14"/>
                <c:pt idx="0">
                  <c:v>709</c:v>
                </c:pt>
                <c:pt idx="1">
                  <c:v>513</c:v>
                </c:pt>
                <c:pt idx="2">
                  <c:v>485</c:v>
                </c:pt>
                <c:pt idx="3">
                  <c:v>391</c:v>
                </c:pt>
                <c:pt idx="4">
                  <c:v>429</c:v>
                </c:pt>
                <c:pt idx="5">
                  <c:v>129</c:v>
                </c:pt>
                <c:pt idx="6">
                  <c:v>126</c:v>
                </c:pt>
                <c:pt idx="7">
                  <c:v>463</c:v>
                </c:pt>
                <c:pt idx="8">
                  <c:v>522</c:v>
                </c:pt>
                <c:pt idx="9">
                  <c:v>459</c:v>
                </c:pt>
                <c:pt idx="10">
                  <c:v>379</c:v>
                </c:pt>
                <c:pt idx="11">
                  <c:v>418</c:v>
                </c:pt>
                <c:pt idx="12">
                  <c:v>82</c:v>
                </c:pt>
                <c:pt idx="13">
                  <c:v>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5C-4176-A65C-1CB59A6D79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1533879776"/>
        <c:axId val="1793986880"/>
      </c:barChart>
      <c:dateAx>
        <c:axId val="1533879776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793986880"/>
        <c:crosses val="autoZero"/>
        <c:auto val="1"/>
        <c:lblOffset val="100"/>
        <c:baseTimeUnit val="days"/>
      </c:dateAx>
      <c:valAx>
        <c:axId val="1793986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/>
                  <a:t>Počet</a:t>
                </a:r>
                <a:r>
                  <a:rPr lang="cs-CZ" baseline="0" dirty="0"/>
                  <a:t> nových případů</a:t>
                </a:r>
                <a:endParaRPr lang="cs-CZ" dirty="0"/>
              </a:p>
            </c:rich>
          </c:tx>
          <c:layout>
            <c:manualLayout>
              <c:xMode val="edge"/>
              <c:yMode val="edge"/>
              <c:x val="2.1670032819751238E-2"/>
              <c:y val="0.1711124573514885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33879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GRAFY_K!$A$5</c:f>
              <c:strCache>
                <c:ptCount val="1"/>
                <c:pt idx="0">
                  <c:v>CZ031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GRAFY_K!$B$2:$O$2</c:f>
              <c:numCache>
                <c:formatCode>m/d/yyyy</c:formatCode>
                <c:ptCount val="14"/>
                <c:pt idx="0">
                  <c:v>44214</c:v>
                </c:pt>
                <c:pt idx="1">
                  <c:v>44215</c:v>
                </c:pt>
                <c:pt idx="2">
                  <c:v>44216</c:v>
                </c:pt>
                <c:pt idx="3">
                  <c:v>44217</c:v>
                </c:pt>
                <c:pt idx="4">
                  <c:v>44218</c:v>
                </c:pt>
                <c:pt idx="5">
                  <c:v>44219</c:v>
                </c:pt>
                <c:pt idx="6">
                  <c:v>44220</c:v>
                </c:pt>
                <c:pt idx="7">
                  <c:v>44221</c:v>
                </c:pt>
                <c:pt idx="8">
                  <c:v>44222</c:v>
                </c:pt>
                <c:pt idx="9">
                  <c:v>44223</c:v>
                </c:pt>
                <c:pt idx="10">
                  <c:v>44224</c:v>
                </c:pt>
                <c:pt idx="11">
                  <c:v>44225</c:v>
                </c:pt>
                <c:pt idx="12">
                  <c:v>44226</c:v>
                </c:pt>
                <c:pt idx="13">
                  <c:v>44227</c:v>
                </c:pt>
              </c:numCache>
            </c:numRef>
          </c:cat>
          <c:val>
            <c:numRef>
              <c:f>GRAFY_K!$B$5:$O$5</c:f>
              <c:numCache>
                <c:formatCode>General</c:formatCode>
                <c:ptCount val="14"/>
                <c:pt idx="0">
                  <c:v>346</c:v>
                </c:pt>
                <c:pt idx="1">
                  <c:v>519</c:v>
                </c:pt>
                <c:pt idx="2">
                  <c:v>414</c:v>
                </c:pt>
                <c:pt idx="3">
                  <c:v>494</c:v>
                </c:pt>
                <c:pt idx="4">
                  <c:v>467</c:v>
                </c:pt>
                <c:pt idx="5">
                  <c:v>137</c:v>
                </c:pt>
                <c:pt idx="6">
                  <c:v>46</c:v>
                </c:pt>
                <c:pt idx="7">
                  <c:v>302</c:v>
                </c:pt>
                <c:pt idx="8">
                  <c:v>533</c:v>
                </c:pt>
                <c:pt idx="9">
                  <c:v>467</c:v>
                </c:pt>
                <c:pt idx="10">
                  <c:v>422</c:v>
                </c:pt>
                <c:pt idx="11">
                  <c:v>423</c:v>
                </c:pt>
                <c:pt idx="12">
                  <c:v>122</c:v>
                </c:pt>
                <c:pt idx="13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AC-48EF-B1A2-601D690E03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1533879776"/>
        <c:axId val="1793986880"/>
      </c:barChart>
      <c:dateAx>
        <c:axId val="1533879776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793986880"/>
        <c:crosses val="autoZero"/>
        <c:auto val="1"/>
        <c:lblOffset val="100"/>
        <c:baseTimeUnit val="days"/>
      </c:dateAx>
      <c:valAx>
        <c:axId val="1793986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/>
                  <a:t>Počet nových případů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33879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GRAFY_K!$A$6</c:f>
              <c:strCache>
                <c:ptCount val="1"/>
                <c:pt idx="0">
                  <c:v>CZ032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GRAFY_K!$B$2:$O$2</c:f>
              <c:numCache>
                <c:formatCode>m/d/yyyy</c:formatCode>
                <c:ptCount val="14"/>
                <c:pt idx="0">
                  <c:v>44214</c:v>
                </c:pt>
                <c:pt idx="1">
                  <c:v>44215</c:v>
                </c:pt>
                <c:pt idx="2">
                  <c:v>44216</c:v>
                </c:pt>
                <c:pt idx="3">
                  <c:v>44217</c:v>
                </c:pt>
                <c:pt idx="4">
                  <c:v>44218</c:v>
                </c:pt>
                <c:pt idx="5">
                  <c:v>44219</c:v>
                </c:pt>
                <c:pt idx="6">
                  <c:v>44220</c:v>
                </c:pt>
                <c:pt idx="7">
                  <c:v>44221</c:v>
                </c:pt>
                <c:pt idx="8">
                  <c:v>44222</c:v>
                </c:pt>
                <c:pt idx="9">
                  <c:v>44223</c:v>
                </c:pt>
                <c:pt idx="10">
                  <c:v>44224</c:v>
                </c:pt>
                <c:pt idx="11">
                  <c:v>44225</c:v>
                </c:pt>
                <c:pt idx="12">
                  <c:v>44226</c:v>
                </c:pt>
                <c:pt idx="13">
                  <c:v>44227</c:v>
                </c:pt>
              </c:numCache>
            </c:numRef>
          </c:cat>
          <c:val>
            <c:numRef>
              <c:f>GRAFY_K!$B$6:$O$6</c:f>
              <c:numCache>
                <c:formatCode>General</c:formatCode>
                <c:ptCount val="14"/>
                <c:pt idx="0">
                  <c:v>445</c:v>
                </c:pt>
                <c:pt idx="1">
                  <c:v>575</c:v>
                </c:pt>
                <c:pt idx="2">
                  <c:v>483</c:v>
                </c:pt>
                <c:pt idx="3">
                  <c:v>456</c:v>
                </c:pt>
                <c:pt idx="4">
                  <c:v>571</c:v>
                </c:pt>
                <c:pt idx="5">
                  <c:v>166</c:v>
                </c:pt>
                <c:pt idx="6">
                  <c:v>71</c:v>
                </c:pt>
                <c:pt idx="7">
                  <c:v>404</c:v>
                </c:pt>
                <c:pt idx="8">
                  <c:v>467</c:v>
                </c:pt>
                <c:pt idx="9">
                  <c:v>640</c:v>
                </c:pt>
                <c:pt idx="10">
                  <c:v>512</c:v>
                </c:pt>
                <c:pt idx="11">
                  <c:v>658</c:v>
                </c:pt>
                <c:pt idx="12">
                  <c:v>123</c:v>
                </c:pt>
                <c:pt idx="13">
                  <c:v>128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B9-4B07-9CA0-84577E1A36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1533879776"/>
        <c:axId val="1793986880"/>
      </c:barChart>
      <c:dateAx>
        <c:axId val="1533879776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793986880"/>
        <c:crosses val="autoZero"/>
        <c:auto val="1"/>
        <c:lblOffset val="100"/>
        <c:baseTimeUnit val="days"/>
      </c:dateAx>
      <c:valAx>
        <c:axId val="1793986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/>
                  <a:t>Počet nových případů</a:t>
                </a:r>
              </a:p>
            </c:rich>
          </c:tx>
          <c:layout>
            <c:manualLayout>
              <c:xMode val="edge"/>
              <c:yMode val="edge"/>
              <c:x val="2.5963290100831236E-2"/>
              <c:y val="6.196564267966863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33879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GRAFY_K!$A$7</c:f>
              <c:strCache>
                <c:ptCount val="1"/>
                <c:pt idx="0">
                  <c:v>CZ041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GRAFY_K!$B$2:$O$2</c:f>
              <c:numCache>
                <c:formatCode>m/d/yyyy</c:formatCode>
                <c:ptCount val="14"/>
                <c:pt idx="0">
                  <c:v>44214</c:v>
                </c:pt>
                <c:pt idx="1">
                  <c:v>44215</c:v>
                </c:pt>
                <c:pt idx="2">
                  <c:v>44216</c:v>
                </c:pt>
                <c:pt idx="3">
                  <c:v>44217</c:v>
                </c:pt>
                <c:pt idx="4">
                  <c:v>44218</c:v>
                </c:pt>
                <c:pt idx="5">
                  <c:v>44219</c:v>
                </c:pt>
                <c:pt idx="6">
                  <c:v>44220</c:v>
                </c:pt>
                <c:pt idx="7">
                  <c:v>44221</c:v>
                </c:pt>
                <c:pt idx="8">
                  <c:v>44222</c:v>
                </c:pt>
                <c:pt idx="9">
                  <c:v>44223</c:v>
                </c:pt>
                <c:pt idx="10">
                  <c:v>44224</c:v>
                </c:pt>
                <c:pt idx="11">
                  <c:v>44225</c:v>
                </c:pt>
                <c:pt idx="12">
                  <c:v>44226</c:v>
                </c:pt>
                <c:pt idx="13">
                  <c:v>44227</c:v>
                </c:pt>
              </c:numCache>
            </c:numRef>
          </c:cat>
          <c:val>
            <c:numRef>
              <c:f>GRAFY_K!$B$7:$O$7</c:f>
              <c:numCache>
                <c:formatCode>General</c:formatCode>
                <c:ptCount val="14"/>
                <c:pt idx="0">
                  <c:v>120</c:v>
                </c:pt>
                <c:pt idx="1">
                  <c:v>820</c:v>
                </c:pt>
                <c:pt idx="2">
                  <c:v>137</c:v>
                </c:pt>
                <c:pt idx="3">
                  <c:v>428</c:v>
                </c:pt>
                <c:pt idx="4">
                  <c:v>482</c:v>
                </c:pt>
                <c:pt idx="5">
                  <c:v>319</c:v>
                </c:pt>
                <c:pt idx="6">
                  <c:v>134</c:v>
                </c:pt>
                <c:pt idx="7">
                  <c:v>181</c:v>
                </c:pt>
                <c:pt idx="8">
                  <c:v>507</c:v>
                </c:pt>
                <c:pt idx="9">
                  <c:v>531</c:v>
                </c:pt>
                <c:pt idx="10">
                  <c:v>796</c:v>
                </c:pt>
                <c:pt idx="11">
                  <c:v>473</c:v>
                </c:pt>
                <c:pt idx="12">
                  <c:v>404</c:v>
                </c:pt>
                <c:pt idx="13">
                  <c:v>283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A1-44DB-8582-A671DB5990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1533879776"/>
        <c:axId val="1793986880"/>
      </c:barChart>
      <c:dateAx>
        <c:axId val="1533879776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793986880"/>
        <c:crosses val="autoZero"/>
        <c:auto val="1"/>
        <c:lblOffset val="100"/>
        <c:baseTimeUnit val="days"/>
      </c:dateAx>
      <c:valAx>
        <c:axId val="1793986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/>
                  <a:t>Počet nových případů</a:t>
                </a:r>
              </a:p>
            </c:rich>
          </c:tx>
          <c:layout>
            <c:manualLayout>
              <c:xMode val="edge"/>
              <c:yMode val="edge"/>
              <c:x val="2.3244062103009266E-3"/>
              <c:y val="4.422074858415260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33879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r">
              <a:defRPr sz="1200"/>
            </a:lvl1pPr>
          </a:lstStyle>
          <a:p>
            <a:fld id="{9F8F9534-E31E-47A6-B3B5-39567348889D}" type="datetimeFigureOut">
              <a:rPr lang="cs-CZ" smtClean="0"/>
              <a:t>02.02.2021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6" tIns="45713" rIns="91426" bIns="45713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26" tIns="45713" rIns="91426" bIns="45713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r">
              <a:defRPr sz="1200"/>
            </a:lvl1pPr>
          </a:lstStyle>
          <a:p>
            <a:fld id="{913B4F48-45DA-4A93-94D7-4559DBB1A6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277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B4F48-45DA-4A93-94D7-4559DBB1A6C9}" type="slidenum">
              <a:rPr lang="cs-CZ" smtClean="0"/>
              <a:t>13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9523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BFCB68-01F3-4028-943D-0453D67E25ED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424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2" name="Google Shape;1472;p73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3" name="Google Shape;1473;p73:notes"/>
          <p:cNvSpPr txBox="1">
            <a:spLocks noGrp="1"/>
          </p:cNvSpPr>
          <p:nvPr>
            <p:ph type="sldNum" idx="12"/>
          </p:nvPr>
        </p:nvSpPr>
        <p:spPr>
          <a:xfrm>
            <a:off x="3850445" y="9430093"/>
            <a:ext cx="2945659" cy="4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23797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Honza</a:t>
            </a:r>
            <a:r>
              <a:rPr lang="en-US" dirty="0"/>
              <a:t> Jann – ale </a:t>
            </a:r>
            <a:r>
              <a:rPr lang="en-US" dirty="0" err="1"/>
              <a:t>trochu</a:t>
            </a:r>
            <a:r>
              <a:rPr lang="en-US" dirty="0"/>
              <a:t> </a:t>
            </a:r>
            <a:r>
              <a:rPr lang="en-US" dirty="0" err="1"/>
              <a:t>predelame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Pro </a:t>
            </a:r>
            <a:r>
              <a:rPr lang="en-US" dirty="0" err="1"/>
              <a:t>vsechny</a:t>
            </a:r>
            <a:r>
              <a:rPr lang="en-US" dirty="0"/>
              <a:t> region </a:t>
            </a:r>
            <a:r>
              <a:rPr lang="en-US" dirty="0" err="1"/>
              <a:t>standardne</a:t>
            </a:r>
            <a:r>
              <a:rPr lang="en-US" dirty="0"/>
              <a:t> </a:t>
            </a:r>
            <a:r>
              <a:rPr lang="en-US" dirty="0" err="1"/>
              <a:t>kazdy</a:t>
            </a:r>
            <a:r>
              <a:rPr lang="en-US" dirty="0"/>
              <a:t> den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Vpravo</a:t>
            </a:r>
            <a:r>
              <a:rPr lang="en-US" dirty="0"/>
              <a:t> </a:t>
            </a:r>
            <a:r>
              <a:rPr lang="en-US" dirty="0" err="1"/>
              <a:t>vyrez</a:t>
            </a:r>
            <a:r>
              <a:rPr lang="en-US" dirty="0"/>
              <a:t> </a:t>
            </a:r>
            <a:r>
              <a:rPr lang="en-US" dirty="0" err="1"/>
              <a:t>Tve</a:t>
            </a:r>
            <a:r>
              <a:rPr lang="en-US" dirty="0"/>
              <a:t> </a:t>
            </a:r>
            <a:r>
              <a:rPr lang="en-US" dirty="0" err="1"/>
              <a:t>mapy</a:t>
            </a:r>
            <a:r>
              <a:rPr lang="en-US" dirty="0"/>
              <a:t> – </a:t>
            </a:r>
            <a:r>
              <a:rPr lang="en-US" dirty="0" err="1"/>
              <a:t>jak</a:t>
            </a:r>
            <a:r>
              <a:rPr lang="en-US" dirty="0"/>
              <a:t> </a:t>
            </a:r>
            <a:r>
              <a:rPr lang="en-US" dirty="0" err="1"/>
              <a:t>kombinujes</a:t>
            </a:r>
            <a:r>
              <a:rPr lang="en-US" dirty="0"/>
              <a:t> ty </a:t>
            </a:r>
            <a:r>
              <a:rPr lang="en-US" dirty="0" err="1"/>
              <a:t>plochy</a:t>
            </a:r>
            <a:r>
              <a:rPr lang="en-US" dirty="0"/>
              <a:t> pro </a:t>
            </a:r>
            <a:r>
              <a:rPr lang="en-US" dirty="0" err="1"/>
              <a:t>relativni</a:t>
            </a:r>
            <a:r>
              <a:rPr lang="en-US" dirty="0"/>
              <a:t> </a:t>
            </a:r>
            <a:r>
              <a:rPr lang="en-US" dirty="0" err="1"/>
              <a:t>hodnoty</a:t>
            </a:r>
            <a:r>
              <a:rPr lang="en-US" dirty="0"/>
              <a:t> a </a:t>
            </a:r>
            <a:r>
              <a:rPr lang="en-US" dirty="0" err="1"/>
              <a:t>kolecka</a:t>
            </a:r>
            <a:r>
              <a:rPr lang="en-US" dirty="0"/>
              <a:t> pro </a:t>
            </a:r>
            <a:r>
              <a:rPr lang="en-US" dirty="0" err="1"/>
              <a:t>absolutni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err="1"/>
              <a:t>Vlevo</a:t>
            </a:r>
            <a:r>
              <a:rPr lang="en-US" dirty="0"/>
              <a:t> </a:t>
            </a:r>
            <a:r>
              <a:rPr lang="en-US" dirty="0" err="1"/>
              <a:t>graf</a:t>
            </a:r>
            <a:r>
              <a:rPr lang="en-US" dirty="0"/>
              <a:t> </a:t>
            </a:r>
            <a:r>
              <a:rPr lang="en-US" dirty="0" err="1"/>
              <a:t>vyvoje</a:t>
            </a:r>
            <a:r>
              <a:rPr lang="en-US" dirty="0"/>
              <a:t> v </a:t>
            </a:r>
            <a:r>
              <a:rPr lang="en-US" dirty="0" err="1"/>
              <a:t>kraji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Pod </a:t>
            </a:r>
            <a:r>
              <a:rPr lang="en-US" dirty="0" err="1"/>
              <a:t>nim</a:t>
            </a:r>
            <a:r>
              <a:rPr lang="en-US" dirty="0"/>
              <a:t> </a:t>
            </a:r>
            <a:r>
              <a:rPr lang="en-US" dirty="0" err="1"/>
              <a:t>tabulka</a:t>
            </a:r>
            <a:r>
              <a:rPr lang="en-US" dirty="0"/>
              <a:t> s </a:t>
            </a:r>
            <a:r>
              <a:rPr lang="en-US" dirty="0" err="1"/>
              <a:t>vyvojem</a:t>
            </a:r>
            <a:r>
              <a:rPr lang="en-US" dirty="0"/>
              <a:t> v </a:t>
            </a:r>
            <a:r>
              <a:rPr lang="en-US" dirty="0" err="1"/>
              <a:t>okresech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BFCB68-01F3-4028-943D-0453D67E25ED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0860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BFCB68-01F3-4028-943D-0453D67E25ED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894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aseline="0" dirty="0"/>
              <a:t>	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BFCB68-01F3-4028-943D-0453D67E25ED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510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BFCB68-01F3-4028-943D-0453D67E25ED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9389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2" name="Google Shape;1472;p73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3" name="Google Shape;1473;p73:notes"/>
          <p:cNvSpPr txBox="1">
            <a:spLocks noGrp="1"/>
          </p:cNvSpPr>
          <p:nvPr>
            <p:ph type="sldNum" idx="12"/>
          </p:nvPr>
        </p:nvSpPr>
        <p:spPr>
          <a:xfrm>
            <a:off x="3850445" y="9430093"/>
            <a:ext cx="2945659" cy="4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80239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BFCB68-01F3-4028-943D-0453D67E25ED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7635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2" name="Google Shape;1472;p73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3" name="Google Shape;1473;p73:notes"/>
          <p:cNvSpPr txBox="1">
            <a:spLocks noGrp="1"/>
          </p:cNvSpPr>
          <p:nvPr>
            <p:ph type="sldNum" idx="12"/>
          </p:nvPr>
        </p:nvSpPr>
        <p:spPr>
          <a:xfrm>
            <a:off x="3850445" y="9430093"/>
            <a:ext cx="2945659" cy="4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73832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BFCB68-01F3-4028-943D-0453D67E25ED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651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B4F48-45DA-4A93-94D7-4559DBB1A6C9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46162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B4F48-45DA-4A93-94D7-4559DBB1A6C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3061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B4F48-45DA-4A93-94D7-4559DBB1A6C9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65857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B4F48-45DA-4A93-94D7-4559DBB1A6C9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26229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B4F48-45DA-4A93-94D7-4559DBB1A6C9}" type="slidenum">
              <a:rPr lang="cs-CZ" smtClean="0"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57653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8E77A-2561-4555-875B-95468CAC112D}" type="slidenum">
              <a:rPr lang="cs-CZ" smtClean="0"/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09202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B4F48-45DA-4A93-94D7-4559DBB1A6C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5462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800" b="0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BFCB68-01F3-4028-943D-0453D67E25ED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316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="1" dirty="0"/>
              <a:t>Graf znázorňuje vývoj</a:t>
            </a:r>
            <a:r>
              <a:rPr lang="cs-CZ" b="1" baseline="0" dirty="0"/>
              <a:t> počtu testů a pozitivních případů získaných testováním metodou RT-PCR za poslední měsíc. Modrá křivka ukazuje vývoj pozitivity (poměr pozitivních případů a počtu testů).</a:t>
            </a:r>
            <a:endParaRPr lang="cs-CZ" b="1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51867-A7A3-4DFD-BC2C-227AF36908D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815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="1" dirty="0"/>
              <a:t>Graf znázorňuje vývoj</a:t>
            </a:r>
            <a:r>
              <a:rPr lang="cs-CZ" b="1" baseline="0" dirty="0"/>
              <a:t> počtu testů a pozitivních případů získaných testováním antigenními testy za poslední měsíc. Modrá křivka ukazuje vývoj pozitivity (poměr pozitivních případů a počtu testů).</a:t>
            </a:r>
            <a:endParaRPr lang="cs-CZ" b="1" dirty="0"/>
          </a:p>
          <a:p>
            <a:endParaRPr lang="cs-CZ" b="1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51867-A7A3-4DFD-BC2C-227AF36908D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982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="1" dirty="0"/>
              <a:t>Graf</a:t>
            </a:r>
            <a:r>
              <a:rPr lang="cs-CZ" b="1" baseline="0" dirty="0"/>
              <a:t> znázorňuje počet pozitivních případů v kategorii 65+ v jednotlivých </a:t>
            </a:r>
            <a:r>
              <a:rPr lang="cs-CZ" b="1" baseline="0"/>
              <a:t>krajích ČR, </a:t>
            </a:r>
            <a:r>
              <a:rPr lang="cs-CZ" b="1" baseline="0" dirty="0"/>
              <a:t>celkový počet pozitivních případů v těchto krajích a procentuální zastoupení kategorie 65+ v celkovém počtu pozitivních. Lze z něj přibližně predikovat zatížení nemocnic v </a:t>
            </a:r>
            <a:r>
              <a:rPr lang="cs-CZ" b="1" baseline="0"/>
              <a:t>následujících dnech, </a:t>
            </a:r>
            <a:r>
              <a:rPr lang="cs-CZ" b="1" baseline="0" dirty="0"/>
              <a:t>kdy je tato kategorie (65+) výrazně zastoupena v hospitalizacích ve zdravotnických zařízeních.</a:t>
            </a:r>
            <a:endParaRPr lang="cs-CZ" b="1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51867-A7A3-4DFD-BC2C-227AF36908D9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9211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Honza</a:t>
            </a:r>
            <a:r>
              <a:rPr lang="en-US" dirty="0"/>
              <a:t> Jann – </a:t>
            </a:r>
            <a:r>
              <a:rPr lang="en-US" dirty="0" err="1"/>
              <a:t>podobne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ty </a:t>
            </a:r>
            <a:r>
              <a:rPr lang="en-US" dirty="0" err="1"/>
              <a:t>kraje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</a:t>
            </a:r>
            <a:r>
              <a:rPr lang="en-US" dirty="0" err="1"/>
              <a:t>misto</a:t>
            </a:r>
            <a:r>
              <a:rPr lang="en-US" dirty="0"/>
              <a:t> </a:t>
            </a:r>
            <a:r>
              <a:rPr lang="en-US" dirty="0" err="1"/>
              <a:t>tabulky</a:t>
            </a:r>
            <a:r>
              <a:rPr lang="en-US" dirty="0"/>
              <a:t> s </a:t>
            </a:r>
            <a:r>
              <a:rPr lang="en-US" dirty="0" err="1"/>
              <a:t>vyvojem</a:t>
            </a:r>
            <a:r>
              <a:rPr lang="en-US" dirty="0"/>
              <a:t> </a:t>
            </a:r>
            <a:r>
              <a:rPr lang="en-US" dirty="0" err="1"/>
              <a:t>okresu</a:t>
            </a:r>
            <a:r>
              <a:rPr lang="en-US" dirty="0"/>
              <a:t> </a:t>
            </a:r>
            <a:r>
              <a:rPr lang="en-US" dirty="0" err="1"/>
              <a:t>bude</a:t>
            </a:r>
            <a:r>
              <a:rPr lang="en-US" dirty="0"/>
              <a:t> dole </a:t>
            </a:r>
            <a:r>
              <a:rPr lang="en-US" dirty="0" err="1"/>
              <a:t>tabulka</a:t>
            </a:r>
            <a:r>
              <a:rPr lang="en-US" dirty="0"/>
              <a:t> se </a:t>
            </a:r>
            <a:r>
              <a:rPr lang="en-US" dirty="0" err="1"/>
              <a:t>souhrnnymi</a:t>
            </a:r>
            <a:r>
              <a:rPr lang="en-US" dirty="0"/>
              <a:t> </a:t>
            </a:r>
            <a:r>
              <a:rPr lang="en-US" dirty="0" err="1"/>
              <a:t>pocty</a:t>
            </a:r>
            <a:r>
              <a:rPr lang="en-US" dirty="0"/>
              <a:t> za </a:t>
            </a:r>
            <a:r>
              <a:rPr lang="en-US" dirty="0" err="1"/>
              <a:t>casti</a:t>
            </a:r>
            <a:r>
              <a:rPr lang="en-US" dirty="0"/>
              <a:t> </a:t>
            </a:r>
            <a:r>
              <a:rPr lang="en-US" dirty="0" err="1"/>
              <a:t>prahy</a:t>
            </a:r>
            <a:r>
              <a:rPr lang="en-US" dirty="0"/>
              <a:t> za </a:t>
            </a:r>
            <a:r>
              <a:rPr lang="en-US" dirty="0" err="1"/>
              <a:t>zobrazene</a:t>
            </a:r>
            <a:r>
              <a:rPr lang="en-US" dirty="0"/>
              <a:t> </a:t>
            </a:r>
            <a:r>
              <a:rPr lang="en-US" dirty="0" err="1"/>
              <a:t>obdobi</a:t>
            </a:r>
            <a:r>
              <a:rPr lang="en-US" dirty="0"/>
              <a:t> (co </a:t>
            </a:r>
            <a:r>
              <a:rPr lang="en-US" dirty="0" err="1"/>
              <a:t>na</a:t>
            </a:r>
            <a:r>
              <a:rPr lang="en-US" dirty="0"/>
              <a:t> to </a:t>
            </a:r>
            <a:r>
              <a:rPr lang="en-US" dirty="0" err="1"/>
              <a:t>koukam</a:t>
            </a:r>
            <a:r>
              <a:rPr lang="en-US" dirty="0"/>
              <a:t>, </a:t>
            </a:r>
            <a:r>
              <a:rPr lang="en-US" dirty="0" err="1"/>
              <a:t>tak</a:t>
            </a:r>
            <a:r>
              <a:rPr lang="en-US" dirty="0"/>
              <a:t> </a:t>
            </a:r>
            <a:r>
              <a:rPr lang="en-US" dirty="0" err="1"/>
              <a:t>asi</a:t>
            </a:r>
            <a:r>
              <a:rPr lang="en-US" dirty="0"/>
              <a:t> 14 </a:t>
            </a:r>
            <a:r>
              <a:rPr lang="en-US" dirty="0" err="1"/>
              <a:t>dni</a:t>
            </a:r>
            <a:r>
              <a:rPr lang="en-US" dirty="0"/>
              <a:t> </a:t>
            </a:r>
            <a:r>
              <a:rPr lang="en-US" dirty="0" err="1"/>
              <a:t>zobrazuji</a:t>
            </a:r>
            <a:r>
              <a:rPr lang="en-US" dirty="0"/>
              <a:t>)</a:t>
            </a:r>
            <a:endParaRPr lang="cs-CZ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BFCB68-01F3-4028-943D-0453D67E25ED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751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aseline="0" dirty="0"/>
              <a:t>	</a:t>
            </a:r>
            <a:r>
              <a:rPr lang="en-US" dirty="0" err="1"/>
              <a:t>Honza</a:t>
            </a:r>
            <a:r>
              <a:rPr lang="en-US" dirty="0"/>
              <a:t> Jann – ale </a:t>
            </a:r>
            <a:r>
              <a:rPr lang="en-US" dirty="0" err="1"/>
              <a:t>trochu</a:t>
            </a:r>
            <a:r>
              <a:rPr lang="en-US" dirty="0"/>
              <a:t> </a:t>
            </a:r>
            <a:r>
              <a:rPr lang="en-US" dirty="0" err="1"/>
              <a:t>predelame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Pro </a:t>
            </a:r>
            <a:r>
              <a:rPr lang="en-US" dirty="0" err="1"/>
              <a:t>vsechny</a:t>
            </a:r>
            <a:r>
              <a:rPr lang="en-US" dirty="0"/>
              <a:t> region </a:t>
            </a:r>
            <a:r>
              <a:rPr lang="en-US" dirty="0" err="1"/>
              <a:t>standardne</a:t>
            </a:r>
            <a:r>
              <a:rPr lang="en-US" dirty="0"/>
              <a:t> </a:t>
            </a:r>
            <a:r>
              <a:rPr lang="en-US" dirty="0" err="1"/>
              <a:t>kazdy</a:t>
            </a:r>
            <a:r>
              <a:rPr lang="en-US" dirty="0"/>
              <a:t> den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Vpravo</a:t>
            </a:r>
            <a:r>
              <a:rPr lang="en-US" dirty="0"/>
              <a:t> </a:t>
            </a:r>
            <a:r>
              <a:rPr lang="en-US" dirty="0" err="1"/>
              <a:t>vyrez</a:t>
            </a:r>
            <a:r>
              <a:rPr lang="en-US" dirty="0"/>
              <a:t> </a:t>
            </a:r>
            <a:r>
              <a:rPr lang="en-US" dirty="0" err="1"/>
              <a:t>Tve</a:t>
            </a:r>
            <a:r>
              <a:rPr lang="en-US" dirty="0"/>
              <a:t> </a:t>
            </a:r>
            <a:r>
              <a:rPr lang="en-US" dirty="0" err="1"/>
              <a:t>mapy</a:t>
            </a:r>
            <a:r>
              <a:rPr lang="en-US" dirty="0"/>
              <a:t> – </a:t>
            </a:r>
            <a:r>
              <a:rPr lang="en-US" dirty="0" err="1"/>
              <a:t>jak</a:t>
            </a:r>
            <a:r>
              <a:rPr lang="en-US" dirty="0"/>
              <a:t> </a:t>
            </a:r>
            <a:r>
              <a:rPr lang="en-US" dirty="0" err="1"/>
              <a:t>kombinujes</a:t>
            </a:r>
            <a:r>
              <a:rPr lang="en-US" dirty="0"/>
              <a:t> ty </a:t>
            </a:r>
            <a:r>
              <a:rPr lang="en-US" dirty="0" err="1"/>
              <a:t>plochy</a:t>
            </a:r>
            <a:r>
              <a:rPr lang="en-US" dirty="0"/>
              <a:t> pro </a:t>
            </a:r>
            <a:r>
              <a:rPr lang="en-US" dirty="0" err="1"/>
              <a:t>relativni</a:t>
            </a:r>
            <a:r>
              <a:rPr lang="en-US" dirty="0"/>
              <a:t> </a:t>
            </a:r>
            <a:r>
              <a:rPr lang="en-US" dirty="0" err="1"/>
              <a:t>hodnoty</a:t>
            </a:r>
            <a:r>
              <a:rPr lang="en-US" dirty="0"/>
              <a:t> a </a:t>
            </a:r>
            <a:r>
              <a:rPr lang="en-US" dirty="0" err="1"/>
              <a:t>kolecka</a:t>
            </a:r>
            <a:r>
              <a:rPr lang="en-US" dirty="0"/>
              <a:t> pro </a:t>
            </a:r>
            <a:r>
              <a:rPr lang="en-US" dirty="0" err="1"/>
              <a:t>absolutni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err="1"/>
              <a:t>Vlevo</a:t>
            </a:r>
            <a:r>
              <a:rPr lang="en-US" dirty="0"/>
              <a:t> </a:t>
            </a:r>
            <a:r>
              <a:rPr lang="en-US" dirty="0" err="1"/>
              <a:t>graf</a:t>
            </a:r>
            <a:r>
              <a:rPr lang="en-US" dirty="0"/>
              <a:t> </a:t>
            </a:r>
            <a:r>
              <a:rPr lang="en-US" dirty="0" err="1"/>
              <a:t>vyvoje</a:t>
            </a:r>
            <a:r>
              <a:rPr lang="en-US" dirty="0"/>
              <a:t> v </a:t>
            </a:r>
            <a:r>
              <a:rPr lang="en-US" dirty="0" err="1"/>
              <a:t>kraji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Pod </a:t>
            </a:r>
            <a:r>
              <a:rPr lang="en-US" dirty="0" err="1"/>
              <a:t>nim</a:t>
            </a:r>
            <a:r>
              <a:rPr lang="en-US" dirty="0"/>
              <a:t> </a:t>
            </a:r>
            <a:r>
              <a:rPr lang="en-US" dirty="0" err="1"/>
              <a:t>tabulka</a:t>
            </a:r>
            <a:r>
              <a:rPr lang="en-US" dirty="0"/>
              <a:t> s </a:t>
            </a:r>
            <a:r>
              <a:rPr lang="en-US" dirty="0" err="1"/>
              <a:t>vyvojem</a:t>
            </a:r>
            <a:r>
              <a:rPr lang="en-US" dirty="0"/>
              <a:t> v </a:t>
            </a:r>
            <a:r>
              <a:rPr lang="en-US" dirty="0" err="1"/>
              <a:t>okresech</a:t>
            </a:r>
            <a:endParaRPr lang="cs-CZ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BFCB68-01F3-4028-943D-0453D67E25ED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4446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Honza</a:t>
            </a:r>
            <a:r>
              <a:rPr lang="en-US" dirty="0"/>
              <a:t> Jann – ale </a:t>
            </a:r>
            <a:r>
              <a:rPr lang="en-US" dirty="0" err="1"/>
              <a:t>trochu</a:t>
            </a:r>
            <a:r>
              <a:rPr lang="en-US" dirty="0"/>
              <a:t> </a:t>
            </a:r>
            <a:r>
              <a:rPr lang="en-US" dirty="0" err="1"/>
              <a:t>predelame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Pro </a:t>
            </a:r>
            <a:r>
              <a:rPr lang="en-US" dirty="0" err="1"/>
              <a:t>vsechny</a:t>
            </a:r>
            <a:r>
              <a:rPr lang="en-US" dirty="0"/>
              <a:t> region </a:t>
            </a:r>
            <a:r>
              <a:rPr lang="en-US" dirty="0" err="1"/>
              <a:t>standardne</a:t>
            </a:r>
            <a:r>
              <a:rPr lang="en-US" dirty="0"/>
              <a:t> </a:t>
            </a:r>
            <a:r>
              <a:rPr lang="en-US" dirty="0" err="1"/>
              <a:t>kazdy</a:t>
            </a:r>
            <a:r>
              <a:rPr lang="en-US" dirty="0"/>
              <a:t> den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Vpravo</a:t>
            </a:r>
            <a:r>
              <a:rPr lang="en-US" dirty="0"/>
              <a:t> </a:t>
            </a:r>
            <a:r>
              <a:rPr lang="en-US" dirty="0" err="1"/>
              <a:t>vyrez</a:t>
            </a:r>
            <a:r>
              <a:rPr lang="en-US" dirty="0"/>
              <a:t> </a:t>
            </a:r>
            <a:r>
              <a:rPr lang="en-US" dirty="0" err="1"/>
              <a:t>Tve</a:t>
            </a:r>
            <a:r>
              <a:rPr lang="en-US" dirty="0"/>
              <a:t> </a:t>
            </a:r>
            <a:r>
              <a:rPr lang="en-US" dirty="0" err="1"/>
              <a:t>mapy</a:t>
            </a:r>
            <a:r>
              <a:rPr lang="en-US" dirty="0"/>
              <a:t> – </a:t>
            </a:r>
            <a:r>
              <a:rPr lang="en-US" dirty="0" err="1"/>
              <a:t>jak</a:t>
            </a:r>
            <a:r>
              <a:rPr lang="en-US" dirty="0"/>
              <a:t> </a:t>
            </a:r>
            <a:r>
              <a:rPr lang="en-US" dirty="0" err="1"/>
              <a:t>kombinujes</a:t>
            </a:r>
            <a:r>
              <a:rPr lang="en-US" dirty="0"/>
              <a:t> ty </a:t>
            </a:r>
            <a:r>
              <a:rPr lang="en-US" dirty="0" err="1"/>
              <a:t>plochy</a:t>
            </a:r>
            <a:r>
              <a:rPr lang="en-US" dirty="0"/>
              <a:t> pro </a:t>
            </a:r>
            <a:r>
              <a:rPr lang="en-US" dirty="0" err="1"/>
              <a:t>relativni</a:t>
            </a:r>
            <a:r>
              <a:rPr lang="en-US" dirty="0"/>
              <a:t> </a:t>
            </a:r>
            <a:r>
              <a:rPr lang="en-US" dirty="0" err="1"/>
              <a:t>hodnoty</a:t>
            </a:r>
            <a:r>
              <a:rPr lang="en-US" dirty="0"/>
              <a:t> a </a:t>
            </a:r>
            <a:r>
              <a:rPr lang="en-US" dirty="0" err="1"/>
              <a:t>kolecka</a:t>
            </a:r>
            <a:r>
              <a:rPr lang="en-US" dirty="0"/>
              <a:t> pro </a:t>
            </a:r>
            <a:r>
              <a:rPr lang="en-US" dirty="0" err="1"/>
              <a:t>absolutni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err="1"/>
              <a:t>Vlevo</a:t>
            </a:r>
            <a:r>
              <a:rPr lang="en-US" dirty="0"/>
              <a:t> </a:t>
            </a:r>
            <a:r>
              <a:rPr lang="en-US" dirty="0" err="1"/>
              <a:t>graf</a:t>
            </a:r>
            <a:r>
              <a:rPr lang="en-US" dirty="0"/>
              <a:t> </a:t>
            </a:r>
            <a:r>
              <a:rPr lang="en-US" dirty="0" err="1"/>
              <a:t>vyvoje</a:t>
            </a:r>
            <a:r>
              <a:rPr lang="en-US" dirty="0"/>
              <a:t> v </a:t>
            </a:r>
            <a:r>
              <a:rPr lang="en-US" dirty="0" err="1"/>
              <a:t>kraji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Pod </a:t>
            </a:r>
            <a:r>
              <a:rPr lang="en-US" dirty="0" err="1"/>
              <a:t>nim</a:t>
            </a:r>
            <a:r>
              <a:rPr lang="en-US" dirty="0"/>
              <a:t> </a:t>
            </a:r>
            <a:r>
              <a:rPr lang="en-US" dirty="0" err="1"/>
              <a:t>tabulka</a:t>
            </a:r>
            <a:r>
              <a:rPr lang="en-US" dirty="0"/>
              <a:t> s </a:t>
            </a:r>
            <a:r>
              <a:rPr lang="en-US" dirty="0" err="1"/>
              <a:t>vyvojem</a:t>
            </a:r>
            <a:r>
              <a:rPr lang="en-US" dirty="0"/>
              <a:t> v </a:t>
            </a:r>
            <a:r>
              <a:rPr lang="en-US" dirty="0" err="1"/>
              <a:t>okresech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BFCB68-01F3-4028-943D-0453D67E25ED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17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BFCB68-01F3-4028-943D-0453D67E25ED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2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svg"/><Relationship Id="rId5" Type="http://schemas.openxmlformats.org/officeDocument/2006/relationships/image" Target="../media/image10.png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svg"/><Relationship Id="rId5" Type="http://schemas.openxmlformats.org/officeDocument/2006/relationships/image" Target="../media/image12.png"/><Relationship Id="rId4" Type="http://schemas.openxmlformats.org/officeDocument/2006/relationships/image" Target="../media/image5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svg"/><Relationship Id="rId5" Type="http://schemas.openxmlformats.org/officeDocument/2006/relationships/image" Target="../media/image12.png"/><Relationship Id="rId4" Type="http://schemas.openxmlformats.org/officeDocument/2006/relationships/image" Target="../media/image5.sv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svg"/><Relationship Id="rId5" Type="http://schemas.openxmlformats.org/officeDocument/2006/relationships/image" Target="../media/image10.png"/><Relationship Id="rId4" Type="http://schemas.openxmlformats.org/officeDocument/2006/relationships/image" Target="../media/image3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svg"/><Relationship Id="rId5" Type="http://schemas.openxmlformats.org/officeDocument/2006/relationships/image" Target="../media/image10.png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svg"/><Relationship Id="rId5" Type="http://schemas.openxmlformats.org/officeDocument/2006/relationships/image" Target="../media/image8.png"/><Relationship Id="rId4" Type="http://schemas.openxmlformats.org/officeDocument/2006/relationships/image" Target="../media/image5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svg"/><Relationship Id="rId5" Type="http://schemas.openxmlformats.org/officeDocument/2006/relationships/image" Target="../media/image8.png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svg"/><Relationship Id="rId5" Type="http://schemas.openxmlformats.org/officeDocument/2006/relationships/image" Target="../media/image8.png"/><Relationship Id="rId4" Type="http://schemas.openxmlformats.org/officeDocument/2006/relationships/image" Target="../media/image5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svg"/><Relationship Id="rId5" Type="http://schemas.openxmlformats.org/officeDocument/2006/relationships/image" Target="../media/image8.png"/><Relationship Id="rId4" Type="http://schemas.openxmlformats.org/officeDocument/2006/relationships/image" Target="../media/image5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mín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4EC56048-479B-4CB1-B677-16A8618B9DB7}"/>
              </a:ext>
            </a:extLst>
          </p:cNvPr>
          <p:cNvSpPr/>
          <p:nvPr userDrawn="1"/>
        </p:nvSpPr>
        <p:spPr>
          <a:xfrm>
            <a:off x="-2154" y="5761783"/>
            <a:ext cx="12192000" cy="1096217"/>
          </a:xfrm>
          <a:prstGeom prst="rect">
            <a:avLst/>
          </a:prstGeom>
          <a:solidFill>
            <a:srgbClr val="D31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9" name="Nadpis 1">
            <a:extLst>
              <a:ext uri="{FF2B5EF4-FFF2-40B4-BE49-F238E27FC236}">
                <a16:creationId xmlns:a16="http://schemas.microsoft.com/office/drawing/2014/main" id="{52EB2EA6-5A78-4E85-AE4C-221CA83B81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824755"/>
            <a:ext cx="9144000" cy="1071549"/>
          </a:xfrm>
        </p:spPr>
        <p:txBody>
          <a:bodyPr anchor="b">
            <a:noAutofit/>
          </a:bodyPr>
          <a:lstStyle>
            <a:lvl1pPr algn="ctr">
              <a:defRPr sz="4500" b="1">
                <a:solidFill>
                  <a:srgbClr val="D3114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Hlavní nadpis prezentace</a:t>
            </a:r>
          </a:p>
        </p:txBody>
      </p:sp>
      <p:sp>
        <p:nvSpPr>
          <p:cNvPr id="20" name="Podnadpis 2">
            <a:extLst>
              <a:ext uri="{FF2B5EF4-FFF2-40B4-BE49-F238E27FC236}">
                <a16:creationId xmlns:a16="http://schemas.microsoft.com/office/drawing/2014/main" id="{070F9525-D336-4269-AB65-F312FD83E2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051604"/>
            <a:ext cx="9144000" cy="1071549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rgbClr val="D3114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Podnadpis prezentace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9C6DB8DB-B4CE-44F2-A1F7-0115BA3B53A2}"/>
              </a:ext>
            </a:extLst>
          </p:cNvPr>
          <p:cNvCxnSpPr/>
          <p:nvPr userDrawn="1"/>
        </p:nvCxnSpPr>
        <p:spPr>
          <a:xfrm>
            <a:off x="20409" y="1324413"/>
            <a:ext cx="4910366" cy="0"/>
          </a:xfrm>
          <a:prstGeom prst="line">
            <a:avLst/>
          </a:prstGeom>
          <a:ln w="38100" cap="sq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A3FF7D14-88C2-4766-B102-07A71872BC84}"/>
              </a:ext>
            </a:extLst>
          </p:cNvPr>
          <p:cNvCxnSpPr/>
          <p:nvPr userDrawn="1"/>
        </p:nvCxnSpPr>
        <p:spPr>
          <a:xfrm>
            <a:off x="7264966" y="1324413"/>
            <a:ext cx="4910366" cy="0"/>
          </a:xfrm>
          <a:prstGeom prst="line">
            <a:avLst/>
          </a:prstGeom>
          <a:ln w="38100" cap="sq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>
            <a:extLst>
              <a:ext uri="{FF2B5EF4-FFF2-40B4-BE49-F238E27FC236}">
                <a16:creationId xmlns:a16="http://schemas.microsoft.com/office/drawing/2014/main" id="{17C1E084-43DA-4F32-BC38-0A779DDC36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3653" y="332066"/>
            <a:ext cx="1984694" cy="1984694"/>
          </a:xfrm>
          <a:prstGeom prst="rect">
            <a:avLst/>
          </a:prstGeom>
          <a:effectLst>
            <a:outerShdw blurRad="177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2E38FE36-8704-4B15-B3ED-B5C034568E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26056" y="6170912"/>
            <a:ext cx="4642915" cy="394742"/>
          </a:xfrm>
          <a:prstGeom prst="rect">
            <a:avLst/>
          </a:prstGeom>
        </p:spPr>
      </p:pic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48260FB5-167E-9443-AE69-16DC60C783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44381" y="5820174"/>
            <a:ext cx="1619635" cy="109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880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01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160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ací smín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B6EE3335-4CFA-4F78-ACC9-DCDA0C61E0E3}"/>
              </a:ext>
            </a:extLst>
          </p:cNvPr>
          <p:cNvSpPr/>
          <p:nvPr userDrawn="1"/>
        </p:nvSpPr>
        <p:spPr>
          <a:xfrm>
            <a:off x="0" y="2503486"/>
            <a:ext cx="12192000" cy="4354514"/>
          </a:xfrm>
          <a:prstGeom prst="rect">
            <a:avLst/>
          </a:prstGeom>
          <a:solidFill>
            <a:srgbClr val="D31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B4AA1ACA-170D-42E8-8323-B664F9958C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503487"/>
            <a:ext cx="9144000" cy="1189622"/>
          </a:xfrm>
        </p:spPr>
        <p:txBody>
          <a:bodyPr anchor="b">
            <a:noAutofit/>
          </a:bodyPr>
          <a:lstStyle>
            <a:lvl1pPr algn="ctr">
              <a:defRPr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Nadpis</a:t>
            </a:r>
          </a:p>
        </p:txBody>
      </p:sp>
      <p:sp>
        <p:nvSpPr>
          <p:cNvPr id="8" name="Podnadpis 2">
            <a:extLst>
              <a:ext uri="{FF2B5EF4-FFF2-40B4-BE49-F238E27FC236}">
                <a16:creationId xmlns:a16="http://schemas.microsoft.com/office/drawing/2014/main" id="{3E1FB666-EF45-45A1-80A5-B759B741F87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93110"/>
            <a:ext cx="9144000" cy="156469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Podnadpis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206028A-BD57-470C-9B71-297203A578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3653" y="283579"/>
            <a:ext cx="1984694" cy="1984694"/>
          </a:xfrm>
          <a:prstGeom prst="rect">
            <a:avLst/>
          </a:prstGeom>
          <a:effectLst>
            <a:outerShdw blurRad="177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9500876C-494A-AE40-BB68-202F9D2E43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26056" y="6170912"/>
            <a:ext cx="4642915" cy="394742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17B44333-A92B-1F45-947C-508903C71A1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44381" y="5820174"/>
            <a:ext cx="1619635" cy="109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650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ředělovací smín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E4590B06-0543-4571-8850-63C8D7437710}"/>
              </a:ext>
            </a:extLst>
          </p:cNvPr>
          <p:cNvSpPr/>
          <p:nvPr userDrawn="1"/>
        </p:nvSpPr>
        <p:spPr>
          <a:xfrm>
            <a:off x="0" y="2503486"/>
            <a:ext cx="12192000" cy="4354514"/>
          </a:xfrm>
          <a:prstGeom prst="rect">
            <a:avLst/>
          </a:prstGeom>
          <a:solidFill>
            <a:srgbClr val="D31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D939BFE6-5AA9-48F7-9C79-C28DD31BA5CC}"/>
              </a:ext>
            </a:extLst>
          </p:cNvPr>
          <p:cNvSpPr/>
          <p:nvPr userDrawn="1"/>
        </p:nvSpPr>
        <p:spPr>
          <a:xfrm>
            <a:off x="4221769" y="4075589"/>
            <a:ext cx="3748462" cy="52322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</a:t>
            </a:r>
            <a:r>
              <a:rPr kumimoji="0" lang="cs-CZ" sz="28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covidneversleeps</a:t>
            </a:r>
            <a:endParaRPr kumimoji="0" lang="cs-CZ" sz="28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6E93BC90-CA18-4B4A-BD99-CD309B767F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3653" y="283579"/>
            <a:ext cx="1984694" cy="1984694"/>
          </a:xfrm>
          <a:prstGeom prst="rect">
            <a:avLst/>
          </a:prstGeom>
          <a:effectLst>
            <a:outerShdw blurRad="177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A9EE4D8D-F381-054C-B05F-C0F073A786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26056" y="6170912"/>
            <a:ext cx="4642915" cy="394742"/>
          </a:xfrm>
          <a:prstGeom prst="rect">
            <a:avLst/>
          </a:prstGeom>
        </p:spPr>
      </p:pic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4E187FAC-8385-4A41-BD8D-043AE215E17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44381" y="5820174"/>
            <a:ext cx="1619635" cy="109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52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mín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4EC56048-479B-4CB1-B677-16A8618B9DB7}"/>
              </a:ext>
            </a:extLst>
          </p:cNvPr>
          <p:cNvSpPr/>
          <p:nvPr userDrawn="1"/>
        </p:nvSpPr>
        <p:spPr>
          <a:xfrm>
            <a:off x="-2154" y="5761783"/>
            <a:ext cx="12192000" cy="1096217"/>
          </a:xfrm>
          <a:prstGeom prst="rect">
            <a:avLst/>
          </a:prstGeom>
          <a:solidFill>
            <a:srgbClr val="D31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9" name="Nadpis 1">
            <a:extLst>
              <a:ext uri="{FF2B5EF4-FFF2-40B4-BE49-F238E27FC236}">
                <a16:creationId xmlns:a16="http://schemas.microsoft.com/office/drawing/2014/main" id="{52EB2EA6-5A78-4E85-AE4C-221CA83B81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824755"/>
            <a:ext cx="9144000" cy="1071549"/>
          </a:xfrm>
        </p:spPr>
        <p:txBody>
          <a:bodyPr anchor="b">
            <a:noAutofit/>
          </a:bodyPr>
          <a:lstStyle>
            <a:lvl1pPr algn="ctr">
              <a:defRPr sz="4500" b="1">
                <a:solidFill>
                  <a:srgbClr val="D3114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Hlavní nadpis prezentace</a:t>
            </a:r>
          </a:p>
        </p:txBody>
      </p:sp>
      <p:sp>
        <p:nvSpPr>
          <p:cNvPr id="20" name="Podnadpis 2">
            <a:extLst>
              <a:ext uri="{FF2B5EF4-FFF2-40B4-BE49-F238E27FC236}">
                <a16:creationId xmlns:a16="http://schemas.microsoft.com/office/drawing/2014/main" id="{070F9525-D336-4269-AB65-F312FD83E2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051604"/>
            <a:ext cx="9144000" cy="1071549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rgbClr val="D3114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Podnadpis prezentace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9C6DB8DB-B4CE-44F2-A1F7-0115BA3B53A2}"/>
              </a:ext>
            </a:extLst>
          </p:cNvPr>
          <p:cNvCxnSpPr/>
          <p:nvPr userDrawn="1"/>
        </p:nvCxnSpPr>
        <p:spPr>
          <a:xfrm>
            <a:off x="20409" y="1324413"/>
            <a:ext cx="4910366" cy="0"/>
          </a:xfrm>
          <a:prstGeom prst="line">
            <a:avLst/>
          </a:prstGeom>
          <a:ln w="38100" cap="sq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A3FF7D14-88C2-4766-B102-07A71872BC84}"/>
              </a:ext>
            </a:extLst>
          </p:cNvPr>
          <p:cNvCxnSpPr/>
          <p:nvPr userDrawn="1"/>
        </p:nvCxnSpPr>
        <p:spPr>
          <a:xfrm>
            <a:off x="7264966" y="1324413"/>
            <a:ext cx="4910366" cy="0"/>
          </a:xfrm>
          <a:prstGeom prst="line">
            <a:avLst/>
          </a:prstGeom>
          <a:ln w="38100" cap="sq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>
            <a:extLst>
              <a:ext uri="{FF2B5EF4-FFF2-40B4-BE49-F238E27FC236}">
                <a16:creationId xmlns:a16="http://schemas.microsoft.com/office/drawing/2014/main" id="{17C1E084-43DA-4F32-BC38-0A779DDC36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3653" y="332066"/>
            <a:ext cx="1984694" cy="1984694"/>
          </a:xfrm>
          <a:prstGeom prst="rect">
            <a:avLst/>
          </a:prstGeom>
          <a:effectLst>
            <a:outerShdw blurRad="177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2E38FE36-8704-4B15-B3ED-B5C034568E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26056" y="6170912"/>
            <a:ext cx="4642915" cy="394742"/>
          </a:xfrm>
          <a:prstGeom prst="rect">
            <a:avLst/>
          </a:prstGeom>
        </p:spPr>
      </p:pic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48260FB5-167E-9443-AE69-16DC60C783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44381" y="5820174"/>
            <a:ext cx="1619635" cy="109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06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0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74A8D0C3-8828-4945-AE3F-F718697470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2819" y="1"/>
            <a:ext cx="9885238" cy="896492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Nadpis</a:t>
            </a:r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CC8B3D67-369B-4F24-8897-F0919A3E5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147" y="1652595"/>
            <a:ext cx="11487705" cy="4409893"/>
          </a:xfrm>
        </p:spPr>
        <p:txBody>
          <a:bodyPr/>
          <a:lstStyle>
            <a:lvl1pPr marL="228600" indent="-228600">
              <a:buClr>
                <a:srgbClr val="D31145"/>
              </a:buClr>
              <a:buFont typeface="Arial" panose="020B0604020202020204" pitchFamily="34" charset="0"/>
              <a:buChar char="̶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D31145"/>
              </a:buClr>
              <a:buFont typeface="Arial" panose="020B0604020202020204" pitchFamily="34" charset="0"/>
              <a:buChar char="̶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D31145"/>
              </a:buClr>
              <a:buFont typeface="Arial" panose="020B0604020202020204" pitchFamily="34" charset="0"/>
              <a:buChar char="̶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D31145"/>
              </a:buClr>
              <a:buFont typeface="Arial" panose="020B0604020202020204" pitchFamily="34" charset="0"/>
              <a:buChar char="̶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D31145"/>
              </a:buClr>
              <a:buFont typeface="Arial" panose="020B0604020202020204" pitchFamily="34" charset="0"/>
              <a:buChar char="̶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569EDE3C-273C-4A62-8AE9-D7C37796420F}"/>
              </a:ext>
            </a:extLst>
          </p:cNvPr>
          <p:cNvCxnSpPr/>
          <p:nvPr userDrawn="1"/>
        </p:nvCxnSpPr>
        <p:spPr>
          <a:xfrm flipV="1">
            <a:off x="0" y="896493"/>
            <a:ext cx="10218057" cy="1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DD8FE222-C5DA-489E-A8D2-33FE8FCEBFB9}"/>
              </a:ext>
            </a:extLst>
          </p:cNvPr>
          <p:cNvCxnSpPr/>
          <p:nvPr userDrawn="1"/>
        </p:nvCxnSpPr>
        <p:spPr>
          <a:xfrm>
            <a:off x="11826903" y="896492"/>
            <a:ext cx="365097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ázek 13">
            <a:extLst>
              <a:ext uri="{FF2B5EF4-FFF2-40B4-BE49-F238E27FC236}">
                <a16:creationId xmlns:a16="http://schemas.microsoft.com/office/drawing/2014/main" id="{89115CFD-E318-44F9-9C3F-F0D1DFB085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8781" y="226273"/>
            <a:ext cx="1340438" cy="1340438"/>
          </a:xfrm>
          <a:prstGeom prst="rect">
            <a:avLst/>
          </a:prstGeom>
          <a:effectLst>
            <a:outerShdw blurRad="177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id="{C76277FD-5BED-487E-A934-D1523A7642AC}"/>
              </a:ext>
            </a:extLst>
          </p:cNvPr>
          <p:cNvSpPr/>
          <p:nvPr userDrawn="1"/>
        </p:nvSpPr>
        <p:spPr>
          <a:xfrm>
            <a:off x="0" y="6407192"/>
            <a:ext cx="12192000" cy="450808"/>
          </a:xfrm>
          <a:prstGeom prst="rect">
            <a:avLst/>
          </a:prstGeom>
          <a:solidFill>
            <a:srgbClr val="D31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bg1"/>
              </a:solidFill>
            </a:endParaRP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447D9C5A-7FE9-3A4D-8ADB-213088003C1A}"/>
              </a:ext>
            </a:extLst>
          </p:cNvPr>
          <p:cNvGrpSpPr/>
          <p:nvPr userDrawn="1"/>
        </p:nvGrpSpPr>
        <p:grpSpPr>
          <a:xfrm>
            <a:off x="7979502" y="6403341"/>
            <a:ext cx="3607259" cy="503999"/>
            <a:chOff x="7979502" y="6403341"/>
            <a:chExt cx="3607259" cy="503999"/>
          </a:xfrm>
        </p:grpSpPr>
        <p:pic>
          <p:nvPicPr>
            <p:cNvPr id="17" name="Grafický objekt 16">
              <a:extLst>
                <a:ext uri="{FF2B5EF4-FFF2-40B4-BE49-F238E27FC236}">
                  <a16:creationId xmlns:a16="http://schemas.microsoft.com/office/drawing/2014/main" id="{CC8969BD-C246-CA42-B13C-EE47BC3DCA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42115" y="6403341"/>
              <a:ext cx="744646" cy="503999"/>
            </a:xfrm>
            <a:prstGeom prst="rect">
              <a:avLst/>
            </a:prstGeom>
          </p:spPr>
        </p:pic>
        <p:pic>
          <p:nvPicPr>
            <p:cNvPr id="20" name="Grafický objekt 19">
              <a:extLst>
                <a:ext uri="{FF2B5EF4-FFF2-40B4-BE49-F238E27FC236}">
                  <a16:creationId xmlns:a16="http://schemas.microsoft.com/office/drawing/2014/main" id="{E0BADCCC-4F74-4F0A-A7EF-44B904712F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979502" y="6515641"/>
              <a:ext cx="2758663" cy="2345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0022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FBAE40"/>
          </p15:clr>
        </p15:guide>
        <p15:guide id="2" pos="758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6BECE3A1-9B13-4F1D-A61E-AF2067EC3C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2819" y="1"/>
            <a:ext cx="9885238" cy="896492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Nadpis</a:t>
            </a:r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49F50076-713F-4EFA-BEB6-E92A7CA2E9D8}"/>
              </a:ext>
            </a:extLst>
          </p:cNvPr>
          <p:cNvCxnSpPr/>
          <p:nvPr userDrawn="1"/>
        </p:nvCxnSpPr>
        <p:spPr>
          <a:xfrm flipV="1">
            <a:off x="0" y="896493"/>
            <a:ext cx="10218057" cy="1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91C1F1F5-9E1B-45D1-B8A7-385438BD57F0}"/>
              </a:ext>
            </a:extLst>
          </p:cNvPr>
          <p:cNvCxnSpPr/>
          <p:nvPr userDrawn="1"/>
        </p:nvCxnSpPr>
        <p:spPr>
          <a:xfrm>
            <a:off x="11826903" y="896492"/>
            <a:ext cx="365097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Obrázek 12">
            <a:extLst>
              <a:ext uri="{FF2B5EF4-FFF2-40B4-BE49-F238E27FC236}">
                <a16:creationId xmlns:a16="http://schemas.microsoft.com/office/drawing/2014/main" id="{5110A526-5ED1-4270-B431-200E8EA05C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8781" y="226273"/>
            <a:ext cx="1340438" cy="1340438"/>
          </a:xfrm>
          <a:prstGeom prst="rect">
            <a:avLst/>
          </a:prstGeom>
          <a:effectLst>
            <a:outerShdw blurRad="177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E07EC997-097D-4BDE-970B-3BD77460A79F}"/>
              </a:ext>
            </a:extLst>
          </p:cNvPr>
          <p:cNvSpPr/>
          <p:nvPr userDrawn="1"/>
        </p:nvSpPr>
        <p:spPr>
          <a:xfrm>
            <a:off x="0" y="6407192"/>
            <a:ext cx="12192000" cy="450808"/>
          </a:xfrm>
          <a:prstGeom prst="rect">
            <a:avLst/>
          </a:prstGeom>
          <a:solidFill>
            <a:srgbClr val="D31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bg1"/>
              </a:solidFill>
            </a:endParaRPr>
          </a:p>
        </p:txBody>
      </p: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20E63B92-56D5-F945-8613-CB3F227EB275}"/>
              </a:ext>
            </a:extLst>
          </p:cNvPr>
          <p:cNvGrpSpPr/>
          <p:nvPr userDrawn="1"/>
        </p:nvGrpSpPr>
        <p:grpSpPr>
          <a:xfrm>
            <a:off x="7979502" y="6403341"/>
            <a:ext cx="3607259" cy="503999"/>
            <a:chOff x="7979502" y="6403341"/>
            <a:chExt cx="3607259" cy="503999"/>
          </a:xfrm>
        </p:grpSpPr>
        <p:pic>
          <p:nvPicPr>
            <p:cNvPr id="21" name="Grafický objekt 20">
              <a:extLst>
                <a:ext uri="{FF2B5EF4-FFF2-40B4-BE49-F238E27FC236}">
                  <a16:creationId xmlns:a16="http://schemas.microsoft.com/office/drawing/2014/main" id="{8251C239-9A82-3C4F-8A6F-8FDEBACFEF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42115" y="6403341"/>
              <a:ext cx="744646" cy="503999"/>
            </a:xfrm>
            <a:prstGeom prst="rect">
              <a:avLst/>
            </a:prstGeom>
          </p:spPr>
        </p:pic>
        <p:pic>
          <p:nvPicPr>
            <p:cNvPr id="22" name="Grafický objekt 21">
              <a:extLst>
                <a:ext uri="{FF2B5EF4-FFF2-40B4-BE49-F238E27FC236}">
                  <a16:creationId xmlns:a16="http://schemas.microsoft.com/office/drawing/2014/main" id="{D9D13083-7433-7A41-9812-10A926FB1B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979502" y="6515641"/>
              <a:ext cx="2758663" cy="2345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35158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15900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ací smín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B6EE3335-4CFA-4F78-ACC9-DCDA0C61E0E3}"/>
              </a:ext>
            </a:extLst>
          </p:cNvPr>
          <p:cNvSpPr/>
          <p:nvPr userDrawn="1"/>
        </p:nvSpPr>
        <p:spPr>
          <a:xfrm>
            <a:off x="0" y="2503486"/>
            <a:ext cx="12192000" cy="4354514"/>
          </a:xfrm>
          <a:prstGeom prst="rect">
            <a:avLst/>
          </a:prstGeom>
          <a:solidFill>
            <a:srgbClr val="D31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B4AA1ACA-170D-42E8-8323-B664F9958C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503487"/>
            <a:ext cx="9144000" cy="1189622"/>
          </a:xfrm>
        </p:spPr>
        <p:txBody>
          <a:bodyPr anchor="b">
            <a:noAutofit/>
          </a:bodyPr>
          <a:lstStyle>
            <a:lvl1pPr algn="ctr">
              <a:defRPr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Nadpis</a:t>
            </a:r>
          </a:p>
        </p:txBody>
      </p:sp>
      <p:sp>
        <p:nvSpPr>
          <p:cNvPr id="8" name="Podnadpis 2">
            <a:extLst>
              <a:ext uri="{FF2B5EF4-FFF2-40B4-BE49-F238E27FC236}">
                <a16:creationId xmlns:a16="http://schemas.microsoft.com/office/drawing/2014/main" id="{3E1FB666-EF45-45A1-80A5-B759B741F87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93110"/>
            <a:ext cx="9144000" cy="156469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Podnadpis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206028A-BD57-470C-9B71-297203A578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3653" y="283579"/>
            <a:ext cx="1984694" cy="1984694"/>
          </a:xfrm>
          <a:prstGeom prst="rect">
            <a:avLst/>
          </a:prstGeom>
          <a:effectLst>
            <a:outerShdw blurRad="177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9500876C-494A-AE40-BB68-202F9D2E43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26056" y="6170912"/>
            <a:ext cx="4642915" cy="394742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17B44333-A92B-1F45-947C-508903C71A1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44381" y="5820174"/>
            <a:ext cx="1619635" cy="109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722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ředělovací smín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E4590B06-0543-4571-8850-63C8D7437710}"/>
              </a:ext>
            </a:extLst>
          </p:cNvPr>
          <p:cNvSpPr/>
          <p:nvPr userDrawn="1"/>
        </p:nvSpPr>
        <p:spPr>
          <a:xfrm>
            <a:off x="0" y="2503486"/>
            <a:ext cx="12192000" cy="4354514"/>
          </a:xfrm>
          <a:prstGeom prst="rect">
            <a:avLst/>
          </a:prstGeom>
          <a:solidFill>
            <a:srgbClr val="D31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D939BFE6-5AA9-48F7-9C79-C28DD31BA5CC}"/>
              </a:ext>
            </a:extLst>
          </p:cNvPr>
          <p:cNvSpPr/>
          <p:nvPr userDrawn="1"/>
        </p:nvSpPr>
        <p:spPr>
          <a:xfrm>
            <a:off x="4221769" y="4075589"/>
            <a:ext cx="3748462" cy="52322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</a:t>
            </a:r>
            <a:r>
              <a:rPr kumimoji="0" lang="cs-CZ" sz="28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covidneversleeps</a:t>
            </a:r>
            <a:endParaRPr kumimoji="0" lang="cs-CZ" sz="28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6E93BC90-CA18-4B4A-BD99-CD309B767F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3653" y="283579"/>
            <a:ext cx="1984694" cy="1984694"/>
          </a:xfrm>
          <a:prstGeom prst="rect">
            <a:avLst/>
          </a:prstGeom>
          <a:effectLst>
            <a:outerShdw blurRad="177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A9EE4D8D-F381-054C-B05F-C0F073A786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26056" y="6170912"/>
            <a:ext cx="4642915" cy="394742"/>
          </a:xfrm>
          <a:prstGeom prst="rect">
            <a:avLst/>
          </a:prstGeom>
        </p:spPr>
      </p:pic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4E187FAC-8385-4A41-BD8D-043AE215E17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44381" y="5820174"/>
            <a:ext cx="1619635" cy="109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09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74A8D0C3-8828-4945-AE3F-F718697470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2819" y="1"/>
            <a:ext cx="9885238" cy="896492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Nadpis</a:t>
            </a:r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CC8B3D67-369B-4F24-8897-F0919A3E5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147" y="1652595"/>
            <a:ext cx="11487705" cy="4409893"/>
          </a:xfrm>
        </p:spPr>
        <p:txBody>
          <a:bodyPr/>
          <a:lstStyle>
            <a:lvl1pPr marL="228600" indent="-228600">
              <a:buClr>
                <a:srgbClr val="D31145"/>
              </a:buClr>
              <a:buFont typeface="Arial" panose="020B0604020202020204" pitchFamily="34" charset="0"/>
              <a:buChar char="̶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D31145"/>
              </a:buClr>
              <a:buFont typeface="Arial" panose="020B0604020202020204" pitchFamily="34" charset="0"/>
              <a:buChar char="̶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D31145"/>
              </a:buClr>
              <a:buFont typeface="Arial" panose="020B0604020202020204" pitchFamily="34" charset="0"/>
              <a:buChar char="̶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D31145"/>
              </a:buClr>
              <a:buFont typeface="Arial" panose="020B0604020202020204" pitchFamily="34" charset="0"/>
              <a:buChar char="̶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D31145"/>
              </a:buClr>
              <a:buFont typeface="Arial" panose="020B0604020202020204" pitchFamily="34" charset="0"/>
              <a:buChar char="̶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569EDE3C-273C-4A62-8AE9-D7C37796420F}"/>
              </a:ext>
            </a:extLst>
          </p:cNvPr>
          <p:cNvCxnSpPr/>
          <p:nvPr userDrawn="1"/>
        </p:nvCxnSpPr>
        <p:spPr>
          <a:xfrm flipV="1">
            <a:off x="0" y="896493"/>
            <a:ext cx="10218057" cy="1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DD8FE222-C5DA-489E-A8D2-33FE8FCEBFB9}"/>
              </a:ext>
            </a:extLst>
          </p:cNvPr>
          <p:cNvCxnSpPr/>
          <p:nvPr userDrawn="1"/>
        </p:nvCxnSpPr>
        <p:spPr>
          <a:xfrm>
            <a:off x="11826903" y="896492"/>
            <a:ext cx="365097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ázek 13">
            <a:extLst>
              <a:ext uri="{FF2B5EF4-FFF2-40B4-BE49-F238E27FC236}">
                <a16:creationId xmlns:a16="http://schemas.microsoft.com/office/drawing/2014/main" id="{89115CFD-E318-44F9-9C3F-F0D1DFB085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8781" y="226273"/>
            <a:ext cx="1340438" cy="1340438"/>
          </a:xfrm>
          <a:prstGeom prst="rect">
            <a:avLst/>
          </a:prstGeom>
          <a:effectLst>
            <a:outerShdw blurRad="177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id="{C76277FD-5BED-487E-A934-D1523A7642AC}"/>
              </a:ext>
            </a:extLst>
          </p:cNvPr>
          <p:cNvSpPr/>
          <p:nvPr userDrawn="1"/>
        </p:nvSpPr>
        <p:spPr>
          <a:xfrm>
            <a:off x="0" y="6407192"/>
            <a:ext cx="12192000" cy="450808"/>
          </a:xfrm>
          <a:prstGeom prst="rect">
            <a:avLst/>
          </a:prstGeom>
          <a:solidFill>
            <a:srgbClr val="D31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bg1"/>
              </a:solidFill>
            </a:endParaRP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447D9C5A-7FE9-3A4D-8ADB-213088003C1A}"/>
              </a:ext>
            </a:extLst>
          </p:cNvPr>
          <p:cNvGrpSpPr/>
          <p:nvPr userDrawn="1"/>
        </p:nvGrpSpPr>
        <p:grpSpPr>
          <a:xfrm>
            <a:off x="7979502" y="6403341"/>
            <a:ext cx="3607259" cy="503999"/>
            <a:chOff x="7979502" y="6403341"/>
            <a:chExt cx="3607259" cy="503999"/>
          </a:xfrm>
        </p:grpSpPr>
        <p:pic>
          <p:nvPicPr>
            <p:cNvPr id="17" name="Grafický objekt 16">
              <a:extLst>
                <a:ext uri="{FF2B5EF4-FFF2-40B4-BE49-F238E27FC236}">
                  <a16:creationId xmlns:a16="http://schemas.microsoft.com/office/drawing/2014/main" id="{CC8969BD-C246-CA42-B13C-EE47BC3DCA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42115" y="6403341"/>
              <a:ext cx="744646" cy="503999"/>
            </a:xfrm>
            <a:prstGeom prst="rect">
              <a:avLst/>
            </a:prstGeom>
          </p:spPr>
        </p:pic>
        <p:pic>
          <p:nvPicPr>
            <p:cNvPr id="20" name="Grafický objekt 19">
              <a:extLst>
                <a:ext uri="{FF2B5EF4-FFF2-40B4-BE49-F238E27FC236}">
                  <a16:creationId xmlns:a16="http://schemas.microsoft.com/office/drawing/2014/main" id="{E0BADCCC-4F74-4F0A-A7EF-44B904712F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979502" y="6515641"/>
              <a:ext cx="2758663" cy="2345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676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 userDrawn="1">
          <p15:clr>
            <a:srgbClr val="FBAE40"/>
          </p15:clr>
        </p15:guide>
        <p15:guide id="2" pos="758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6BECE3A1-9B13-4F1D-A61E-AF2067EC3C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2819" y="1"/>
            <a:ext cx="9885238" cy="896492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Nadpis</a:t>
            </a:r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49F50076-713F-4EFA-BEB6-E92A7CA2E9D8}"/>
              </a:ext>
            </a:extLst>
          </p:cNvPr>
          <p:cNvCxnSpPr/>
          <p:nvPr userDrawn="1"/>
        </p:nvCxnSpPr>
        <p:spPr>
          <a:xfrm flipV="1">
            <a:off x="0" y="896493"/>
            <a:ext cx="10218057" cy="1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91C1F1F5-9E1B-45D1-B8A7-385438BD57F0}"/>
              </a:ext>
            </a:extLst>
          </p:cNvPr>
          <p:cNvCxnSpPr/>
          <p:nvPr userDrawn="1"/>
        </p:nvCxnSpPr>
        <p:spPr>
          <a:xfrm>
            <a:off x="11826903" y="896492"/>
            <a:ext cx="365097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Obrázek 12">
            <a:extLst>
              <a:ext uri="{FF2B5EF4-FFF2-40B4-BE49-F238E27FC236}">
                <a16:creationId xmlns:a16="http://schemas.microsoft.com/office/drawing/2014/main" id="{5110A526-5ED1-4270-B431-200E8EA05C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8781" y="226273"/>
            <a:ext cx="1340438" cy="1340438"/>
          </a:xfrm>
          <a:prstGeom prst="rect">
            <a:avLst/>
          </a:prstGeom>
          <a:effectLst>
            <a:outerShdw blurRad="177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E07EC997-097D-4BDE-970B-3BD77460A79F}"/>
              </a:ext>
            </a:extLst>
          </p:cNvPr>
          <p:cNvSpPr/>
          <p:nvPr userDrawn="1"/>
        </p:nvSpPr>
        <p:spPr>
          <a:xfrm>
            <a:off x="0" y="6407192"/>
            <a:ext cx="12192000" cy="450808"/>
          </a:xfrm>
          <a:prstGeom prst="rect">
            <a:avLst/>
          </a:prstGeom>
          <a:solidFill>
            <a:srgbClr val="D31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bg1"/>
              </a:solidFill>
            </a:endParaRPr>
          </a:p>
        </p:txBody>
      </p: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20E63B92-56D5-F945-8613-CB3F227EB275}"/>
              </a:ext>
            </a:extLst>
          </p:cNvPr>
          <p:cNvGrpSpPr/>
          <p:nvPr userDrawn="1"/>
        </p:nvGrpSpPr>
        <p:grpSpPr>
          <a:xfrm>
            <a:off x="7979502" y="6403341"/>
            <a:ext cx="3607259" cy="503999"/>
            <a:chOff x="7979502" y="6403341"/>
            <a:chExt cx="3607259" cy="503999"/>
          </a:xfrm>
        </p:grpSpPr>
        <p:pic>
          <p:nvPicPr>
            <p:cNvPr id="21" name="Grafický objekt 20">
              <a:extLst>
                <a:ext uri="{FF2B5EF4-FFF2-40B4-BE49-F238E27FC236}">
                  <a16:creationId xmlns:a16="http://schemas.microsoft.com/office/drawing/2014/main" id="{8251C239-9A82-3C4F-8A6F-8FDEBACFEF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42115" y="6403341"/>
              <a:ext cx="744646" cy="503999"/>
            </a:xfrm>
            <a:prstGeom prst="rect">
              <a:avLst/>
            </a:prstGeom>
          </p:spPr>
        </p:pic>
        <p:pic>
          <p:nvPicPr>
            <p:cNvPr id="22" name="Grafický objekt 21">
              <a:extLst>
                <a:ext uri="{FF2B5EF4-FFF2-40B4-BE49-F238E27FC236}">
                  <a16:creationId xmlns:a16="http://schemas.microsoft.com/office/drawing/2014/main" id="{D9D13083-7433-7A41-9812-10A926FB1B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979502" y="6515641"/>
              <a:ext cx="2758663" cy="2345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4137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8778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ací smín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B6EE3335-4CFA-4F78-ACC9-DCDA0C61E0E3}"/>
              </a:ext>
            </a:extLst>
          </p:cNvPr>
          <p:cNvSpPr/>
          <p:nvPr userDrawn="1"/>
        </p:nvSpPr>
        <p:spPr>
          <a:xfrm>
            <a:off x="0" y="2503486"/>
            <a:ext cx="12192000" cy="4354514"/>
          </a:xfrm>
          <a:prstGeom prst="rect">
            <a:avLst/>
          </a:prstGeom>
          <a:solidFill>
            <a:srgbClr val="D31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B4AA1ACA-170D-42E8-8323-B664F9958C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503487"/>
            <a:ext cx="9144000" cy="1189622"/>
          </a:xfrm>
        </p:spPr>
        <p:txBody>
          <a:bodyPr anchor="b">
            <a:noAutofit/>
          </a:bodyPr>
          <a:lstStyle>
            <a:lvl1pPr algn="ctr">
              <a:defRPr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Nadpis</a:t>
            </a:r>
          </a:p>
        </p:txBody>
      </p:sp>
      <p:sp>
        <p:nvSpPr>
          <p:cNvPr id="8" name="Podnadpis 2">
            <a:extLst>
              <a:ext uri="{FF2B5EF4-FFF2-40B4-BE49-F238E27FC236}">
                <a16:creationId xmlns:a16="http://schemas.microsoft.com/office/drawing/2014/main" id="{3E1FB666-EF45-45A1-80A5-B759B741F87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93110"/>
            <a:ext cx="9144000" cy="156469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Podnadpis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206028A-BD57-470C-9B71-297203A578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3653" y="283579"/>
            <a:ext cx="1984694" cy="1984694"/>
          </a:xfrm>
          <a:prstGeom prst="rect">
            <a:avLst/>
          </a:prstGeom>
          <a:effectLst>
            <a:outerShdw blurRad="177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9500876C-494A-AE40-BB68-202F9D2E43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26056" y="6170912"/>
            <a:ext cx="4642915" cy="394742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17B44333-A92B-1F45-947C-508903C71A1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44381" y="5820174"/>
            <a:ext cx="1619635" cy="109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581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ředělovací smín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E4590B06-0543-4571-8850-63C8D7437710}"/>
              </a:ext>
            </a:extLst>
          </p:cNvPr>
          <p:cNvSpPr/>
          <p:nvPr userDrawn="1"/>
        </p:nvSpPr>
        <p:spPr>
          <a:xfrm>
            <a:off x="0" y="2503486"/>
            <a:ext cx="12192000" cy="4354514"/>
          </a:xfrm>
          <a:prstGeom prst="rect">
            <a:avLst/>
          </a:prstGeom>
          <a:solidFill>
            <a:srgbClr val="D31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D939BFE6-5AA9-48F7-9C79-C28DD31BA5CC}"/>
              </a:ext>
            </a:extLst>
          </p:cNvPr>
          <p:cNvSpPr/>
          <p:nvPr userDrawn="1"/>
        </p:nvSpPr>
        <p:spPr>
          <a:xfrm>
            <a:off x="4221769" y="4075589"/>
            <a:ext cx="3748462" cy="52322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</a:t>
            </a:r>
            <a:r>
              <a:rPr kumimoji="0" lang="cs-CZ" sz="28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covidneversleeps</a:t>
            </a:r>
            <a:endParaRPr kumimoji="0" lang="cs-CZ" sz="28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6E93BC90-CA18-4B4A-BD99-CD309B767F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3653" y="283579"/>
            <a:ext cx="1984694" cy="1984694"/>
          </a:xfrm>
          <a:prstGeom prst="rect">
            <a:avLst/>
          </a:prstGeom>
          <a:effectLst>
            <a:outerShdw blurRad="177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A9EE4D8D-F381-054C-B05F-C0F073A786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26056" y="6170912"/>
            <a:ext cx="4642915" cy="394742"/>
          </a:xfrm>
          <a:prstGeom prst="rect">
            <a:avLst/>
          </a:prstGeom>
        </p:spPr>
      </p:pic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4E187FAC-8385-4A41-BD8D-043AE215E17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44381" y="5820174"/>
            <a:ext cx="1619635" cy="109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832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mín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4EC56048-479B-4CB1-B677-16A8618B9DB7}"/>
              </a:ext>
            </a:extLst>
          </p:cNvPr>
          <p:cNvSpPr/>
          <p:nvPr userDrawn="1"/>
        </p:nvSpPr>
        <p:spPr>
          <a:xfrm>
            <a:off x="-2154" y="5761783"/>
            <a:ext cx="12192000" cy="1096217"/>
          </a:xfrm>
          <a:prstGeom prst="rect">
            <a:avLst/>
          </a:prstGeom>
          <a:solidFill>
            <a:srgbClr val="D31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9" name="Nadpis 1">
            <a:extLst>
              <a:ext uri="{FF2B5EF4-FFF2-40B4-BE49-F238E27FC236}">
                <a16:creationId xmlns:a16="http://schemas.microsoft.com/office/drawing/2014/main" id="{52EB2EA6-5A78-4E85-AE4C-221CA83B81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824755"/>
            <a:ext cx="9144000" cy="1071549"/>
          </a:xfrm>
        </p:spPr>
        <p:txBody>
          <a:bodyPr anchor="b">
            <a:noAutofit/>
          </a:bodyPr>
          <a:lstStyle>
            <a:lvl1pPr algn="ctr">
              <a:defRPr sz="4500" b="1">
                <a:solidFill>
                  <a:srgbClr val="D3114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Hlavní nadpis prezentace</a:t>
            </a:r>
          </a:p>
        </p:txBody>
      </p:sp>
      <p:sp>
        <p:nvSpPr>
          <p:cNvPr id="20" name="Podnadpis 2">
            <a:extLst>
              <a:ext uri="{FF2B5EF4-FFF2-40B4-BE49-F238E27FC236}">
                <a16:creationId xmlns:a16="http://schemas.microsoft.com/office/drawing/2014/main" id="{070F9525-D336-4269-AB65-F312FD83E2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051604"/>
            <a:ext cx="9144000" cy="1071549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rgbClr val="D3114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Podnadpis prezentace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9C6DB8DB-B4CE-44F2-A1F7-0115BA3B53A2}"/>
              </a:ext>
            </a:extLst>
          </p:cNvPr>
          <p:cNvCxnSpPr/>
          <p:nvPr userDrawn="1"/>
        </p:nvCxnSpPr>
        <p:spPr>
          <a:xfrm>
            <a:off x="20409" y="1324413"/>
            <a:ext cx="4910366" cy="0"/>
          </a:xfrm>
          <a:prstGeom prst="line">
            <a:avLst/>
          </a:prstGeom>
          <a:ln w="38100" cap="sq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A3FF7D14-88C2-4766-B102-07A71872BC84}"/>
              </a:ext>
            </a:extLst>
          </p:cNvPr>
          <p:cNvCxnSpPr/>
          <p:nvPr userDrawn="1"/>
        </p:nvCxnSpPr>
        <p:spPr>
          <a:xfrm>
            <a:off x="7264966" y="1324413"/>
            <a:ext cx="4910366" cy="0"/>
          </a:xfrm>
          <a:prstGeom prst="line">
            <a:avLst/>
          </a:prstGeom>
          <a:ln w="38100" cap="sq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>
            <a:extLst>
              <a:ext uri="{FF2B5EF4-FFF2-40B4-BE49-F238E27FC236}">
                <a16:creationId xmlns:a16="http://schemas.microsoft.com/office/drawing/2014/main" id="{17C1E084-43DA-4F32-BC38-0A779DDC36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3653" y="332066"/>
            <a:ext cx="1984694" cy="1984694"/>
          </a:xfrm>
          <a:prstGeom prst="rect">
            <a:avLst/>
          </a:prstGeom>
          <a:effectLst>
            <a:outerShdw blurRad="177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2E38FE36-8704-4B15-B3ED-B5C034568E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26056" y="6170912"/>
            <a:ext cx="4642915" cy="394742"/>
          </a:xfrm>
          <a:prstGeom prst="rect">
            <a:avLst/>
          </a:prstGeom>
        </p:spPr>
      </p:pic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48260FB5-167E-9443-AE69-16DC60C783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44381" y="5820174"/>
            <a:ext cx="1619635" cy="109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58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0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74A8D0C3-8828-4945-AE3F-F718697470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2819" y="1"/>
            <a:ext cx="9885238" cy="896492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Nadpis</a:t>
            </a:r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CC8B3D67-369B-4F24-8897-F0919A3E5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147" y="1652595"/>
            <a:ext cx="11487705" cy="4409893"/>
          </a:xfrm>
        </p:spPr>
        <p:txBody>
          <a:bodyPr/>
          <a:lstStyle>
            <a:lvl1pPr marL="228600" indent="-228600">
              <a:buClr>
                <a:srgbClr val="D31145"/>
              </a:buClr>
              <a:buFont typeface="Arial" panose="020B0604020202020204" pitchFamily="34" charset="0"/>
              <a:buChar char="̶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D31145"/>
              </a:buClr>
              <a:buFont typeface="Arial" panose="020B0604020202020204" pitchFamily="34" charset="0"/>
              <a:buChar char="̶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D31145"/>
              </a:buClr>
              <a:buFont typeface="Arial" panose="020B0604020202020204" pitchFamily="34" charset="0"/>
              <a:buChar char="̶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D31145"/>
              </a:buClr>
              <a:buFont typeface="Arial" panose="020B0604020202020204" pitchFamily="34" charset="0"/>
              <a:buChar char="̶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D31145"/>
              </a:buClr>
              <a:buFont typeface="Arial" panose="020B0604020202020204" pitchFamily="34" charset="0"/>
              <a:buChar char="̶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569EDE3C-273C-4A62-8AE9-D7C37796420F}"/>
              </a:ext>
            </a:extLst>
          </p:cNvPr>
          <p:cNvCxnSpPr/>
          <p:nvPr userDrawn="1"/>
        </p:nvCxnSpPr>
        <p:spPr>
          <a:xfrm flipV="1">
            <a:off x="0" y="896493"/>
            <a:ext cx="10218057" cy="1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DD8FE222-C5DA-489E-A8D2-33FE8FCEBFB9}"/>
              </a:ext>
            </a:extLst>
          </p:cNvPr>
          <p:cNvCxnSpPr/>
          <p:nvPr userDrawn="1"/>
        </p:nvCxnSpPr>
        <p:spPr>
          <a:xfrm>
            <a:off x="11826903" y="896492"/>
            <a:ext cx="365097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ázek 13">
            <a:extLst>
              <a:ext uri="{FF2B5EF4-FFF2-40B4-BE49-F238E27FC236}">
                <a16:creationId xmlns:a16="http://schemas.microsoft.com/office/drawing/2014/main" id="{89115CFD-E318-44F9-9C3F-F0D1DFB085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8781" y="226273"/>
            <a:ext cx="1340438" cy="1340438"/>
          </a:xfrm>
          <a:prstGeom prst="rect">
            <a:avLst/>
          </a:prstGeom>
          <a:effectLst>
            <a:outerShdw blurRad="177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id="{C76277FD-5BED-487E-A934-D1523A7642AC}"/>
              </a:ext>
            </a:extLst>
          </p:cNvPr>
          <p:cNvSpPr/>
          <p:nvPr userDrawn="1"/>
        </p:nvSpPr>
        <p:spPr>
          <a:xfrm>
            <a:off x="0" y="6407192"/>
            <a:ext cx="12192000" cy="450808"/>
          </a:xfrm>
          <a:prstGeom prst="rect">
            <a:avLst/>
          </a:prstGeom>
          <a:solidFill>
            <a:srgbClr val="D31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bg1"/>
              </a:solidFill>
            </a:endParaRP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447D9C5A-7FE9-3A4D-8ADB-213088003C1A}"/>
              </a:ext>
            </a:extLst>
          </p:cNvPr>
          <p:cNvGrpSpPr/>
          <p:nvPr userDrawn="1"/>
        </p:nvGrpSpPr>
        <p:grpSpPr>
          <a:xfrm>
            <a:off x="7979502" y="6403341"/>
            <a:ext cx="3607259" cy="503999"/>
            <a:chOff x="7979502" y="6403341"/>
            <a:chExt cx="3607259" cy="503999"/>
          </a:xfrm>
        </p:grpSpPr>
        <p:pic>
          <p:nvPicPr>
            <p:cNvPr id="17" name="Grafický objekt 16">
              <a:extLst>
                <a:ext uri="{FF2B5EF4-FFF2-40B4-BE49-F238E27FC236}">
                  <a16:creationId xmlns:a16="http://schemas.microsoft.com/office/drawing/2014/main" id="{CC8969BD-C246-CA42-B13C-EE47BC3DCA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42115" y="6403341"/>
              <a:ext cx="744646" cy="503999"/>
            </a:xfrm>
            <a:prstGeom prst="rect">
              <a:avLst/>
            </a:prstGeom>
          </p:spPr>
        </p:pic>
        <p:pic>
          <p:nvPicPr>
            <p:cNvPr id="20" name="Grafický objekt 19">
              <a:extLst>
                <a:ext uri="{FF2B5EF4-FFF2-40B4-BE49-F238E27FC236}">
                  <a16:creationId xmlns:a16="http://schemas.microsoft.com/office/drawing/2014/main" id="{E0BADCCC-4F74-4F0A-A7EF-44B904712F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979502" y="6515641"/>
              <a:ext cx="2758663" cy="2345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4869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FBAE40"/>
          </p15:clr>
        </p15:guide>
        <p15:guide id="2" pos="758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6BECE3A1-9B13-4F1D-A61E-AF2067EC3C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2819" y="1"/>
            <a:ext cx="9885238" cy="896492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Nadpis</a:t>
            </a:r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49F50076-713F-4EFA-BEB6-E92A7CA2E9D8}"/>
              </a:ext>
            </a:extLst>
          </p:cNvPr>
          <p:cNvCxnSpPr/>
          <p:nvPr userDrawn="1"/>
        </p:nvCxnSpPr>
        <p:spPr>
          <a:xfrm flipV="1">
            <a:off x="0" y="896493"/>
            <a:ext cx="10218057" cy="1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91C1F1F5-9E1B-45D1-B8A7-385438BD57F0}"/>
              </a:ext>
            </a:extLst>
          </p:cNvPr>
          <p:cNvCxnSpPr/>
          <p:nvPr userDrawn="1"/>
        </p:nvCxnSpPr>
        <p:spPr>
          <a:xfrm>
            <a:off x="11826903" y="896492"/>
            <a:ext cx="365097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Obrázek 12">
            <a:extLst>
              <a:ext uri="{FF2B5EF4-FFF2-40B4-BE49-F238E27FC236}">
                <a16:creationId xmlns:a16="http://schemas.microsoft.com/office/drawing/2014/main" id="{5110A526-5ED1-4270-B431-200E8EA05C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8781" y="226273"/>
            <a:ext cx="1340438" cy="1340438"/>
          </a:xfrm>
          <a:prstGeom prst="rect">
            <a:avLst/>
          </a:prstGeom>
          <a:effectLst>
            <a:outerShdw blurRad="177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E07EC997-097D-4BDE-970B-3BD77460A79F}"/>
              </a:ext>
            </a:extLst>
          </p:cNvPr>
          <p:cNvSpPr/>
          <p:nvPr userDrawn="1"/>
        </p:nvSpPr>
        <p:spPr>
          <a:xfrm>
            <a:off x="0" y="6407192"/>
            <a:ext cx="12192000" cy="450808"/>
          </a:xfrm>
          <a:prstGeom prst="rect">
            <a:avLst/>
          </a:prstGeom>
          <a:solidFill>
            <a:srgbClr val="D31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bg1"/>
              </a:solidFill>
            </a:endParaRPr>
          </a:p>
        </p:txBody>
      </p: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20E63B92-56D5-F945-8613-CB3F227EB275}"/>
              </a:ext>
            </a:extLst>
          </p:cNvPr>
          <p:cNvGrpSpPr/>
          <p:nvPr userDrawn="1"/>
        </p:nvGrpSpPr>
        <p:grpSpPr>
          <a:xfrm>
            <a:off x="7979502" y="6403341"/>
            <a:ext cx="3607259" cy="503999"/>
            <a:chOff x="7979502" y="6403341"/>
            <a:chExt cx="3607259" cy="503999"/>
          </a:xfrm>
        </p:grpSpPr>
        <p:pic>
          <p:nvPicPr>
            <p:cNvPr id="21" name="Grafický objekt 20">
              <a:extLst>
                <a:ext uri="{FF2B5EF4-FFF2-40B4-BE49-F238E27FC236}">
                  <a16:creationId xmlns:a16="http://schemas.microsoft.com/office/drawing/2014/main" id="{8251C239-9A82-3C4F-8A6F-8FDEBACFEF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42115" y="6403341"/>
              <a:ext cx="744646" cy="503999"/>
            </a:xfrm>
            <a:prstGeom prst="rect">
              <a:avLst/>
            </a:prstGeom>
          </p:spPr>
        </p:pic>
        <p:pic>
          <p:nvPicPr>
            <p:cNvPr id="22" name="Grafický objekt 21">
              <a:extLst>
                <a:ext uri="{FF2B5EF4-FFF2-40B4-BE49-F238E27FC236}">
                  <a16:creationId xmlns:a16="http://schemas.microsoft.com/office/drawing/2014/main" id="{D9D13083-7433-7A41-9812-10A926FB1B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979502" y="6515641"/>
              <a:ext cx="2758663" cy="2345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4686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E29F1E6-ED0B-46BA-8E34-71ED3EB59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438496F-B824-41C1-AA93-D9881432A5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642565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61" r:id="rId4"/>
    <p:sldLayoutId id="2147483658" r:id="rId5"/>
    <p:sldLayoutId id="2147483662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E29F1E6-ED0B-46BA-8E34-71ED3EB59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438496F-B824-41C1-AA93-D9881432A5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1900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E29F1E6-ED0B-46BA-8E34-71ED3EB59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438496F-B824-41C1-AA93-D9881432A5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292975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1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1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88B192-724F-7843-8473-7FB8726C7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2723" y="2806396"/>
            <a:ext cx="9144000" cy="1071549"/>
          </a:xfrm>
        </p:spPr>
        <p:txBody>
          <a:bodyPr/>
          <a:lstStyle/>
          <a:p>
            <a:r>
              <a:rPr lang="cs-CZ" dirty="0">
                <a:solidFill>
                  <a:srgbClr val="002060"/>
                </a:solidFill>
              </a:rPr>
              <a:t>Analytický briefing EPI situace COVID-19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DD479B6-0ED4-884F-800F-23D2FCE02B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solidFill>
                  <a:srgbClr val="002060"/>
                </a:solidFill>
              </a:rPr>
              <a:t>1. února 2021</a:t>
            </a:r>
          </a:p>
          <a:p>
            <a:r>
              <a:rPr lang="cs-CZ" b="1" dirty="0">
                <a:solidFill>
                  <a:srgbClr val="002060"/>
                </a:solidFill>
              </a:rPr>
              <a:t>15:00 hod</a:t>
            </a:r>
          </a:p>
        </p:txBody>
      </p:sp>
    </p:spTree>
    <p:extLst>
      <p:ext uri="{BB962C8B-B14F-4D97-AF65-F5344CB8AC3E}">
        <p14:creationId xmlns:p14="http://schemas.microsoft.com/office/powerpoint/2010/main" val="2082579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F07261-238B-46C2-A665-8C2A2B0D0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Rozložení počtu případů hlášených za předchozí den</a:t>
            </a: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84A1A1F9-C122-45E7-9B3A-196CA206D5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8834280"/>
              </p:ext>
            </p:extLst>
          </p:nvPr>
        </p:nvGraphicFramePr>
        <p:xfrm>
          <a:off x="332819" y="1147482"/>
          <a:ext cx="9885238" cy="4908458"/>
        </p:xfrm>
        <a:graphic>
          <a:graphicData uri="http://schemas.openxmlformats.org/drawingml/2006/table">
            <a:tbl>
              <a:tblPr firstRow="1" firstCol="1" bandRow="1"/>
              <a:tblGrid>
                <a:gridCol w="2525607">
                  <a:extLst>
                    <a:ext uri="{9D8B030D-6E8A-4147-A177-3AD203B41FA5}">
                      <a16:colId xmlns:a16="http://schemas.microsoft.com/office/drawing/2014/main" val="136036522"/>
                    </a:ext>
                  </a:extLst>
                </a:gridCol>
                <a:gridCol w="1424325">
                  <a:extLst>
                    <a:ext uri="{9D8B030D-6E8A-4147-A177-3AD203B41FA5}">
                      <a16:colId xmlns:a16="http://schemas.microsoft.com/office/drawing/2014/main" val="518424354"/>
                    </a:ext>
                  </a:extLst>
                </a:gridCol>
                <a:gridCol w="1380931">
                  <a:extLst>
                    <a:ext uri="{9D8B030D-6E8A-4147-A177-3AD203B41FA5}">
                      <a16:colId xmlns:a16="http://schemas.microsoft.com/office/drawing/2014/main" val="1356162613"/>
                    </a:ext>
                  </a:extLst>
                </a:gridCol>
                <a:gridCol w="1679510">
                  <a:extLst>
                    <a:ext uri="{9D8B030D-6E8A-4147-A177-3AD203B41FA5}">
                      <a16:colId xmlns:a16="http://schemas.microsoft.com/office/drawing/2014/main" val="3090307020"/>
                    </a:ext>
                  </a:extLst>
                </a:gridCol>
                <a:gridCol w="2874865">
                  <a:extLst>
                    <a:ext uri="{9D8B030D-6E8A-4147-A177-3AD203B41FA5}">
                      <a16:colId xmlns:a16="http://schemas.microsoft.com/office/drawing/2014/main" val="2512333668"/>
                    </a:ext>
                  </a:extLst>
                </a:gridCol>
              </a:tblGrid>
              <a:tr h="8487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Název kraje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Počet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%</a:t>
                      </a:r>
                      <a:endParaRPr lang="cs-CZ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Počet na 100 tis. obyv.</a:t>
                      </a:r>
                      <a:endParaRPr lang="cs-CZ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Průměrný denní nárůst za týden celkem na 100 tis. obyv.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 skupina 65+ na 100 tis. obyv. 65+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0867057"/>
                  </a:ext>
                </a:extLst>
              </a:tr>
              <a:tr h="2816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Královéhradecký kraj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535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21,1 %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97,0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139,0 / 108,4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1359092"/>
                  </a:ext>
                </a:extLst>
              </a:tr>
              <a:tr h="2906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Hlavní město Praha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327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12,9 %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24,7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54,5 / 46,0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9699122"/>
                  </a:ext>
                </a:extLst>
              </a:tr>
              <a:tr h="2906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Karlovarský kraj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283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11,1 %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96,0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153,9 / 124,2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1939070"/>
                  </a:ext>
                </a:extLst>
              </a:tr>
              <a:tr h="2906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Středočeský kraj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250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9,8 %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18,0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63,7 / 54,4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9640034"/>
                  </a:ext>
                </a:extLst>
              </a:tr>
              <a:tr h="2906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Moravskoslezský kraj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204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8,0 %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17,0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50,1 / 42,9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241676"/>
                  </a:ext>
                </a:extLst>
              </a:tr>
              <a:tr h="2906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Jihomoravský kraj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165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6,5 %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13,8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49,0 / 41,8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6381670"/>
                  </a:ext>
                </a:extLst>
              </a:tr>
              <a:tr h="2906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Ústecký kraj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163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6,4 %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19,9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47,9 / 46,0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8273078"/>
                  </a:ext>
                </a:extLst>
              </a:tr>
              <a:tr h="2906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Plzeňský kraj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128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5,0 %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21,7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71,0 / 52,2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7038640"/>
                  </a:ext>
                </a:extLst>
              </a:tr>
              <a:tr h="2906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Liberecký kraj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4,7 %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27,0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78,8 / 68,3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5367597"/>
                  </a:ext>
                </a:extLst>
              </a:tr>
              <a:tr h="2906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Pardubický kraj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3,9 %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18,9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76,9 / 54,1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6299835"/>
                  </a:ext>
                </a:extLst>
              </a:tr>
              <a:tr h="2906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Zlínský kraj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3,3 %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14,6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43,9 / 32,7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1656428"/>
                  </a:ext>
                </a:extLst>
              </a:tr>
              <a:tr h="2906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Olomoucký kraj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3,2 %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12,8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54,3 / 42,8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4933976"/>
                  </a:ext>
                </a:extLst>
              </a:tr>
              <a:tr h="2906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Jihočeský kraj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72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2,8 %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11,2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51,9 / 46,2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1854814"/>
                  </a:ext>
                </a:extLst>
              </a:tr>
              <a:tr h="2906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Kraj Vysočina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1,0 %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5,1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45,7 / 47,3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2752019"/>
                  </a:ext>
                </a:extLst>
              </a:tr>
            </a:tbl>
          </a:graphicData>
        </a:graphic>
      </p:graphicFrame>
      <p:sp>
        <p:nvSpPr>
          <p:cNvPr id="3" name="Obdélník 2">
            <a:extLst>
              <a:ext uri="{FF2B5EF4-FFF2-40B4-BE49-F238E27FC236}">
                <a16:creationId xmlns:a16="http://schemas.microsoft.com/office/drawing/2014/main" id="{EDCF177E-D927-49A1-A48C-1C61DB7943FA}"/>
              </a:ext>
            </a:extLst>
          </p:cNvPr>
          <p:cNvSpPr/>
          <p:nvPr/>
        </p:nvSpPr>
        <p:spPr>
          <a:xfrm>
            <a:off x="221449" y="6499368"/>
            <a:ext cx="19415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cs-CZ" sz="1200" b="1" dirty="0">
                <a:solidFill>
                  <a:srgbClr val="FFFFFF"/>
                </a:solidFill>
              </a:rPr>
              <a:t>Zdroj dat: ISIN, ÚZIS ČR</a:t>
            </a:r>
          </a:p>
        </p:txBody>
      </p:sp>
    </p:spTree>
    <p:extLst>
      <p:ext uri="{BB962C8B-B14F-4D97-AF65-F5344CB8AC3E}">
        <p14:creationId xmlns:p14="http://schemas.microsoft.com/office/powerpoint/2010/main" val="1818690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A7CFB2D5-DFD1-4382-9CC6-4D6B14FF685F}"/>
              </a:ext>
            </a:extLst>
          </p:cNvPr>
          <p:cNvSpPr/>
          <p:nvPr/>
        </p:nvSpPr>
        <p:spPr>
          <a:xfrm>
            <a:off x="351569" y="107620"/>
            <a:ext cx="97449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Přehled situace v jednotlivých krajích </a:t>
            </a:r>
          </a:p>
          <a:p>
            <a:r>
              <a:rPr lang="cs-CZ" sz="2400" b="1" dirty="0">
                <a:solidFill>
                  <a:srgbClr val="C00000"/>
                </a:solidFill>
              </a:rPr>
              <a:t>(incidence za 7 dní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na</a:t>
            </a:r>
            <a:r>
              <a:rPr lang="cs-CZ" sz="2400" b="1" dirty="0">
                <a:solidFill>
                  <a:srgbClr val="C00000"/>
                </a:solidFill>
              </a:rPr>
              <a:t> 100 tisíc obyvatel)</a:t>
            </a:r>
          </a:p>
        </p:txBody>
      </p:sp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ABF37540-7091-4CB4-861A-DD01B44D48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1182506"/>
              </p:ext>
            </p:extLst>
          </p:nvPr>
        </p:nvGraphicFramePr>
        <p:xfrm>
          <a:off x="7641869" y="2411796"/>
          <a:ext cx="4245332" cy="3792039"/>
        </p:xfrm>
        <a:graphic>
          <a:graphicData uri="http://schemas.openxmlformats.org/drawingml/2006/table">
            <a:tbl>
              <a:tblPr/>
              <a:tblGrid>
                <a:gridCol w="1511184">
                  <a:extLst>
                    <a:ext uri="{9D8B030D-6E8A-4147-A177-3AD203B41FA5}">
                      <a16:colId xmlns:a16="http://schemas.microsoft.com/office/drawing/2014/main" val="395884364"/>
                    </a:ext>
                  </a:extLst>
                </a:gridCol>
                <a:gridCol w="1480113">
                  <a:extLst>
                    <a:ext uri="{9D8B030D-6E8A-4147-A177-3AD203B41FA5}">
                      <a16:colId xmlns:a16="http://schemas.microsoft.com/office/drawing/2014/main" val="1864486075"/>
                    </a:ext>
                  </a:extLst>
                </a:gridCol>
                <a:gridCol w="1254035">
                  <a:extLst>
                    <a:ext uri="{9D8B030D-6E8A-4147-A177-3AD203B41FA5}">
                      <a16:colId xmlns:a16="http://schemas.microsoft.com/office/drawing/2014/main" val="3686270381"/>
                    </a:ext>
                  </a:extLst>
                </a:gridCol>
              </a:tblGrid>
              <a:tr h="43303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Kraj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Incidence 7 dní</a:t>
                      </a:r>
                    </a:p>
                    <a:p>
                      <a:pPr algn="ctr" fontAlgn="b"/>
                      <a:r>
                        <a:rPr lang="cs-CZ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/100 000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Trend 24 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2876657"/>
                  </a:ext>
                </a:extLst>
              </a:tr>
              <a:tr h="27266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Karlovarský kraj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1077,5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↑</a:t>
                      </a:r>
                      <a:endParaRPr lang="cs-CZ" sz="12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9942467"/>
                  </a:ext>
                </a:extLst>
              </a:tr>
              <a:tr h="8771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Královéhradecký kraj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972,7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↑</a:t>
                      </a:r>
                      <a:endParaRPr lang="cs-CZ" sz="12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1965650"/>
                  </a:ext>
                </a:extLst>
              </a:tr>
              <a:tr h="23637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Liberecký kraj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551,3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↑</a:t>
                      </a:r>
                      <a:endParaRPr lang="cs-CZ" sz="12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3106943"/>
                  </a:ext>
                </a:extLst>
              </a:tr>
              <a:tr h="29062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Pardubický kraj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538,2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↑</a:t>
                      </a:r>
                      <a:endParaRPr lang="cs-CZ" sz="12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637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Plzeňský kraj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497,0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↑</a:t>
                      </a:r>
                      <a:endParaRPr lang="cs-CZ" sz="12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136350"/>
                  </a:ext>
                </a:extLst>
              </a:tr>
              <a:tr h="23637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Středočeský kraj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446,0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↑</a:t>
                      </a:r>
                      <a:endParaRPr lang="cs-CZ" sz="12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480936"/>
                  </a:ext>
                </a:extLst>
              </a:tr>
              <a:tr h="23637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Hlavní město Praha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381,6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↑</a:t>
                      </a:r>
                      <a:endParaRPr lang="cs-CZ" sz="12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4156314"/>
                  </a:ext>
                </a:extLst>
              </a:tr>
              <a:tr h="23637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Olomoucký kraj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380,4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↓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6442161"/>
                  </a:ext>
                </a:extLst>
              </a:tr>
              <a:tr h="23637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Jihočeský kraj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363,5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↑</a:t>
                      </a:r>
                      <a:endParaRPr lang="cs-CZ" sz="12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4919732"/>
                  </a:ext>
                </a:extLst>
              </a:tr>
              <a:tr h="23637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Moravskoslezský kraj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350,5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↓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3988896"/>
                  </a:ext>
                </a:extLst>
              </a:tr>
              <a:tr h="23637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Jihomoravský kraj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343,0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↓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3265384"/>
                  </a:ext>
                </a:extLst>
              </a:tr>
              <a:tr h="23637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Ústecký kraj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335,0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↓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9181722"/>
                  </a:ext>
                </a:extLst>
              </a:tr>
              <a:tr h="23637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Kraj Vysočina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319,9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↓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1865912"/>
                  </a:ext>
                </a:extLst>
              </a:tr>
              <a:tr h="23637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Zlínský kraj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307,4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↓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8702530"/>
                  </a:ext>
                </a:extLst>
              </a:tr>
            </a:tbl>
          </a:graphicData>
        </a:graphic>
      </p:graphicFrame>
      <p:sp>
        <p:nvSpPr>
          <p:cNvPr id="3" name="Obdélník 2">
            <a:extLst>
              <a:ext uri="{FF2B5EF4-FFF2-40B4-BE49-F238E27FC236}">
                <a16:creationId xmlns:a16="http://schemas.microsoft.com/office/drawing/2014/main" id="{1EDB6165-1B3E-4BFE-A643-1E86ED982DB1}"/>
              </a:ext>
            </a:extLst>
          </p:cNvPr>
          <p:cNvSpPr/>
          <p:nvPr/>
        </p:nvSpPr>
        <p:spPr>
          <a:xfrm>
            <a:off x="272250" y="6473381"/>
            <a:ext cx="19415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cs-CZ" sz="1200" b="1" dirty="0">
                <a:solidFill>
                  <a:srgbClr val="FFFFFF"/>
                </a:solidFill>
              </a:rPr>
              <a:t>Zdroj dat: ISIN, ÚZIS ČR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3FB175A-9A1B-40C4-A86D-098F7F9B0CA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7419"/>
            <a:ext cx="7736205" cy="5217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4814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8A4CB0-0CFE-40B2-9D6C-275CB000B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231" y="1"/>
            <a:ext cx="9479826" cy="896492"/>
          </a:xfrm>
        </p:spPr>
        <p:txBody>
          <a:bodyPr/>
          <a:lstStyle/>
          <a:p>
            <a:r>
              <a:rPr lang="cs-CZ" dirty="0"/>
              <a:t>Přehled situace v jednotlivých okresech (za včerejší den)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1744B94B-C087-402B-BF78-0F7CB1F974E4}"/>
              </a:ext>
            </a:extLst>
          </p:cNvPr>
          <p:cNvSpPr/>
          <p:nvPr/>
        </p:nvSpPr>
        <p:spPr>
          <a:xfrm>
            <a:off x="8871856" y="1992810"/>
            <a:ext cx="2692401" cy="3258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Aktuální vývoj v okresech: </a:t>
            </a:r>
          </a:p>
          <a:p>
            <a:pPr algn="just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vysoký přírůstek (≥ 50) případů v okresech):</a:t>
            </a:r>
          </a:p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cs-CZ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vysoký přírůstek (≥ 50)</a:t>
            </a:r>
            <a:endParaRPr lang="cs-CZ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Hradec Králové (199), Náchod (135), Cheb (120), Trutnov (115), Karlovy Vary (100), Liberec (71), Ostrava-město (69), Opava (66), Brno-město (64), Pardubice (64), Rychnov nad Kněžnou (63), Sokolov (63), Děčín (55), Olomouc (52) a Praha-východ (51).</a:t>
            </a:r>
            <a:endParaRPr lang="cs-CZ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endParaRPr lang="cs-CZ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E4C0D006-3F39-4B74-BFF0-E2163814231B}"/>
              </a:ext>
            </a:extLst>
          </p:cNvPr>
          <p:cNvSpPr/>
          <p:nvPr/>
        </p:nvSpPr>
        <p:spPr>
          <a:xfrm>
            <a:off x="332819" y="6581000"/>
            <a:ext cx="19415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cs-CZ" sz="1200" b="1" dirty="0">
                <a:solidFill>
                  <a:srgbClr val="FFFFFF"/>
                </a:solidFill>
              </a:rPr>
              <a:t>Zdroj dat: ISIN, ÚZIS ČR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56CAF5A-D535-479C-99D4-5C36A300B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231" y="1057116"/>
            <a:ext cx="7848544" cy="503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582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CFA6ED-00B5-4632-8C9C-373CF917C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231" y="1"/>
            <a:ext cx="9479826" cy="896492"/>
          </a:xfrm>
        </p:spPr>
        <p:txBody>
          <a:bodyPr/>
          <a:lstStyle/>
          <a:p>
            <a:r>
              <a:rPr lang="cs-CZ" dirty="0"/>
              <a:t>Přehled situace v jednotlivých okresech (incidence za 7 dní)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979897D2-953A-41F6-9196-FB9F26C141AB}"/>
              </a:ext>
            </a:extLst>
          </p:cNvPr>
          <p:cNvSpPr/>
          <p:nvPr/>
        </p:nvSpPr>
        <p:spPr>
          <a:xfrm>
            <a:off x="246850" y="6490901"/>
            <a:ext cx="19415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cs-CZ" sz="1200" b="1" dirty="0">
                <a:solidFill>
                  <a:srgbClr val="FFFFFF"/>
                </a:solidFill>
              </a:rPr>
              <a:t>Zdroj dat: ISIN, ÚZIS ČR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5A93B38-2A75-4AE9-AEC8-E4E54D3D8FA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520" y="990170"/>
            <a:ext cx="8745537" cy="54070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9111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7F07BE-51D8-4060-B4B8-56F9EBABE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Rozložení počtu případů hlášených za 7 dní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6668FB79-5A85-471D-A169-6F949FC4BA9F}"/>
              </a:ext>
            </a:extLst>
          </p:cNvPr>
          <p:cNvSpPr/>
          <p:nvPr/>
        </p:nvSpPr>
        <p:spPr>
          <a:xfrm>
            <a:off x="255317" y="6448425"/>
            <a:ext cx="19415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cs-CZ" sz="1200" b="1" dirty="0">
                <a:solidFill>
                  <a:srgbClr val="FFFFFF"/>
                </a:solidFill>
              </a:rPr>
              <a:t>Zdroj dat: ISIN, ÚZIS ČR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69DFB2B-5847-4E35-9BB8-0F0F83AFEE9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42" y="1024509"/>
            <a:ext cx="9670415" cy="5295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6973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AFEAE0-5128-4E48-B2AC-668E21C26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Počet provedených testů v posledních 7 dnech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090A5157-B692-4050-A473-3C52E5863655}"/>
              </a:ext>
            </a:extLst>
          </p:cNvPr>
          <p:cNvSpPr/>
          <p:nvPr/>
        </p:nvSpPr>
        <p:spPr>
          <a:xfrm>
            <a:off x="332819" y="6474645"/>
            <a:ext cx="22252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b="1" dirty="0">
                <a:solidFill>
                  <a:schemeClr val="bg1"/>
                </a:solidFill>
              </a:rPr>
              <a:t>Zdroj dat: ISIN, ÚZIS ČR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7E849C3-EBB8-448B-9864-E103031CA68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65" y="1165342"/>
            <a:ext cx="8703945" cy="4854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0074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4FC62B-F4E9-411F-9C0C-42F83F1CF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Shrnut</a:t>
            </a:r>
            <a:r>
              <a:rPr lang="cs-CZ" b="1" dirty="0"/>
              <a:t>í </a:t>
            </a:r>
            <a:r>
              <a:rPr lang="cs-CZ" dirty="0"/>
              <a:t>výsledků testování</a:t>
            </a:r>
            <a:r>
              <a:rPr lang="cs-CZ" b="1" dirty="0"/>
              <a:t> v ČR za 31.1.2021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4009DFF-FD12-4143-9EDF-F7E2AF251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0DFD3D-3A9B-46F9-B57F-E98436FEBC6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TextovéPole 1">
            <a:extLst>
              <a:ext uri="{FF2B5EF4-FFF2-40B4-BE49-F238E27FC236}">
                <a16:creationId xmlns:a16="http://schemas.microsoft.com/office/drawing/2014/main" id="{E5876C6B-CFD5-42DD-B925-AAF51D52DAB6}"/>
              </a:ext>
            </a:extLst>
          </p:cNvPr>
          <p:cNvSpPr txBox="1"/>
          <p:nvPr/>
        </p:nvSpPr>
        <p:spPr>
          <a:xfrm>
            <a:off x="186609" y="6500082"/>
            <a:ext cx="2051766" cy="27717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b="1" dirty="0">
                <a:solidFill>
                  <a:schemeClr val="bg1"/>
                </a:solidFill>
              </a:rPr>
              <a:t>Zdroj dat: ISIN, ÚZIS ČR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65A1F44-9C45-4148-B142-63547B86372D}"/>
              </a:ext>
            </a:extLst>
          </p:cNvPr>
          <p:cNvSpPr txBox="1"/>
          <p:nvPr/>
        </p:nvSpPr>
        <p:spPr>
          <a:xfrm>
            <a:off x="10058400" y="2922895"/>
            <a:ext cx="19943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200" i="1" dirty="0"/>
              <a:t>* </a:t>
            </a:r>
            <a:r>
              <a:rPr lang="cs-CZ" sz="1200" i="1" dirty="0">
                <a:latin typeface="Calibri" panose="020F0502020204030204" pitchFamily="34" charset="0"/>
                <a:cs typeface="Calibri" panose="020F0502020204030204" pitchFamily="34" charset="0"/>
              </a:rPr>
              <a:t>Jeden klient může mít proveden </a:t>
            </a:r>
            <a:r>
              <a:rPr lang="cs-CZ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Ag</a:t>
            </a:r>
            <a:r>
              <a:rPr lang="cs-CZ" sz="1200" i="1" dirty="0">
                <a:latin typeface="Calibri" panose="020F0502020204030204" pitchFamily="34" charset="0"/>
                <a:cs typeface="Calibri" panose="020F0502020204030204" pitchFamily="34" charset="0"/>
              </a:rPr>
              <a:t>  i PCR test, počet otestovaných osob není roven součtu testů</a:t>
            </a:r>
            <a:endParaRPr lang="cs-CZ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cs-CZ" sz="1200" i="1" dirty="0">
                <a:latin typeface="Calibri" panose="020F0502020204030204" pitchFamily="34" charset="0"/>
                <a:cs typeface="Calibri" panose="020F0502020204030204" pitchFamily="34" charset="0"/>
              </a:rPr>
              <a:t>** Tyto testy nejsou zahrnuty v záchytech nemoci u testů PCR</a:t>
            </a:r>
            <a:endParaRPr lang="cs-CZ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7FDD02A6-9615-4D52-B742-D72869D7EA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2537275"/>
              </p:ext>
            </p:extLst>
          </p:nvPr>
        </p:nvGraphicFramePr>
        <p:xfrm>
          <a:off x="332819" y="1000965"/>
          <a:ext cx="9725581" cy="5302553"/>
        </p:xfrm>
        <a:graphic>
          <a:graphicData uri="http://schemas.openxmlformats.org/drawingml/2006/table">
            <a:tbl>
              <a:tblPr firstRow="1" firstCol="1" bandRow="1"/>
              <a:tblGrid>
                <a:gridCol w="3982006">
                  <a:extLst>
                    <a:ext uri="{9D8B030D-6E8A-4147-A177-3AD203B41FA5}">
                      <a16:colId xmlns:a16="http://schemas.microsoft.com/office/drawing/2014/main" val="1020196815"/>
                    </a:ext>
                  </a:extLst>
                </a:gridCol>
                <a:gridCol w="2705336">
                  <a:extLst>
                    <a:ext uri="{9D8B030D-6E8A-4147-A177-3AD203B41FA5}">
                      <a16:colId xmlns:a16="http://schemas.microsoft.com/office/drawing/2014/main" val="583791497"/>
                    </a:ext>
                  </a:extLst>
                </a:gridCol>
                <a:gridCol w="3038239">
                  <a:extLst>
                    <a:ext uri="{9D8B030D-6E8A-4147-A177-3AD203B41FA5}">
                      <a16:colId xmlns:a16="http://schemas.microsoft.com/office/drawing/2014/main" val="2408156205"/>
                    </a:ext>
                  </a:extLst>
                </a:gridCol>
              </a:tblGrid>
              <a:tr h="1757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Denní souhrn za 31.01.2021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00" marR="3280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/generováno 01.02.2021/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00" marR="3280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92542"/>
                  </a:ext>
                </a:extLst>
              </a:tr>
              <a:tr h="1955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Počet provedených (nahlášených) testů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 31.1.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Počet otestovaných osob*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4126301"/>
                  </a:ext>
                </a:extLst>
              </a:tr>
              <a:tr h="1757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PCR testů</a:t>
                      </a: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7 145</a:t>
                      </a: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8320619"/>
                  </a:ext>
                </a:extLst>
              </a:tr>
              <a:tr h="1757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Antigenní (Ag) testy</a:t>
                      </a: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11 662</a:t>
                      </a: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18 578</a:t>
                      </a: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9769144"/>
                  </a:ext>
                </a:extLst>
              </a:tr>
              <a:tr h="1757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...z toho prvotesty</a:t>
                      </a: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6 856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6375530"/>
                  </a:ext>
                </a:extLst>
              </a:tr>
              <a:tr h="1757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Počet pozitivních diagnóz COVID-19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 31.1.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 v %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153346"/>
                  </a:ext>
                </a:extLst>
              </a:tr>
              <a:tr h="175735">
                <a:tc>
                  <a:txBody>
                    <a:bodyPr/>
                    <a:lstStyle/>
                    <a:p>
                      <a:pPr marL="2520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Celkem</a:t>
                      </a: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2 540</a:t>
                      </a: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2816331"/>
                  </a:ext>
                </a:extLst>
              </a:tr>
              <a:tr h="195594">
                <a:tc>
                  <a:txBody>
                    <a:bodyPr/>
                    <a:lstStyle/>
                    <a:p>
                      <a:pPr marL="2520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PCR – symptomatičtí pacienti</a:t>
                      </a: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936</a:t>
                      </a: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36,9%</a:t>
                      </a: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0752258"/>
                  </a:ext>
                </a:extLst>
              </a:tr>
              <a:tr h="195594">
                <a:tc>
                  <a:txBody>
                    <a:bodyPr/>
                    <a:lstStyle/>
                    <a:p>
                      <a:pPr marL="2520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PCR – asymptomatičtí pacienti</a:t>
                      </a: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920</a:t>
                      </a: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36,2%</a:t>
                      </a: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658527"/>
                  </a:ext>
                </a:extLst>
              </a:tr>
              <a:tr h="195594">
                <a:tc>
                  <a:txBody>
                    <a:bodyPr/>
                    <a:lstStyle/>
                    <a:p>
                      <a:pPr marL="2520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 – symptomatičtí pacienti</a:t>
                      </a: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388</a:t>
                      </a: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15,3%</a:t>
                      </a: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0894512"/>
                  </a:ext>
                </a:extLst>
              </a:tr>
              <a:tr h="284275">
                <a:tc>
                  <a:txBody>
                    <a:bodyPr/>
                    <a:lstStyle/>
                    <a:p>
                      <a:pPr marL="2520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 – asymptomatičtí pacienti /konfirmace PCR/**</a:t>
                      </a: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296</a:t>
                      </a: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11,7%</a:t>
                      </a: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0662630"/>
                  </a:ext>
                </a:extLst>
              </a:tr>
              <a:tr h="1757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Počet testů dle indikace 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 31.1.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 v %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61626"/>
                  </a:ext>
                </a:extLst>
              </a:tr>
              <a:tr h="175735">
                <a:tc>
                  <a:txBody>
                    <a:bodyPr/>
                    <a:lstStyle/>
                    <a:p>
                      <a:pPr marL="2520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Celkem</a:t>
                      </a: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18 807</a:t>
                      </a: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3776551"/>
                  </a:ext>
                </a:extLst>
              </a:tr>
              <a:tr h="175735">
                <a:tc>
                  <a:txBody>
                    <a:bodyPr/>
                    <a:lstStyle/>
                    <a:p>
                      <a:pPr marL="2520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Diagnostická indikace</a:t>
                      </a: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5 503</a:t>
                      </a: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29,3%</a:t>
                      </a: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8325750"/>
                  </a:ext>
                </a:extLst>
              </a:tr>
              <a:tr h="175735">
                <a:tc>
                  <a:txBody>
                    <a:bodyPr/>
                    <a:lstStyle/>
                    <a:p>
                      <a:pPr marL="2520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Epidemiologická indikace</a:t>
                      </a: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1 945</a:t>
                      </a: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10,3%</a:t>
                      </a: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0872318"/>
                  </a:ext>
                </a:extLst>
              </a:tr>
              <a:tr h="175735">
                <a:tc>
                  <a:txBody>
                    <a:bodyPr/>
                    <a:lstStyle/>
                    <a:p>
                      <a:pPr marL="2520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Preventivní a plošné testování</a:t>
                      </a: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10 398</a:t>
                      </a: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55,3%</a:t>
                      </a: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4974100"/>
                  </a:ext>
                </a:extLst>
              </a:tr>
              <a:tr h="175735">
                <a:tc>
                  <a:txBody>
                    <a:bodyPr/>
                    <a:lstStyle/>
                    <a:p>
                      <a:pPr marL="2520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Ostatní</a:t>
                      </a: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961</a:t>
                      </a: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5,1%</a:t>
                      </a: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2999402"/>
                  </a:ext>
                </a:extLst>
              </a:tr>
              <a:tr h="1955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Relativní pozitivita testů dle indikace testu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 31.1.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7denní průměr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4226519"/>
                  </a:ext>
                </a:extLst>
              </a:tr>
              <a:tr h="1757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Diagnostická indikace</a:t>
                      </a: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29,4%</a:t>
                      </a: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27,0%</a:t>
                      </a: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5788057"/>
                  </a:ext>
                </a:extLst>
              </a:tr>
              <a:tr h="1757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Epidemiologická indikace</a:t>
                      </a: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24,0%</a:t>
                      </a: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20,2%</a:t>
                      </a: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8412019"/>
                  </a:ext>
                </a:extLst>
              </a:tr>
              <a:tr h="1757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Preventivní a plošné testování</a:t>
                      </a: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2,9%</a:t>
                      </a: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2,4%</a:t>
                      </a: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9229652"/>
                  </a:ext>
                </a:extLst>
              </a:tr>
              <a:tr h="1757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Počet evidovaných testů 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 7 dní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Celkem v databázi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693765"/>
                  </a:ext>
                </a:extLst>
              </a:tr>
              <a:tr h="1757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PCR testy</a:t>
                      </a: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163 759</a:t>
                      </a: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4 598 374</a:t>
                      </a: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8355797"/>
                  </a:ext>
                </a:extLst>
              </a:tr>
              <a:tr h="1757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Antigenní testy</a:t>
                      </a: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172 493</a:t>
                      </a: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1 574 972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00" marR="32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57104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9603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1820BE3-36DA-4515-A307-02F96C7115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3"/>
          <a:stretch/>
        </p:blipFill>
        <p:spPr>
          <a:xfrm>
            <a:off x="10179924" y="107620"/>
            <a:ext cx="1660507" cy="1510172"/>
          </a:xfrm>
          <a:prstGeom prst="rect">
            <a:avLst/>
          </a:prstGeom>
        </p:spPr>
      </p:pic>
      <p:sp>
        <p:nvSpPr>
          <p:cNvPr id="7" name="TextovéPole 1">
            <a:extLst>
              <a:ext uri="{FF2B5EF4-FFF2-40B4-BE49-F238E27FC236}">
                <a16:creationId xmlns:a16="http://schemas.microsoft.com/office/drawing/2014/main" id="{E5876C6B-CFD5-42DD-B925-AAF51D52DAB6}"/>
              </a:ext>
            </a:extLst>
          </p:cNvPr>
          <p:cNvSpPr txBox="1"/>
          <p:nvPr/>
        </p:nvSpPr>
        <p:spPr>
          <a:xfrm>
            <a:off x="186609" y="6500082"/>
            <a:ext cx="2051766" cy="27717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Zdroj dat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ISIN, </a:t>
            </a: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ÚZIS ČR</a:t>
            </a: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937F07BE-51D8-4060-B4B8-56F9EBABE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658" y="1"/>
            <a:ext cx="9309399" cy="896492"/>
          </a:xfrm>
        </p:spPr>
        <p:txBody>
          <a:bodyPr/>
          <a:lstStyle/>
          <a:p>
            <a:r>
              <a:rPr lang="cs-CZ" dirty="0"/>
              <a:t>Počet testů PCR a pozitivních případů za posledních 30 dní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57DE59D-3435-4894-A4DB-0E9B491FE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263" y="962917"/>
            <a:ext cx="9892057" cy="553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60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1820BE3-36DA-4515-A307-02F96C7115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3"/>
          <a:stretch/>
        </p:blipFill>
        <p:spPr>
          <a:xfrm>
            <a:off x="10179924" y="107620"/>
            <a:ext cx="1660507" cy="1510172"/>
          </a:xfrm>
          <a:prstGeom prst="rect">
            <a:avLst/>
          </a:prstGeom>
        </p:spPr>
      </p:pic>
      <p:sp>
        <p:nvSpPr>
          <p:cNvPr id="7" name="TextovéPole 1">
            <a:extLst>
              <a:ext uri="{FF2B5EF4-FFF2-40B4-BE49-F238E27FC236}">
                <a16:creationId xmlns:a16="http://schemas.microsoft.com/office/drawing/2014/main" id="{E5876C6B-CFD5-42DD-B925-AAF51D52DAB6}"/>
              </a:ext>
            </a:extLst>
          </p:cNvPr>
          <p:cNvSpPr txBox="1"/>
          <p:nvPr/>
        </p:nvSpPr>
        <p:spPr>
          <a:xfrm>
            <a:off x="186609" y="6500082"/>
            <a:ext cx="2051766" cy="27717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Zdroj dat: ISIN, ÚZIS ČR</a:t>
            </a: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937F07BE-51D8-4060-B4B8-56F9EBABE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333" y="1"/>
            <a:ext cx="9461724" cy="896492"/>
          </a:xfrm>
        </p:spPr>
        <p:txBody>
          <a:bodyPr/>
          <a:lstStyle/>
          <a:p>
            <a:r>
              <a:rPr lang="cs-CZ" dirty="0"/>
              <a:t>Počet </a:t>
            </a:r>
            <a:r>
              <a:rPr lang="cs-CZ" dirty="0" err="1"/>
              <a:t>Ag</a:t>
            </a:r>
            <a:r>
              <a:rPr lang="cs-CZ" dirty="0"/>
              <a:t> testů a pozitivních případů za posledních 30 dní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C64A367-4049-4AFC-A258-C69C351284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25" y="1057713"/>
            <a:ext cx="9522699" cy="551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427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34BD55D2-1959-4A95-8FB8-3BCD33D02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819" y="1"/>
            <a:ext cx="9885238" cy="896492"/>
          </a:xfrm>
        </p:spPr>
        <p:txBody>
          <a:bodyPr/>
          <a:lstStyle/>
          <a:p>
            <a:r>
              <a:rPr lang="cs-CZ" dirty="0"/>
              <a:t>Počet případů ve věkové kategorii 65+ v krajích (za 7 dní)</a:t>
            </a:r>
          </a:p>
        </p:txBody>
      </p:sp>
      <p:sp>
        <p:nvSpPr>
          <p:cNvPr id="4" name="TextovéPole 1">
            <a:extLst>
              <a:ext uri="{FF2B5EF4-FFF2-40B4-BE49-F238E27FC236}">
                <a16:creationId xmlns:a16="http://schemas.microsoft.com/office/drawing/2014/main" id="{7ED41770-AD65-47B9-A84A-34DD314B3EBF}"/>
              </a:ext>
            </a:extLst>
          </p:cNvPr>
          <p:cNvSpPr txBox="1"/>
          <p:nvPr/>
        </p:nvSpPr>
        <p:spPr>
          <a:xfrm>
            <a:off x="186609" y="6500082"/>
            <a:ext cx="2051766" cy="27717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Zdroj dat: ISIN, ÚZIS ČR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CBAFFA9-E55A-45E7-8E98-0962A629900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57" y="1264602"/>
            <a:ext cx="9334500" cy="43287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8971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F21C8F-CE40-437E-8258-050812426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119" y="62835"/>
            <a:ext cx="9885238" cy="896492"/>
          </a:xfrm>
        </p:spPr>
        <p:txBody>
          <a:bodyPr/>
          <a:lstStyle/>
          <a:p>
            <a:pPr algn="ctr"/>
            <a:r>
              <a:rPr lang="cs-CZ" dirty="0"/>
              <a:t>Aktuální situace v ČR k 31. 1. 2021 (23:59)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88A6D04-F63F-446D-922D-BF72C0428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0DFD3D-3A9B-46F9-B57F-E98436FEBC6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TextovéPole 1">
            <a:extLst>
              <a:ext uri="{FF2B5EF4-FFF2-40B4-BE49-F238E27FC236}">
                <a16:creationId xmlns:a16="http://schemas.microsoft.com/office/drawing/2014/main" id="{5749DF99-19D3-4B65-943E-9A927A104DA5}"/>
              </a:ext>
            </a:extLst>
          </p:cNvPr>
          <p:cNvSpPr txBox="1"/>
          <p:nvPr/>
        </p:nvSpPr>
        <p:spPr>
          <a:xfrm>
            <a:off x="186609" y="6500082"/>
            <a:ext cx="2051766" cy="27717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b="1" dirty="0">
                <a:solidFill>
                  <a:schemeClr val="bg1"/>
                </a:solidFill>
              </a:rPr>
              <a:t>Zdroj dat</a:t>
            </a:r>
            <a:r>
              <a:rPr lang="cs-CZ" sz="1200" b="1">
                <a:solidFill>
                  <a:schemeClr val="bg1"/>
                </a:solidFill>
              </a:rPr>
              <a:t>: ISIN, </a:t>
            </a:r>
            <a:r>
              <a:rPr lang="cs-CZ" sz="1200" b="1" dirty="0">
                <a:solidFill>
                  <a:schemeClr val="bg1"/>
                </a:solidFill>
              </a:rPr>
              <a:t>ÚZIS ČR</a:t>
            </a: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9DA90507-464A-4EAD-9277-30C382D6D4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3527302"/>
              </p:ext>
            </p:extLst>
          </p:nvPr>
        </p:nvGraphicFramePr>
        <p:xfrm>
          <a:off x="320094" y="996235"/>
          <a:ext cx="9885256" cy="3116529"/>
        </p:xfrm>
        <a:graphic>
          <a:graphicData uri="http://schemas.openxmlformats.org/drawingml/2006/table">
            <a:tbl>
              <a:tblPr firstRow="1" firstCol="1" bandRow="1"/>
              <a:tblGrid>
                <a:gridCol w="1775408">
                  <a:extLst>
                    <a:ext uri="{9D8B030D-6E8A-4147-A177-3AD203B41FA5}">
                      <a16:colId xmlns:a16="http://schemas.microsoft.com/office/drawing/2014/main" val="2555215487"/>
                    </a:ext>
                  </a:extLst>
                </a:gridCol>
                <a:gridCol w="968642">
                  <a:extLst>
                    <a:ext uri="{9D8B030D-6E8A-4147-A177-3AD203B41FA5}">
                      <a16:colId xmlns:a16="http://schemas.microsoft.com/office/drawing/2014/main" val="410351070"/>
                    </a:ext>
                  </a:extLst>
                </a:gridCol>
                <a:gridCol w="194631">
                  <a:extLst>
                    <a:ext uri="{9D8B030D-6E8A-4147-A177-3AD203B41FA5}">
                      <a16:colId xmlns:a16="http://schemas.microsoft.com/office/drawing/2014/main" val="4054690975"/>
                    </a:ext>
                  </a:extLst>
                </a:gridCol>
                <a:gridCol w="1636404">
                  <a:extLst>
                    <a:ext uri="{9D8B030D-6E8A-4147-A177-3AD203B41FA5}">
                      <a16:colId xmlns:a16="http://schemas.microsoft.com/office/drawing/2014/main" val="3216949713"/>
                    </a:ext>
                  </a:extLst>
                </a:gridCol>
                <a:gridCol w="305084">
                  <a:extLst>
                    <a:ext uri="{9D8B030D-6E8A-4147-A177-3AD203B41FA5}">
                      <a16:colId xmlns:a16="http://schemas.microsoft.com/office/drawing/2014/main" val="1660050878"/>
                    </a:ext>
                  </a:extLst>
                </a:gridCol>
                <a:gridCol w="2549419">
                  <a:extLst>
                    <a:ext uri="{9D8B030D-6E8A-4147-A177-3AD203B41FA5}">
                      <a16:colId xmlns:a16="http://schemas.microsoft.com/office/drawing/2014/main" val="3884448806"/>
                    </a:ext>
                  </a:extLst>
                </a:gridCol>
                <a:gridCol w="2455668">
                  <a:extLst>
                    <a:ext uri="{9D8B030D-6E8A-4147-A177-3AD203B41FA5}">
                      <a16:colId xmlns:a16="http://schemas.microsoft.com/office/drawing/2014/main" val="2708504640"/>
                    </a:ext>
                  </a:extLst>
                </a:gridCol>
              </a:tblGrid>
              <a:tr h="408188">
                <a:tc rowSpan="2"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Potvrzené případy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9" marR="333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1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9" marR="3332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 denní incidence 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počet případů/100 tisíc obyvatel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9" marR="333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1023707"/>
                  </a:ext>
                </a:extLst>
              </a:tr>
              <a:tr h="0">
                <a:tc gridSpan="4"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9" marR="333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Celkem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9" marR="333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65 +</a:t>
                      </a:r>
                      <a:endParaRPr lang="cs-CZ" sz="1400" dirty="0"/>
                    </a:p>
                  </a:txBody>
                  <a:tcPr marL="33329" marR="333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7670244"/>
                  </a:ext>
                </a:extLst>
              </a:tr>
              <a:tr h="17625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Kategorie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9" marR="333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Počet případů za předchozí den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9" marR="333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Denní průměr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(průměr 7 dnů)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9" marR="333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Celkem</a:t>
                      </a:r>
                      <a:endParaRPr lang="cs-CZ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9" marR="333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65 +</a:t>
                      </a:r>
                      <a:endParaRPr lang="cs-CZ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9" marR="333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8297174"/>
                  </a:ext>
                </a:extLst>
              </a:tr>
              <a:tr h="69628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441,7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9" marR="333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369,1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9" marR="333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5839741"/>
                  </a:ext>
                </a:extLst>
              </a:tr>
              <a:tr h="1994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Celkem  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9" marR="333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+ 2 540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9" marR="333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6 748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9" marR="333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Počet okresů&gt; 500 na 100 tis. obyvatel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9" marR="333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1727926"/>
                  </a:ext>
                </a:extLst>
              </a:tr>
              <a:tr h="1994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65 +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9" marR="333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+ 446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9" marR="333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1 124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9" marR="333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23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9" marR="333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3101835"/>
                  </a:ext>
                </a:extLst>
              </a:tr>
              <a:tr h="408188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Celkový souhrn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9" marR="333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14 denní incidence 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počet případů/100 tisíc obyvatel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9" marR="333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4384315"/>
                  </a:ext>
                </a:extLst>
              </a:tr>
              <a:tr h="199479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Potvrzené případy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9" marR="333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987 329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9" marR="333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Celkem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9" marR="333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65 +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9" marR="333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84999"/>
                  </a:ext>
                </a:extLst>
              </a:tr>
              <a:tr h="199479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Aktivní případy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9" marR="333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95 624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9" marR="333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891,4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9" marR="333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761,2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9" marR="333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7332223"/>
                  </a:ext>
                </a:extLst>
              </a:tr>
              <a:tr h="199479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Vyléčení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9" marR="333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875 313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9" marR="333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Počet okresů&gt; 500 na 100 tis. obyvatel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9" marR="333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3141410"/>
                  </a:ext>
                </a:extLst>
              </a:tr>
              <a:tr h="199479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Počet úmrtí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9" marR="333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16 392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9" marR="333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77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9" marR="333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4744110"/>
                  </a:ext>
                </a:extLst>
              </a:tr>
            </a:tbl>
          </a:graphicData>
        </a:graphic>
      </p:graphicFrame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5E509CFB-169A-4DFD-9344-BE9E02F965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2250470"/>
              </p:ext>
            </p:extLst>
          </p:nvPr>
        </p:nvGraphicFramePr>
        <p:xfrm>
          <a:off x="320094" y="4246644"/>
          <a:ext cx="9885257" cy="2055260"/>
        </p:xfrm>
        <a:graphic>
          <a:graphicData uri="http://schemas.openxmlformats.org/drawingml/2006/table">
            <a:tbl>
              <a:tblPr firstRow="1" firstCol="1" bandRow="1"/>
              <a:tblGrid>
                <a:gridCol w="2414241">
                  <a:extLst>
                    <a:ext uri="{9D8B030D-6E8A-4147-A177-3AD203B41FA5}">
                      <a16:colId xmlns:a16="http://schemas.microsoft.com/office/drawing/2014/main" val="2865350780"/>
                    </a:ext>
                  </a:extLst>
                </a:gridCol>
                <a:gridCol w="2164924">
                  <a:extLst>
                    <a:ext uri="{9D8B030D-6E8A-4147-A177-3AD203B41FA5}">
                      <a16:colId xmlns:a16="http://schemas.microsoft.com/office/drawing/2014/main" val="4170294275"/>
                    </a:ext>
                  </a:extLst>
                </a:gridCol>
                <a:gridCol w="308008">
                  <a:extLst>
                    <a:ext uri="{9D8B030D-6E8A-4147-A177-3AD203B41FA5}">
                      <a16:colId xmlns:a16="http://schemas.microsoft.com/office/drawing/2014/main" val="1322601695"/>
                    </a:ext>
                  </a:extLst>
                </a:gridCol>
                <a:gridCol w="2728739">
                  <a:extLst>
                    <a:ext uri="{9D8B030D-6E8A-4147-A177-3AD203B41FA5}">
                      <a16:colId xmlns:a16="http://schemas.microsoft.com/office/drawing/2014/main" val="4268458789"/>
                    </a:ext>
                  </a:extLst>
                </a:gridCol>
                <a:gridCol w="2269345">
                  <a:extLst>
                    <a:ext uri="{9D8B030D-6E8A-4147-A177-3AD203B41FA5}">
                      <a16:colId xmlns:a16="http://schemas.microsoft.com/office/drawing/2014/main" val="82793427"/>
                    </a:ext>
                  </a:extLst>
                </a:gridCol>
              </a:tblGrid>
              <a:tr h="259631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Testování 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8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Hospitalizace 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0031898"/>
                  </a:ext>
                </a:extLst>
              </a:tr>
              <a:tr h="2057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PCR testy 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Antigenní testy 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JIP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CELKEM 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52142"/>
                  </a:ext>
                </a:extLst>
              </a:tr>
              <a:tr h="4499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+ 7 145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[4 598 537]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+ 11 662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[1 574 972]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1 009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5 301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5270730"/>
                  </a:ext>
                </a:extLst>
              </a:tr>
              <a:tr h="205756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Počet provedených testů za 7 dní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5" gridSpan="2"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1200"/>
                        <a:buFont typeface="Wingdings" panose="05000000000000000000" pitchFamily="2" charset="2"/>
                        <a:buChar char=""/>
                        <a:tabLst>
                          <a:tab pos="228600" algn="l"/>
                        </a:tabLst>
                      </a:pPr>
                      <a:r>
                        <a:rPr lang="cs-CZ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Těžký průběh onemocnění a na JIP je hlášeno u 1009 osob, 495x UPV, 15x ECMO.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1200"/>
                        <a:buFont typeface="Wingdings" panose="05000000000000000000" pitchFamily="2" charset="2"/>
                        <a:buChar char=""/>
                        <a:tabLst>
                          <a:tab pos="228600" algn="l"/>
                        </a:tabLst>
                      </a:pPr>
                      <a:r>
                        <a:rPr lang="cs-CZ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Podíl osob v těžkém stavu z celkového počtu hospitalizovaných je 17,8 %.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1200"/>
                        <a:buFont typeface="Wingdings" panose="05000000000000000000" pitchFamily="2" charset="2"/>
                        <a:buChar char=""/>
                        <a:tabLst>
                          <a:tab pos="228600" algn="l"/>
                        </a:tabLst>
                      </a:pPr>
                      <a:r>
                        <a:rPr lang="cs-CZ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Celkem 241 nových příjmů, průměrný věk 68 let, těžký stav je hlášen 28x, jinak převažuje stav střední (122).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1200"/>
                        <a:buFont typeface="Wingdings" panose="05000000000000000000" pitchFamily="2" charset="2"/>
                        <a:buChar char=""/>
                        <a:tabLst>
                          <a:tab pos="228600" algn="l"/>
                        </a:tabLst>
                      </a:pPr>
                      <a:r>
                        <a:rPr lang="cs-CZ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Nejvíce příjmů bylo v  HMP (44), HKK (33), PLK(25).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algn="l">
                        <a:spcAft>
                          <a:spcPts val="0"/>
                        </a:spcAft>
                      </a:pPr>
                      <a:r>
                        <a:rPr lang="cs-CZ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9940192"/>
                  </a:ext>
                </a:extLst>
              </a:tr>
              <a:tr h="2199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PCR testy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163 759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140723"/>
                  </a:ext>
                </a:extLst>
              </a:tr>
              <a:tr h="2199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Antigenní testy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172 493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3470522"/>
                  </a:ext>
                </a:extLst>
              </a:tr>
              <a:tr h="205756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Počet provedených testů za 7 dní/100 tis. ob.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4073609"/>
                  </a:ext>
                </a:extLst>
              </a:tr>
              <a:tr h="2512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PCR testy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1 531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27691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9936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CF50F5-5B72-4E09-AE69-961176155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počtu celkově hospitalizovaných/JIP v čase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7E99F44A-39AE-4EAC-809A-A3A110ED1DA0}"/>
              </a:ext>
            </a:extLst>
          </p:cNvPr>
          <p:cNvSpPr/>
          <p:nvPr/>
        </p:nvSpPr>
        <p:spPr>
          <a:xfrm>
            <a:off x="332819" y="6545591"/>
            <a:ext cx="19415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cs-CZ" sz="1200" b="1" dirty="0">
                <a:solidFill>
                  <a:srgbClr val="FFFFFF"/>
                </a:solidFill>
              </a:rPr>
              <a:t>Zdroj dat: ISIN, ÚZIS ČR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DF46529-5B13-42D3-B8BB-7EC7492B55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14" y="1012869"/>
            <a:ext cx="9087647" cy="51376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60454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12589"/>
            <a:ext cx="12192000" cy="1099929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Situace v hl. městě Praze </a:t>
            </a:r>
            <a:br>
              <a:rPr lang="cs-CZ" b="1" dirty="0"/>
            </a:br>
            <a:r>
              <a:rPr lang="cs-CZ" dirty="0"/>
              <a:t>k 31. 1. 2021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14" y="1180351"/>
            <a:ext cx="5068007" cy="247685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790A89F8-A9BB-4A84-977C-633146A64C22}"/>
              </a:ext>
            </a:extLst>
          </p:cNvPr>
          <p:cNvSpPr txBox="1"/>
          <p:nvPr/>
        </p:nvSpPr>
        <p:spPr>
          <a:xfrm>
            <a:off x="748411" y="3581361"/>
            <a:ext cx="5321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Vývoj v obvodech HMP v posledním týdnu</a:t>
            </a:r>
          </a:p>
        </p:txBody>
      </p:sp>
      <p:sp>
        <p:nvSpPr>
          <p:cNvPr id="11" name="TextovéPole 1">
            <a:extLst>
              <a:ext uri="{FF2B5EF4-FFF2-40B4-BE49-F238E27FC236}">
                <a16:creationId xmlns:a16="http://schemas.microsoft.com/office/drawing/2014/main" id="{2FD1DA8A-651A-4948-9181-EC45F619EB8E}"/>
              </a:ext>
            </a:extLst>
          </p:cNvPr>
          <p:cNvSpPr txBox="1"/>
          <p:nvPr/>
        </p:nvSpPr>
        <p:spPr>
          <a:xfrm>
            <a:off x="186608" y="6500082"/>
            <a:ext cx="2308941" cy="27717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b="1" dirty="0">
                <a:solidFill>
                  <a:schemeClr val="bg1"/>
                </a:solidFill>
              </a:rPr>
              <a:t>Zdroj dat: ISIN, ÚZIS ČR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8B7F658-B409-42E6-A922-161AF2AF5C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277" y="1711354"/>
            <a:ext cx="6245774" cy="4416743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1FB81646-B96B-42FD-8E2F-8373DF1D7591}"/>
              </a:ext>
            </a:extLst>
          </p:cNvPr>
          <p:cNvSpPr txBox="1"/>
          <p:nvPr/>
        </p:nvSpPr>
        <p:spPr>
          <a:xfrm>
            <a:off x="6145820" y="1890943"/>
            <a:ext cx="3790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Počet případů COVID-19 na 100 tis. obyv.</a:t>
            </a:r>
          </a:p>
          <a:p>
            <a:r>
              <a:rPr lang="cs-CZ" sz="1400" dirty="0"/>
              <a:t>18. 1. - 31. 1. 2021</a:t>
            </a:r>
          </a:p>
        </p:txBody>
      </p:sp>
      <p:graphicFrame>
        <p:nvGraphicFramePr>
          <p:cNvPr id="14" name="Graf 13">
            <a:extLst>
              <a:ext uri="{FF2B5EF4-FFF2-40B4-BE49-F238E27FC236}">
                <a16:creationId xmlns:a16="http://schemas.microsoft.com/office/drawing/2014/main" id="{129EAADE-309E-4498-8B03-210B75CD9285}"/>
              </a:ext>
            </a:extLst>
          </p:cNvPr>
          <p:cNvGraphicFramePr>
            <a:graphicFrameLocks/>
          </p:cNvGraphicFramePr>
          <p:nvPr/>
        </p:nvGraphicFramePr>
        <p:xfrm>
          <a:off x="18145" y="1284404"/>
          <a:ext cx="6272400" cy="237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Graf 14">
            <a:extLst>
              <a:ext uri="{FF2B5EF4-FFF2-40B4-BE49-F238E27FC236}">
                <a16:creationId xmlns:a16="http://schemas.microsoft.com/office/drawing/2014/main" id="{1395B0CB-0A78-4098-AB74-DB6C03788267}"/>
              </a:ext>
            </a:extLst>
          </p:cNvPr>
          <p:cNvGraphicFramePr>
            <a:graphicFrameLocks/>
          </p:cNvGraphicFramePr>
          <p:nvPr/>
        </p:nvGraphicFramePr>
        <p:xfrm>
          <a:off x="18145" y="3752214"/>
          <a:ext cx="6082253" cy="27478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7898278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74688E-90B9-4149-A373-8442087A3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069" y="-101694"/>
            <a:ext cx="9885238" cy="896492"/>
          </a:xfrm>
        </p:spPr>
        <p:txBody>
          <a:bodyPr/>
          <a:lstStyle/>
          <a:p>
            <a:r>
              <a:rPr lang="cs-CZ" dirty="0"/>
              <a:t>Popis situace v </a:t>
            </a:r>
            <a:r>
              <a:rPr lang="en-US" dirty="0"/>
              <a:t>HMP</a:t>
            </a:r>
            <a:endParaRPr lang="cs-CZ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08813AE9-5AD5-4572-8B12-56CB21E964CD}"/>
              </a:ext>
            </a:extLst>
          </p:cNvPr>
          <p:cNvSpPr/>
          <p:nvPr/>
        </p:nvSpPr>
        <p:spPr>
          <a:xfrm>
            <a:off x="332819" y="6454527"/>
            <a:ext cx="19415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cs-CZ" sz="1200" b="1" dirty="0">
                <a:solidFill>
                  <a:srgbClr val="FFFFFF"/>
                </a:solidFill>
              </a:rPr>
              <a:t>Zdroj dat: ISIN, ÚZIS ČR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9ECAB508-CA87-4C8C-91F8-359FEFE0BD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127967"/>
              </p:ext>
            </p:extLst>
          </p:nvPr>
        </p:nvGraphicFramePr>
        <p:xfrm>
          <a:off x="428068" y="1640144"/>
          <a:ext cx="5545516" cy="4406127"/>
        </p:xfrm>
        <a:graphic>
          <a:graphicData uri="http://schemas.openxmlformats.org/drawingml/2006/table">
            <a:tbl>
              <a:tblPr firstRow="1" firstCol="1" bandRow="1"/>
              <a:tblGrid>
                <a:gridCol w="2772758">
                  <a:extLst>
                    <a:ext uri="{9D8B030D-6E8A-4147-A177-3AD203B41FA5}">
                      <a16:colId xmlns:a16="http://schemas.microsoft.com/office/drawing/2014/main" val="1059472602"/>
                    </a:ext>
                  </a:extLst>
                </a:gridCol>
                <a:gridCol w="2772758">
                  <a:extLst>
                    <a:ext uri="{9D8B030D-6E8A-4147-A177-3AD203B41FA5}">
                      <a16:colId xmlns:a16="http://schemas.microsoft.com/office/drawing/2014/main" val="1560738291"/>
                    </a:ext>
                  </a:extLst>
                </a:gridCol>
              </a:tblGrid>
              <a:tr h="5179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Potvrzené případy (nové/kumulativní)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Průměrný denní počet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(vypočteno z hodnot posledních 7 dnů)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1904839"/>
                  </a:ext>
                </a:extLst>
              </a:tr>
              <a:tr h="3634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+ 327 [109 065]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722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6867034"/>
                  </a:ext>
                </a:extLst>
              </a:tr>
              <a:tr h="3634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Počet případů za 7 dní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Případy na 100 tis. obyv./7 dní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7891219"/>
                  </a:ext>
                </a:extLst>
              </a:tr>
              <a:tr h="3634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5 054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381,6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301212"/>
                  </a:ext>
                </a:extLst>
              </a:tr>
              <a:tr h="3634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Počet případů v kategorii 65+ (nové)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Průměr případů za 7 dní v kategorii 65+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033550"/>
                  </a:ext>
                </a:extLst>
              </a:tr>
              <a:tr h="3634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+ 49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115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0373782"/>
                  </a:ext>
                </a:extLst>
              </a:tr>
              <a:tr h="3634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Aktivní případy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Vyléčení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301787"/>
                  </a:ext>
                </a:extLst>
              </a:tr>
              <a:tr h="3634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9 765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97 862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0473872"/>
                  </a:ext>
                </a:extLst>
              </a:tr>
              <a:tr h="3634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Celkový počet úmrtí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Aktuální počet hospitalizovaných/JIP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2429547"/>
                  </a:ext>
                </a:extLst>
              </a:tr>
              <a:tr h="3634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1 443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698/151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951228"/>
                  </a:ext>
                </a:extLst>
              </a:tr>
              <a:tr h="198856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705935"/>
                  </a:ext>
                </a:extLst>
              </a:tr>
              <a:tr h="3634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Počet PCR testů za předchozí den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1 167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0812425"/>
                  </a:ext>
                </a:extLst>
              </a:tr>
            </a:tbl>
          </a:graphicData>
        </a:graphic>
      </p:graphicFrame>
      <p:pic>
        <p:nvPicPr>
          <p:cNvPr id="8" name="Obrázek 7">
            <a:extLst>
              <a:ext uri="{FF2B5EF4-FFF2-40B4-BE49-F238E27FC236}">
                <a16:creationId xmlns:a16="http://schemas.microsoft.com/office/drawing/2014/main" id="{5E8DC5C9-F279-4054-815D-C4DD04C3A95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418" y="1640144"/>
            <a:ext cx="5688330" cy="44061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09079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19D7010A-F320-43B3-B8B6-EEF9873919EA}"/>
              </a:ext>
            </a:extLst>
          </p:cNvPr>
          <p:cNvSpPr/>
          <p:nvPr/>
        </p:nvSpPr>
        <p:spPr>
          <a:xfrm>
            <a:off x="248817" y="275579"/>
            <a:ext cx="9100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400" b="1" dirty="0">
                <a:solidFill>
                  <a:srgbClr val="C00000"/>
                </a:solidFill>
              </a:rPr>
              <a:t>Počet pozitivních a počet provedených testů (PCR a </a:t>
            </a:r>
            <a:r>
              <a:rPr lang="cs-CZ" sz="2400" b="1" dirty="0" err="1">
                <a:solidFill>
                  <a:srgbClr val="C00000"/>
                </a:solidFill>
              </a:rPr>
              <a:t>Ag</a:t>
            </a:r>
            <a:r>
              <a:rPr lang="cs-CZ" sz="2400" b="1" dirty="0">
                <a:solidFill>
                  <a:srgbClr val="C00000"/>
                </a:solidFill>
              </a:rPr>
              <a:t>) 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7A14DE55-0254-469E-AFBD-BFFC69314842}"/>
              </a:ext>
            </a:extLst>
          </p:cNvPr>
          <p:cNvSpPr/>
          <p:nvPr/>
        </p:nvSpPr>
        <p:spPr>
          <a:xfrm>
            <a:off x="314583" y="6530954"/>
            <a:ext cx="19415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cs-CZ" sz="1200" b="1" dirty="0">
                <a:solidFill>
                  <a:srgbClr val="FFFFFF"/>
                </a:solidFill>
              </a:rPr>
              <a:t>Zdroj dat: ISIN, ÚZIS ČR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476B337-FEBB-48AC-B6A8-56F804C5F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214" y="1038225"/>
            <a:ext cx="8374288" cy="523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8706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5F26EB1-942A-442C-8A7F-C8C7EEEFD7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3"/>
          <a:stretch/>
        </p:blipFill>
        <p:spPr>
          <a:xfrm>
            <a:off x="10312974" y="141407"/>
            <a:ext cx="1660507" cy="1510172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FF75861A-439F-4B1C-BCE0-2D07AAAE5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819" y="1"/>
            <a:ext cx="9885238" cy="896492"/>
          </a:xfrm>
        </p:spPr>
        <p:txBody>
          <a:bodyPr/>
          <a:lstStyle/>
          <a:p>
            <a:pPr algn="ctr"/>
            <a:r>
              <a:rPr lang="cs-CZ" altLang="cs-CZ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Aktuálně řešené významné události HMP </a:t>
            </a:r>
            <a:br>
              <a:rPr lang="cs-CZ" altLang="cs-CZ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0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(nově hlášené a aktualizované v posledních 72 hodinách)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D64548F0-A246-4532-A5E3-AE639053B176}"/>
              </a:ext>
            </a:extLst>
          </p:cNvPr>
          <p:cNvSpPr/>
          <p:nvPr/>
        </p:nvSpPr>
        <p:spPr>
          <a:xfrm>
            <a:off x="0" y="6161694"/>
            <a:ext cx="12039203" cy="247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  <a:spcAft>
                <a:spcPts val="0"/>
              </a:spcAft>
            </a:pPr>
            <a:r>
              <a:rPr lang="cs-CZ" sz="1000" b="1" dirty="0">
                <a:latin typeface="Calibri" panose="020F0502020204030204" pitchFamily="34" charset="0"/>
                <a:ea typeface="Calibri" panose="020F0502020204030204" pitchFamily="34" charset="0"/>
              </a:rPr>
              <a:t>POČET NOVĚ HLÁŠENÝCH PŘÍPADŮ ZA POSLEDNÍCH 72 HODIN KHS DO CFA = POČET NOVĚ HLÁŠENÝCH PŘÍPADŮ DO APLIKACE CFA V POSLEDNÍCH 72 HODINÁCH ZJIŠTENÝCH OD POSLEDNÍ AKTUALIZACE  UDÁLOSTI</a:t>
            </a:r>
            <a:endParaRPr lang="cs-CZ" sz="10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AA2721CD-5356-470D-94E9-6BFCFD8561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5185943"/>
              </p:ext>
            </p:extLst>
          </p:nvPr>
        </p:nvGraphicFramePr>
        <p:xfrm>
          <a:off x="237903" y="1658839"/>
          <a:ext cx="9980154" cy="1920573"/>
        </p:xfrm>
        <a:graphic>
          <a:graphicData uri="http://schemas.openxmlformats.org/drawingml/2006/table">
            <a:tbl>
              <a:tblPr firstRow="1" firstCol="1" bandRow="1"/>
              <a:tblGrid>
                <a:gridCol w="1331303">
                  <a:extLst>
                    <a:ext uri="{9D8B030D-6E8A-4147-A177-3AD203B41FA5}">
                      <a16:colId xmlns:a16="http://schemas.microsoft.com/office/drawing/2014/main" val="3434008217"/>
                    </a:ext>
                  </a:extLst>
                </a:gridCol>
                <a:gridCol w="1895889">
                  <a:extLst>
                    <a:ext uri="{9D8B030D-6E8A-4147-A177-3AD203B41FA5}">
                      <a16:colId xmlns:a16="http://schemas.microsoft.com/office/drawing/2014/main" val="1959958791"/>
                    </a:ext>
                  </a:extLst>
                </a:gridCol>
                <a:gridCol w="2316895">
                  <a:extLst>
                    <a:ext uri="{9D8B030D-6E8A-4147-A177-3AD203B41FA5}">
                      <a16:colId xmlns:a16="http://schemas.microsoft.com/office/drawing/2014/main" val="3510851821"/>
                    </a:ext>
                  </a:extLst>
                </a:gridCol>
                <a:gridCol w="1478689">
                  <a:extLst>
                    <a:ext uri="{9D8B030D-6E8A-4147-A177-3AD203B41FA5}">
                      <a16:colId xmlns:a16="http://schemas.microsoft.com/office/drawing/2014/main" val="3392672515"/>
                    </a:ext>
                  </a:extLst>
                </a:gridCol>
                <a:gridCol w="1478689">
                  <a:extLst>
                    <a:ext uri="{9D8B030D-6E8A-4147-A177-3AD203B41FA5}">
                      <a16:colId xmlns:a16="http://schemas.microsoft.com/office/drawing/2014/main" val="1869197517"/>
                    </a:ext>
                  </a:extLst>
                </a:gridCol>
                <a:gridCol w="1478689">
                  <a:extLst>
                    <a:ext uri="{9D8B030D-6E8A-4147-A177-3AD203B41FA5}">
                      <a16:colId xmlns:a16="http://schemas.microsoft.com/office/drawing/2014/main" val="1757795110"/>
                    </a:ext>
                  </a:extLst>
                </a:gridCol>
              </a:tblGrid>
              <a:tr h="6085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OKRES</a:t>
                      </a:r>
                      <a:endParaRPr lang="cs-CZ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TYP ZAŘÍZENÍ</a:t>
                      </a:r>
                      <a:endParaRPr lang="cs-CZ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1" marR="4391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NÁZEV</a:t>
                      </a:r>
                      <a:endParaRPr lang="cs-CZ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1" marR="4391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KUMULATIVNÍ POČET HLÁŠENÝCH PŘÍPADŮ OD ZALOŽENÍ UDÁLOSTI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POČET NOVĚ HLÁŠENÝCH PŘÍPADŮ ZA POSLEDNÍCH 24 HODIN KHS DO CFA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8895" marR="48895" marT="952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DATUM ZALOŽENÍ UDÁLOSTI V CFA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962623"/>
                  </a:ext>
                </a:extLst>
              </a:tr>
              <a:tr h="43733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Praha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Zařízení sociálních služeb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CSOP10 DPS Zvonková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18.01.2021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3961907"/>
                  </a:ext>
                </a:extLst>
              </a:tr>
              <a:tr h="43733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Praha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Zařízení sociálních služeb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CSS P2, </a:t>
                      </a:r>
                      <a:r>
                        <a:rPr lang="cs-CZ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J.Masaryka</a:t>
                      </a:r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20.01.2021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1115415"/>
                  </a:ext>
                </a:extLst>
              </a:tr>
              <a:tr h="43733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Praha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Zařízení sociálních služeb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Pečovatelské centrum Kamenická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06.01.2021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207372"/>
                  </a:ext>
                </a:extLst>
              </a:tr>
            </a:tbl>
          </a:graphicData>
        </a:graphic>
      </p:graphicFrame>
      <p:sp>
        <p:nvSpPr>
          <p:cNvPr id="2" name="Obdélník 1">
            <a:extLst>
              <a:ext uri="{FF2B5EF4-FFF2-40B4-BE49-F238E27FC236}">
                <a16:creationId xmlns:a16="http://schemas.microsoft.com/office/drawing/2014/main" id="{8435370C-B842-4CF0-8BAB-8D47D821418D}"/>
              </a:ext>
            </a:extLst>
          </p:cNvPr>
          <p:cNvSpPr/>
          <p:nvPr/>
        </p:nvSpPr>
        <p:spPr>
          <a:xfrm>
            <a:off x="332819" y="6488667"/>
            <a:ext cx="14171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b="1" dirty="0">
                <a:solidFill>
                  <a:schemeClr val="bg1"/>
                </a:solidFill>
              </a:rPr>
              <a:t>Zdroj dat: CFA</a:t>
            </a:r>
          </a:p>
        </p:txBody>
      </p:sp>
    </p:spTree>
    <p:extLst>
      <p:ext uri="{BB962C8B-B14F-4D97-AF65-F5344CB8AC3E}">
        <p14:creationId xmlns:p14="http://schemas.microsoft.com/office/powerpoint/2010/main" val="7918209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12589"/>
            <a:ext cx="12192000" cy="1099929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Situace ve Středočeském kraji</a:t>
            </a:r>
            <a:br>
              <a:rPr lang="cs-CZ" b="1" dirty="0"/>
            </a:br>
            <a:r>
              <a:rPr lang="cs-CZ" dirty="0"/>
              <a:t>k 31. 1. 2021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2A4C8E4-30D0-40E8-A57A-7FFF277CAAC1}"/>
              </a:ext>
            </a:extLst>
          </p:cNvPr>
          <p:cNvSpPr txBox="1"/>
          <p:nvPr/>
        </p:nvSpPr>
        <p:spPr>
          <a:xfrm>
            <a:off x="844729" y="3321249"/>
            <a:ext cx="5321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Vývoj v ČR a okresech STC v posledním týdnu</a:t>
            </a:r>
          </a:p>
        </p:txBody>
      </p:sp>
      <p:graphicFrame>
        <p:nvGraphicFramePr>
          <p:cNvPr id="11" name="Tabulka 10">
            <a:extLst>
              <a:ext uri="{FF2B5EF4-FFF2-40B4-BE49-F238E27FC236}">
                <a16:creationId xmlns:a16="http://schemas.microsoft.com/office/drawing/2014/main" id="{6CF5C00F-6E3D-48C2-B64A-92C4BA0B8C97}"/>
              </a:ext>
            </a:extLst>
          </p:cNvPr>
          <p:cNvGraphicFramePr>
            <a:graphicFrameLocks noGrp="1"/>
          </p:cNvGraphicFramePr>
          <p:nvPr/>
        </p:nvGraphicFramePr>
        <p:xfrm>
          <a:off x="186609" y="3700632"/>
          <a:ext cx="5979571" cy="25890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2864">
                  <a:extLst>
                    <a:ext uri="{9D8B030D-6E8A-4147-A177-3AD203B41FA5}">
                      <a16:colId xmlns:a16="http://schemas.microsoft.com/office/drawing/2014/main" val="3665828130"/>
                    </a:ext>
                  </a:extLst>
                </a:gridCol>
                <a:gridCol w="718101">
                  <a:extLst>
                    <a:ext uri="{9D8B030D-6E8A-4147-A177-3AD203B41FA5}">
                      <a16:colId xmlns:a16="http://schemas.microsoft.com/office/drawing/2014/main" val="1715118549"/>
                    </a:ext>
                  </a:extLst>
                </a:gridCol>
                <a:gridCol w="718101">
                  <a:extLst>
                    <a:ext uri="{9D8B030D-6E8A-4147-A177-3AD203B41FA5}">
                      <a16:colId xmlns:a16="http://schemas.microsoft.com/office/drawing/2014/main" val="1265687473"/>
                    </a:ext>
                  </a:extLst>
                </a:gridCol>
                <a:gridCol w="718101">
                  <a:extLst>
                    <a:ext uri="{9D8B030D-6E8A-4147-A177-3AD203B41FA5}">
                      <a16:colId xmlns:a16="http://schemas.microsoft.com/office/drawing/2014/main" val="2063193262"/>
                    </a:ext>
                  </a:extLst>
                </a:gridCol>
                <a:gridCol w="718101">
                  <a:extLst>
                    <a:ext uri="{9D8B030D-6E8A-4147-A177-3AD203B41FA5}">
                      <a16:colId xmlns:a16="http://schemas.microsoft.com/office/drawing/2014/main" val="3555782394"/>
                    </a:ext>
                  </a:extLst>
                </a:gridCol>
                <a:gridCol w="718101">
                  <a:extLst>
                    <a:ext uri="{9D8B030D-6E8A-4147-A177-3AD203B41FA5}">
                      <a16:colId xmlns:a16="http://schemas.microsoft.com/office/drawing/2014/main" val="1597052335"/>
                    </a:ext>
                  </a:extLst>
                </a:gridCol>
                <a:gridCol w="718101">
                  <a:extLst>
                    <a:ext uri="{9D8B030D-6E8A-4147-A177-3AD203B41FA5}">
                      <a16:colId xmlns:a16="http://schemas.microsoft.com/office/drawing/2014/main" val="2859800470"/>
                    </a:ext>
                  </a:extLst>
                </a:gridCol>
                <a:gridCol w="718101">
                  <a:extLst>
                    <a:ext uri="{9D8B030D-6E8A-4147-A177-3AD203B41FA5}">
                      <a16:colId xmlns:a16="http://schemas.microsoft.com/office/drawing/2014/main" val="2629328341"/>
                    </a:ext>
                  </a:extLst>
                </a:gridCol>
              </a:tblGrid>
              <a:tr h="172605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25.01.2021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26.01.2021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27.01.2021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28.01.2021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29.01.2021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30.01.2021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31.01.2021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53376925"/>
                  </a:ext>
                </a:extLst>
              </a:tr>
              <a:tr h="172605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ČR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6 964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9 186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8 488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7 991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8 035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4 030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2 540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94114512"/>
                  </a:ext>
                </a:extLst>
              </a:tr>
              <a:tr h="172605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STC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1 023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1 254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1 181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951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1 018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501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250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95162817"/>
                  </a:ext>
                </a:extLst>
              </a:tr>
              <a:tr h="172605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Benešov            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129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101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106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472673476"/>
                  </a:ext>
                </a:extLst>
              </a:tr>
              <a:tr h="172605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Beroun             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117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1799648"/>
                  </a:ext>
                </a:extLst>
              </a:tr>
              <a:tr h="172605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Kladno             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131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164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120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129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125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89948577"/>
                  </a:ext>
                </a:extLst>
              </a:tr>
              <a:tr h="172605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Kolín              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98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92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80693952"/>
                  </a:ext>
                </a:extLst>
              </a:tr>
              <a:tr h="172605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Kutná Hora         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23761388"/>
                  </a:ext>
                </a:extLst>
              </a:tr>
              <a:tr h="172605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Mělník             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36906872"/>
                  </a:ext>
                </a:extLst>
              </a:tr>
              <a:tr h="172605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Mladá Boleslav   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158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125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156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93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35137767"/>
                  </a:ext>
                </a:extLst>
              </a:tr>
              <a:tr h="172605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Nymburk            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104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95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92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27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15702609"/>
                  </a:ext>
                </a:extLst>
              </a:tr>
              <a:tr h="172605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Praha-východ       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148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153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149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131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154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86787289"/>
                  </a:ext>
                </a:extLst>
              </a:tr>
              <a:tr h="172605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Praha-západ      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112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92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109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80090296"/>
                  </a:ext>
                </a:extLst>
              </a:tr>
              <a:tr h="172605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Příbram            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37673973"/>
                  </a:ext>
                </a:extLst>
              </a:tr>
              <a:tr h="172605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Rakovník           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92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56010334"/>
                  </a:ext>
                </a:extLst>
              </a:tr>
            </a:tbl>
          </a:graphicData>
        </a:graphic>
      </p:graphicFrame>
      <p:sp>
        <p:nvSpPr>
          <p:cNvPr id="12" name="TextovéPole 11">
            <a:extLst>
              <a:ext uri="{FF2B5EF4-FFF2-40B4-BE49-F238E27FC236}">
                <a16:creationId xmlns:a16="http://schemas.microsoft.com/office/drawing/2014/main" id="{1F73285C-A22A-4FF6-924F-CF9FFB3A7E00}"/>
              </a:ext>
            </a:extLst>
          </p:cNvPr>
          <p:cNvSpPr txBox="1"/>
          <p:nvPr/>
        </p:nvSpPr>
        <p:spPr>
          <a:xfrm>
            <a:off x="618374" y="1053001"/>
            <a:ext cx="5547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Pozitivní v posledních 2 týdnech: Středočeský kraj</a:t>
            </a:r>
          </a:p>
        </p:txBody>
      </p:sp>
      <p:sp>
        <p:nvSpPr>
          <p:cNvPr id="13" name="TextovéPole 1">
            <a:extLst>
              <a:ext uri="{FF2B5EF4-FFF2-40B4-BE49-F238E27FC236}">
                <a16:creationId xmlns:a16="http://schemas.microsoft.com/office/drawing/2014/main" id="{832D25DA-F6F0-452B-9192-032F36B35CE6}"/>
              </a:ext>
            </a:extLst>
          </p:cNvPr>
          <p:cNvSpPr txBox="1"/>
          <p:nvPr/>
        </p:nvSpPr>
        <p:spPr>
          <a:xfrm>
            <a:off x="186609" y="6500082"/>
            <a:ext cx="2127966" cy="27717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b="1" dirty="0">
                <a:solidFill>
                  <a:schemeClr val="bg1"/>
                </a:solidFill>
              </a:rPr>
              <a:t>Zdroj dat: ISIN, ÚZIS ČR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23D6555-C871-49F6-A084-213CF7BE0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800" y="1903451"/>
            <a:ext cx="5785559" cy="4091299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5604B8EC-BD3F-4B46-9436-4A2D8306FEA1}"/>
              </a:ext>
            </a:extLst>
          </p:cNvPr>
          <p:cNvSpPr txBox="1"/>
          <p:nvPr/>
        </p:nvSpPr>
        <p:spPr>
          <a:xfrm>
            <a:off x="6314494" y="1890943"/>
            <a:ext cx="3790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Počet případů COVID-19 na 100 tis. obyv.</a:t>
            </a:r>
          </a:p>
          <a:p>
            <a:r>
              <a:rPr lang="cs-CZ" sz="1400" dirty="0"/>
              <a:t>18. 1. - 31. 1. 2021</a:t>
            </a:r>
          </a:p>
        </p:txBody>
      </p:sp>
      <p:graphicFrame>
        <p:nvGraphicFramePr>
          <p:cNvPr id="15" name="Graf 14">
            <a:extLst>
              <a:ext uri="{FF2B5EF4-FFF2-40B4-BE49-F238E27FC236}">
                <a16:creationId xmlns:a16="http://schemas.microsoft.com/office/drawing/2014/main" id="{06F3A0BA-7D88-4777-AD40-FD56A564F0C1}"/>
              </a:ext>
            </a:extLst>
          </p:cNvPr>
          <p:cNvGraphicFramePr>
            <a:graphicFrameLocks/>
          </p:cNvGraphicFramePr>
          <p:nvPr/>
        </p:nvGraphicFramePr>
        <p:xfrm>
          <a:off x="0" y="1237667"/>
          <a:ext cx="6272400" cy="2191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41545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670E18-D0B6-4D78-AE6E-E8F09FB65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Popis situace v STČ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2665B066-332B-4493-8A46-8D5C4452B3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7561656"/>
              </p:ext>
            </p:extLst>
          </p:nvPr>
        </p:nvGraphicFramePr>
        <p:xfrm>
          <a:off x="401611" y="1738034"/>
          <a:ext cx="5545516" cy="4406127"/>
        </p:xfrm>
        <a:graphic>
          <a:graphicData uri="http://schemas.openxmlformats.org/drawingml/2006/table">
            <a:tbl>
              <a:tblPr firstRow="1" firstCol="1" bandRow="1"/>
              <a:tblGrid>
                <a:gridCol w="2772758">
                  <a:extLst>
                    <a:ext uri="{9D8B030D-6E8A-4147-A177-3AD203B41FA5}">
                      <a16:colId xmlns:a16="http://schemas.microsoft.com/office/drawing/2014/main" val="814766303"/>
                    </a:ext>
                  </a:extLst>
                </a:gridCol>
                <a:gridCol w="2772758">
                  <a:extLst>
                    <a:ext uri="{9D8B030D-6E8A-4147-A177-3AD203B41FA5}">
                      <a16:colId xmlns:a16="http://schemas.microsoft.com/office/drawing/2014/main" val="1879560991"/>
                    </a:ext>
                  </a:extLst>
                </a:gridCol>
              </a:tblGrid>
              <a:tr h="5179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Potvrzené případy (nové/celkem)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Průměrný denní počet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(vypočteno z hodnot posledních 7 dnů)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9209584"/>
                  </a:ext>
                </a:extLst>
              </a:tr>
              <a:tr h="3634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+ 250 [129 328]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883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2682304"/>
                  </a:ext>
                </a:extLst>
              </a:tr>
              <a:tr h="3634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Počet případů za 7 dní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Případy na 100 tis. obyv./7 dní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4356526"/>
                  </a:ext>
                </a:extLst>
              </a:tr>
              <a:tr h="3634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6 178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446,0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2498570"/>
                  </a:ext>
                </a:extLst>
              </a:tr>
              <a:tr h="3634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Počet případů v kategorii 65+ (nové)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Průměr případů za 7 dní v kategorii 65+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365240"/>
                  </a:ext>
                </a:extLst>
              </a:tr>
              <a:tr h="3634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+ 32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139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3202512"/>
                  </a:ext>
                </a:extLst>
              </a:tr>
              <a:tr h="3634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Aktivní případy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Vyléčení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286028"/>
                  </a:ext>
                </a:extLst>
              </a:tr>
              <a:tr h="3634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12 497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115 119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388495"/>
                  </a:ext>
                </a:extLst>
              </a:tr>
              <a:tr h="3634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Celkový počet úmrtí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Aktuální počet hospitalizovaných/JIP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717361"/>
                  </a:ext>
                </a:extLst>
              </a:tr>
              <a:tr h="3634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1 708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438/79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3742289"/>
                  </a:ext>
                </a:extLst>
              </a:tr>
              <a:tr h="198856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8439114"/>
                  </a:ext>
                </a:extLst>
              </a:tr>
              <a:tr h="3634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Počet PCR testů za předchozí den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775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4884023"/>
                  </a:ext>
                </a:extLst>
              </a:tr>
            </a:tbl>
          </a:graphicData>
        </a:graphic>
      </p:graphicFrame>
      <p:pic>
        <p:nvPicPr>
          <p:cNvPr id="7" name="Obrázek 6">
            <a:extLst>
              <a:ext uri="{FF2B5EF4-FFF2-40B4-BE49-F238E27FC236}">
                <a16:creationId xmlns:a16="http://schemas.microsoft.com/office/drawing/2014/main" id="{22DA22D5-DDBD-426C-AE44-4F320CA89BE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875" y="1738034"/>
            <a:ext cx="5669915" cy="44061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39303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75A866D-A2E6-439F-9D8B-F896888746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3"/>
          <a:stretch/>
        </p:blipFill>
        <p:spPr>
          <a:xfrm>
            <a:off x="10312974" y="141407"/>
            <a:ext cx="1660507" cy="1510172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F7C2A3D3-1130-448F-B9F8-893B20065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819" y="1"/>
            <a:ext cx="9885238" cy="896492"/>
          </a:xfrm>
        </p:spPr>
        <p:txBody>
          <a:bodyPr/>
          <a:lstStyle/>
          <a:p>
            <a:pPr algn="ctr"/>
            <a:r>
              <a:rPr lang="cs-CZ" altLang="cs-CZ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Aktuálně řešené významné události </a:t>
            </a:r>
            <a:r>
              <a:rPr lang="cs-CZ" sz="20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STČ</a:t>
            </a:r>
            <a:br>
              <a:rPr lang="cs-CZ" sz="20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0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(nově hlášené a aktualizované v posledních 72 hodinách)</a:t>
            </a: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0DC099DC-97EA-45CA-87A1-5DFFD20DB7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0283335"/>
              </p:ext>
            </p:extLst>
          </p:nvPr>
        </p:nvGraphicFramePr>
        <p:xfrm>
          <a:off x="237903" y="1015026"/>
          <a:ext cx="9980154" cy="2644958"/>
        </p:xfrm>
        <a:graphic>
          <a:graphicData uri="http://schemas.openxmlformats.org/drawingml/2006/table">
            <a:tbl>
              <a:tblPr firstRow="1" firstCol="1" bandRow="1"/>
              <a:tblGrid>
                <a:gridCol w="1331303">
                  <a:extLst>
                    <a:ext uri="{9D8B030D-6E8A-4147-A177-3AD203B41FA5}">
                      <a16:colId xmlns:a16="http://schemas.microsoft.com/office/drawing/2014/main" val="3434008217"/>
                    </a:ext>
                  </a:extLst>
                </a:gridCol>
                <a:gridCol w="1900172">
                  <a:extLst>
                    <a:ext uri="{9D8B030D-6E8A-4147-A177-3AD203B41FA5}">
                      <a16:colId xmlns:a16="http://schemas.microsoft.com/office/drawing/2014/main" val="1959958791"/>
                    </a:ext>
                  </a:extLst>
                </a:gridCol>
                <a:gridCol w="2312612">
                  <a:extLst>
                    <a:ext uri="{9D8B030D-6E8A-4147-A177-3AD203B41FA5}">
                      <a16:colId xmlns:a16="http://schemas.microsoft.com/office/drawing/2014/main" val="3510851821"/>
                    </a:ext>
                  </a:extLst>
                </a:gridCol>
                <a:gridCol w="1478689">
                  <a:extLst>
                    <a:ext uri="{9D8B030D-6E8A-4147-A177-3AD203B41FA5}">
                      <a16:colId xmlns:a16="http://schemas.microsoft.com/office/drawing/2014/main" val="3392672515"/>
                    </a:ext>
                  </a:extLst>
                </a:gridCol>
                <a:gridCol w="1478689">
                  <a:extLst>
                    <a:ext uri="{9D8B030D-6E8A-4147-A177-3AD203B41FA5}">
                      <a16:colId xmlns:a16="http://schemas.microsoft.com/office/drawing/2014/main" val="1869197517"/>
                    </a:ext>
                  </a:extLst>
                </a:gridCol>
                <a:gridCol w="1478689">
                  <a:extLst>
                    <a:ext uri="{9D8B030D-6E8A-4147-A177-3AD203B41FA5}">
                      <a16:colId xmlns:a16="http://schemas.microsoft.com/office/drawing/2014/main" val="1757795110"/>
                    </a:ext>
                  </a:extLst>
                </a:gridCol>
              </a:tblGrid>
              <a:tr h="4979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OKRES</a:t>
                      </a:r>
                      <a:endParaRPr lang="cs-CZ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TYP ZAŘÍZENÍ</a:t>
                      </a:r>
                      <a:endParaRPr lang="cs-CZ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1" marR="4391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NÁZEV</a:t>
                      </a:r>
                      <a:endParaRPr lang="cs-CZ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1" marR="4391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KUMULATIVNÍ POČET HLÁŠENÝCH PŘÍPADŮ OD ZALOŽENÍ UDÁLOSTI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POČET NOVĚ HLÁŠENÝCH PŘÍPADŮ ZA POSLEDNÍCH 24 HODIN KHS DO CFA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8895" marR="48895" marT="952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DATUM ZALOŽENÍ UDÁLOSTI V CFA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962623"/>
                  </a:ext>
                </a:extLst>
              </a:tr>
              <a:tr h="3578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Kladno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Zařízení sociálních služeb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Garc</a:t>
                      </a:r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Kladno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166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12.10.2020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2270762"/>
                  </a:ext>
                </a:extLst>
              </a:tr>
              <a:tr h="3578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Kutná Hora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Zařízení sociálních služeb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DS Uhlířské Janovice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123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09.10.2020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9734681"/>
                  </a:ext>
                </a:extLst>
              </a:tr>
              <a:tr h="3578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Kolín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Zařízení sociálních služeb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SeneCura</a:t>
                      </a:r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Kolín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22.01.2021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7918495"/>
                  </a:ext>
                </a:extLst>
              </a:tr>
              <a:tr h="3578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Kladno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Zařízení sociálních služeb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Bellevue</a:t>
                      </a:r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Vila Prague, Slaný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18.01.2021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9031418"/>
                  </a:ext>
                </a:extLst>
              </a:tr>
              <a:tr h="3578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Nymburk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Zařízení sociálních služeb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Domov Na Zámku Lysá </a:t>
                      </a:r>
                      <a:r>
                        <a:rPr lang="cs-CZ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n.L.</a:t>
                      </a:r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17.12.2020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2341503"/>
                  </a:ext>
                </a:extLst>
              </a:tr>
              <a:tr h="3578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Benešov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Firma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Top </a:t>
                      </a:r>
                      <a:r>
                        <a:rPr lang="cs-CZ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Alulit</a:t>
                      </a:r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Benešov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16.01.2021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4603259"/>
                  </a:ext>
                </a:extLst>
              </a:tr>
            </a:tbl>
          </a:graphicData>
        </a:graphic>
      </p:graphicFrame>
      <p:sp>
        <p:nvSpPr>
          <p:cNvPr id="6" name="Obdélník 5">
            <a:extLst>
              <a:ext uri="{FF2B5EF4-FFF2-40B4-BE49-F238E27FC236}">
                <a16:creationId xmlns:a16="http://schemas.microsoft.com/office/drawing/2014/main" id="{5BAA799F-C11D-409A-A56A-EFF99654E58C}"/>
              </a:ext>
            </a:extLst>
          </p:cNvPr>
          <p:cNvSpPr/>
          <p:nvPr/>
        </p:nvSpPr>
        <p:spPr>
          <a:xfrm>
            <a:off x="332819" y="6488667"/>
            <a:ext cx="14171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b="1" dirty="0">
                <a:solidFill>
                  <a:schemeClr val="bg1"/>
                </a:solidFill>
              </a:rPr>
              <a:t>Zdroj dat: CFA</a:t>
            </a:r>
          </a:p>
        </p:txBody>
      </p:sp>
    </p:spTree>
    <p:extLst>
      <p:ext uri="{BB962C8B-B14F-4D97-AF65-F5344CB8AC3E}">
        <p14:creationId xmlns:p14="http://schemas.microsoft.com/office/powerpoint/2010/main" val="36175263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12589"/>
            <a:ext cx="12192000" cy="1099929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Situace v Moravskoslezském kraji</a:t>
            </a:r>
            <a:br>
              <a:rPr lang="cs-CZ" b="1" dirty="0"/>
            </a:br>
            <a:r>
              <a:rPr lang="cs-CZ" dirty="0"/>
              <a:t>k 31. 1. 2021 </a:t>
            </a:r>
            <a:endParaRPr lang="cs-CZ" b="1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E977466-9592-474E-B695-9730074EEB8C}"/>
              </a:ext>
            </a:extLst>
          </p:cNvPr>
          <p:cNvSpPr txBox="1"/>
          <p:nvPr/>
        </p:nvSpPr>
        <p:spPr>
          <a:xfrm>
            <a:off x="774551" y="3916457"/>
            <a:ext cx="5321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Vývoj v ČR a okresech MSK v posledním týdnu</a:t>
            </a:r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3769C980-A1EA-40CA-8BF5-BA9D9367C2C1}"/>
              </a:ext>
            </a:extLst>
          </p:cNvPr>
          <p:cNvGraphicFramePr>
            <a:graphicFrameLocks noGrp="1"/>
          </p:cNvGraphicFramePr>
          <p:nvPr/>
        </p:nvGraphicFramePr>
        <p:xfrm>
          <a:off x="186608" y="4323888"/>
          <a:ext cx="5909390" cy="19054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3062993006"/>
                    </a:ext>
                  </a:extLst>
                </a:gridCol>
                <a:gridCol w="707837">
                  <a:extLst>
                    <a:ext uri="{9D8B030D-6E8A-4147-A177-3AD203B41FA5}">
                      <a16:colId xmlns:a16="http://schemas.microsoft.com/office/drawing/2014/main" val="4140634270"/>
                    </a:ext>
                  </a:extLst>
                </a:gridCol>
                <a:gridCol w="707837">
                  <a:extLst>
                    <a:ext uri="{9D8B030D-6E8A-4147-A177-3AD203B41FA5}">
                      <a16:colId xmlns:a16="http://schemas.microsoft.com/office/drawing/2014/main" val="1051948455"/>
                    </a:ext>
                  </a:extLst>
                </a:gridCol>
                <a:gridCol w="707837">
                  <a:extLst>
                    <a:ext uri="{9D8B030D-6E8A-4147-A177-3AD203B41FA5}">
                      <a16:colId xmlns:a16="http://schemas.microsoft.com/office/drawing/2014/main" val="462455523"/>
                    </a:ext>
                  </a:extLst>
                </a:gridCol>
                <a:gridCol w="707837">
                  <a:extLst>
                    <a:ext uri="{9D8B030D-6E8A-4147-A177-3AD203B41FA5}">
                      <a16:colId xmlns:a16="http://schemas.microsoft.com/office/drawing/2014/main" val="166304147"/>
                    </a:ext>
                  </a:extLst>
                </a:gridCol>
                <a:gridCol w="707837">
                  <a:extLst>
                    <a:ext uri="{9D8B030D-6E8A-4147-A177-3AD203B41FA5}">
                      <a16:colId xmlns:a16="http://schemas.microsoft.com/office/drawing/2014/main" val="3855631997"/>
                    </a:ext>
                  </a:extLst>
                </a:gridCol>
                <a:gridCol w="707837">
                  <a:extLst>
                    <a:ext uri="{9D8B030D-6E8A-4147-A177-3AD203B41FA5}">
                      <a16:colId xmlns:a16="http://schemas.microsoft.com/office/drawing/2014/main" val="1108340929"/>
                    </a:ext>
                  </a:extLst>
                </a:gridCol>
                <a:gridCol w="707837">
                  <a:extLst>
                    <a:ext uri="{9D8B030D-6E8A-4147-A177-3AD203B41FA5}">
                      <a16:colId xmlns:a16="http://schemas.microsoft.com/office/drawing/2014/main" val="569924081"/>
                    </a:ext>
                  </a:extLst>
                </a:gridCol>
              </a:tblGrid>
              <a:tr h="211718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25.01.2021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26.01.2021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27.01.2021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28.01.2021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29.01.2021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30.01.2021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31.01.2021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47263927"/>
                  </a:ext>
                </a:extLst>
              </a:tr>
              <a:tr h="211718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ČR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6 964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9 186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8 488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7 991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8 035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4 030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2 540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07839466"/>
                  </a:ext>
                </a:extLst>
              </a:tr>
              <a:tr h="211718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MSK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725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877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664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645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670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423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204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69658705"/>
                  </a:ext>
                </a:extLst>
              </a:tr>
              <a:tr h="211718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Bruntál            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38119475"/>
                  </a:ext>
                </a:extLst>
              </a:tr>
              <a:tr h="211718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Frýdek-Místek   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132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131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104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101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130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59542657"/>
                  </a:ext>
                </a:extLst>
              </a:tr>
              <a:tr h="211718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Karviná            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181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172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118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133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140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94893739"/>
                  </a:ext>
                </a:extLst>
              </a:tr>
              <a:tr h="211718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Nový Jičín         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119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49568095"/>
                  </a:ext>
                </a:extLst>
              </a:tr>
              <a:tr h="211718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Opava              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126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185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157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153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123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95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66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19460290"/>
                  </a:ext>
                </a:extLst>
              </a:tr>
              <a:tr h="211718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Ostrava-město      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160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201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164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138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162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92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99477864"/>
                  </a:ext>
                </a:extLst>
              </a:tr>
            </a:tbl>
          </a:graphicData>
        </a:graphic>
      </p:graphicFrame>
      <p:sp>
        <p:nvSpPr>
          <p:cNvPr id="12" name="TextovéPole 11">
            <a:extLst>
              <a:ext uri="{FF2B5EF4-FFF2-40B4-BE49-F238E27FC236}">
                <a16:creationId xmlns:a16="http://schemas.microsoft.com/office/drawing/2014/main" id="{D46D3A13-7EFB-42C1-832B-360E9E6AFB65}"/>
              </a:ext>
            </a:extLst>
          </p:cNvPr>
          <p:cNvSpPr txBox="1"/>
          <p:nvPr/>
        </p:nvSpPr>
        <p:spPr>
          <a:xfrm>
            <a:off x="400049" y="1180311"/>
            <a:ext cx="5831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Pozitivní v posledních 2 týdnech: Moravskoslezský kraj</a:t>
            </a:r>
          </a:p>
        </p:txBody>
      </p:sp>
      <p:sp>
        <p:nvSpPr>
          <p:cNvPr id="10" name="TextovéPole 1">
            <a:extLst>
              <a:ext uri="{FF2B5EF4-FFF2-40B4-BE49-F238E27FC236}">
                <a16:creationId xmlns:a16="http://schemas.microsoft.com/office/drawing/2014/main" id="{EA011569-C1A5-4B36-9954-E08C92DF5E47}"/>
              </a:ext>
            </a:extLst>
          </p:cNvPr>
          <p:cNvSpPr txBox="1"/>
          <p:nvPr/>
        </p:nvSpPr>
        <p:spPr>
          <a:xfrm>
            <a:off x="186608" y="6500082"/>
            <a:ext cx="2404191" cy="27717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Zdroj dat: ISIN, ÚZIS ČR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67D2353-4A3D-4C9F-B8A1-545B3FB04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540" y="1919846"/>
            <a:ext cx="5759954" cy="4073192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3A28B85B-58AC-488A-83E5-9E672F09E482}"/>
              </a:ext>
            </a:extLst>
          </p:cNvPr>
          <p:cNvSpPr txBox="1"/>
          <p:nvPr/>
        </p:nvSpPr>
        <p:spPr>
          <a:xfrm>
            <a:off x="6314494" y="1890943"/>
            <a:ext cx="3790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Počet případů COVID-19 na 100 tis. obyv.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18. 1. - 31. 1. 2021</a:t>
            </a:r>
          </a:p>
        </p:txBody>
      </p:sp>
      <p:graphicFrame>
        <p:nvGraphicFramePr>
          <p:cNvPr id="14" name="Graf 13">
            <a:extLst>
              <a:ext uri="{FF2B5EF4-FFF2-40B4-BE49-F238E27FC236}">
                <a16:creationId xmlns:a16="http://schemas.microsoft.com/office/drawing/2014/main" id="{6A37197D-038B-496F-BE10-85389C4FA6AB}"/>
              </a:ext>
            </a:extLst>
          </p:cNvPr>
          <p:cNvGraphicFramePr>
            <a:graphicFrameLocks/>
          </p:cNvGraphicFramePr>
          <p:nvPr/>
        </p:nvGraphicFramePr>
        <p:xfrm>
          <a:off x="0" y="1445385"/>
          <a:ext cx="6120000" cy="241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030823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38AD13-8711-4061-B67F-CEFAEF27B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Popis situace v MSK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BE9D9B65-09CF-4E70-88CE-2D947C0C6C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9642353"/>
              </p:ext>
            </p:extLst>
          </p:nvPr>
        </p:nvGraphicFramePr>
        <p:xfrm>
          <a:off x="387925" y="1572785"/>
          <a:ext cx="5545516" cy="4406127"/>
        </p:xfrm>
        <a:graphic>
          <a:graphicData uri="http://schemas.openxmlformats.org/drawingml/2006/table">
            <a:tbl>
              <a:tblPr firstRow="1" firstCol="1" bandRow="1"/>
              <a:tblGrid>
                <a:gridCol w="2772758">
                  <a:extLst>
                    <a:ext uri="{9D8B030D-6E8A-4147-A177-3AD203B41FA5}">
                      <a16:colId xmlns:a16="http://schemas.microsoft.com/office/drawing/2014/main" val="1168750976"/>
                    </a:ext>
                  </a:extLst>
                </a:gridCol>
                <a:gridCol w="2772758">
                  <a:extLst>
                    <a:ext uri="{9D8B030D-6E8A-4147-A177-3AD203B41FA5}">
                      <a16:colId xmlns:a16="http://schemas.microsoft.com/office/drawing/2014/main" val="381554894"/>
                    </a:ext>
                  </a:extLst>
                </a:gridCol>
              </a:tblGrid>
              <a:tr h="5179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Potvrzené případy (nové/celkem)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Průměrný denní počet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(vypočteno z hodnot posledních 7 dnů)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5134365"/>
                  </a:ext>
                </a:extLst>
              </a:tr>
              <a:tr h="3634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+204 [120 114]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601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1311123"/>
                  </a:ext>
                </a:extLst>
              </a:tr>
              <a:tr h="3634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Počet případů za 7 dní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Případy na 100 tis. obyv./7 dní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230543"/>
                  </a:ext>
                </a:extLst>
              </a:tr>
              <a:tr h="3634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4 208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350,5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436306"/>
                  </a:ext>
                </a:extLst>
              </a:tr>
              <a:tr h="3634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Počet případů v kategorii 65+ (nové)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Průměr případů za 7 dní v kategorii 65+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4487422"/>
                  </a:ext>
                </a:extLst>
              </a:tr>
              <a:tr h="3634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+ 30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103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5749501"/>
                  </a:ext>
                </a:extLst>
              </a:tr>
              <a:tr h="3634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Aktivní případy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Vyléčení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5375828"/>
                  </a:ext>
                </a:extLst>
              </a:tr>
              <a:tr h="3634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9 410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108 587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6706488"/>
                  </a:ext>
                </a:extLst>
              </a:tr>
              <a:tr h="3634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Celkový počet úmrtí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Aktuální počet hospitalizovaných/JIP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667135"/>
                  </a:ext>
                </a:extLst>
              </a:tr>
              <a:tr h="3634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2 116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509/94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7014223"/>
                  </a:ext>
                </a:extLst>
              </a:tr>
              <a:tr h="198856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7667890"/>
                  </a:ext>
                </a:extLst>
              </a:tr>
              <a:tr h="3634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Počet PCR testů za předchozí den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812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4" marR="6250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8136441"/>
                  </a:ext>
                </a:extLst>
              </a:tr>
            </a:tbl>
          </a:graphicData>
        </a:graphic>
      </p:graphicFrame>
      <p:pic>
        <p:nvPicPr>
          <p:cNvPr id="8" name="Obrázek 7">
            <a:extLst>
              <a:ext uri="{FF2B5EF4-FFF2-40B4-BE49-F238E27FC236}">
                <a16:creationId xmlns:a16="http://schemas.microsoft.com/office/drawing/2014/main" id="{46A92CE0-2E8D-4F36-9F79-3C4061EAFC2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561" y="1572785"/>
            <a:ext cx="5669915" cy="44061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8590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3989DF-91DB-4ABC-8CE4-E07F5D79F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871" y="1"/>
            <a:ext cx="9484186" cy="896492"/>
          </a:xfrm>
        </p:spPr>
        <p:txBody>
          <a:bodyPr/>
          <a:lstStyle/>
          <a:p>
            <a:r>
              <a:rPr lang="cs-CZ" dirty="0"/>
              <a:t>Přehled provedených očkování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7052CE45-2D9E-48C7-A3C8-2503072DED8A}"/>
              </a:ext>
            </a:extLst>
          </p:cNvPr>
          <p:cNvSpPr/>
          <p:nvPr/>
        </p:nvSpPr>
        <p:spPr>
          <a:xfrm>
            <a:off x="9263000" y="1993862"/>
            <a:ext cx="230293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200" b="1" dirty="0">
                <a:solidFill>
                  <a:srgbClr val="21252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Celkem bylo ke dni 31. 1. 2021 (20:00) vykázáno 268 617 provedených očkování. U 37 185 osob bylo očkování ukončeno aplikací druhé dávky. </a:t>
            </a:r>
          </a:p>
          <a:p>
            <a:pPr algn="just"/>
            <a:endParaRPr lang="cs-CZ" sz="1200" b="1" dirty="0">
              <a:solidFill>
                <a:srgbClr val="2125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cs-CZ" sz="1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 31. 1. 2021 bylo vykázáno očkování u 77 867 osob ve věku 80+, což představuje cca 17,7 % všech osob této prioritní kategorie (k 1. 1. 2020 bylo podle dat ČSÚ v populaci ČR 441 100 osob ve věku 80+). </a:t>
            </a:r>
            <a:endParaRPr lang="en-US" sz="1200" b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cs-CZ" sz="1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Postupuje také systém registrací a rezervací těchto seniorů. Registraci provedlo 203 781 seniorů 80+, což je cca 46,2 %. </a:t>
            </a:r>
            <a:endParaRPr lang="cs-CZ" sz="1200" b="1" dirty="0">
              <a:solidFill>
                <a:srgbClr val="2125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FB0FFFC0-04EE-4CC4-8FDE-8FB569D93302}"/>
              </a:ext>
            </a:extLst>
          </p:cNvPr>
          <p:cNvSpPr/>
          <p:nvPr/>
        </p:nvSpPr>
        <p:spPr>
          <a:xfrm>
            <a:off x="332819" y="6474456"/>
            <a:ext cx="74115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>
                <a:solidFill>
                  <a:schemeClr val="bg1"/>
                </a:solidFill>
              </a:rPr>
              <a:t>https://www.mzcr.cz/tiskove-centrum-mz/denni-prehled-dat-k-ockovani-proti-covid-19-k-2</a:t>
            </a:r>
            <a:r>
              <a:rPr lang="en-US" sz="1200" b="1" dirty="0">
                <a:solidFill>
                  <a:schemeClr val="bg1"/>
                </a:solidFill>
              </a:rPr>
              <a:t>8</a:t>
            </a:r>
            <a:r>
              <a:rPr lang="cs-CZ" sz="1200" b="1" dirty="0">
                <a:solidFill>
                  <a:schemeClr val="bg1"/>
                </a:solidFill>
              </a:rPr>
              <a:t>-1-2021/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5A27917-AB4D-4429-B60B-BC82080DEE6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19" y="1094674"/>
            <a:ext cx="8268335" cy="5181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83887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0DBFD2D2-963B-4768-A355-6B7478F8A8C2}"/>
              </a:ext>
            </a:extLst>
          </p:cNvPr>
          <p:cNvSpPr/>
          <p:nvPr/>
        </p:nvSpPr>
        <p:spPr>
          <a:xfrm>
            <a:off x="295468" y="207431"/>
            <a:ext cx="9594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400" b="1" dirty="0">
                <a:solidFill>
                  <a:srgbClr val="C00000"/>
                </a:solidFill>
              </a:rPr>
              <a:t>Počet pozitivních a počet provedených testů (PCR a </a:t>
            </a:r>
            <a:r>
              <a:rPr lang="cs-CZ" sz="2400" b="1" dirty="0" err="1">
                <a:solidFill>
                  <a:srgbClr val="C00000"/>
                </a:solidFill>
              </a:rPr>
              <a:t>Ag</a:t>
            </a:r>
            <a:r>
              <a:rPr lang="cs-CZ" sz="2400" b="1" dirty="0">
                <a:solidFill>
                  <a:srgbClr val="C00000"/>
                </a:solidFill>
              </a:rPr>
              <a:t>)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6D29328-1756-4731-9AEE-CBAEBF7AA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99" y="1029735"/>
            <a:ext cx="8910093" cy="523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4448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4C2CB094-AD2A-49F9-9523-59CB8C584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1865980-A38D-43A2-80CD-CD52FE7CD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3"/>
          <a:stretch/>
        </p:blipFill>
        <p:spPr>
          <a:xfrm>
            <a:off x="10312974" y="141407"/>
            <a:ext cx="1660507" cy="1510172"/>
          </a:xfrm>
          <a:prstGeom prst="rect">
            <a:avLst/>
          </a:prstGeom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ACB63F4A-AC6C-44EB-B9BE-2A1D739A4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819" y="1"/>
            <a:ext cx="9885238" cy="896492"/>
          </a:xfrm>
        </p:spPr>
        <p:txBody>
          <a:bodyPr/>
          <a:lstStyle/>
          <a:p>
            <a:pPr algn="ctr"/>
            <a:r>
              <a:rPr lang="cs-CZ" altLang="cs-CZ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Aktuálně řešené významné události </a:t>
            </a:r>
            <a:r>
              <a:rPr lang="cs-CZ" sz="20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MSK </a:t>
            </a:r>
            <a:br>
              <a:rPr lang="cs-CZ" sz="20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0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(nově hlášené a aktualizované v posledních 72 hodinách)</a:t>
            </a:r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5C181138-FBE1-49F2-BFF0-0F91516C29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444040"/>
              </p:ext>
            </p:extLst>
          </p:nvPr>
        </p:nvGraphicFramePr>
        <p:xfrm>
          <a:off x="332820" y="1040446"/>
          <a:ext cx="9885237" cy="3199630"/>
        </p:xfrm>
        <a:graphic>
          <a:graphicData uri="http://schemas.openxmlformats.org/drawingml/2006/table">
            <a:tbl>
              <a:tblPr firstRow="1" firstCol="1" bandRow="1"/>
              <a:tblGrid>
                <a:gridCol w="1205698">
                  <a:extLst>
                    <a:ext uri="{9D8B030D-6E8A-4147-A177-3AD203B41FA5}">
                      <a16:colId xmlns:a16="http://schemas.microsoft.com/office/drawing/2014/main" val="3434008217"/>
                    </a:ext>
                  </a:extLst>
                </a:gridCol>
                <a:gridCol w="1812413">
                  <a:extLst>
                    <a:ext uri="{9D8B030D-6E8A-4147-A177-3AD203B41FA5}">
                      <a16:colId xmlns:a16="http://schemas.microsoft.com/office/drawing/2014/main" val="1959958791"/>
                    </a:ext>
                  </a:extLst>
                </a:gridCol>
                <a:gridCol w="2415318">
                  <a:extLst>
                    <a:ext uri="{9D8B030D-6E8A-4147-A177-3AD203B41FA5}">
                      <a16:colId xmlns:a16="http://schemas.microsoft.com/office/drawing/2014/main" val="3510851821"/>
                    </a:ext>
                  </a:extLst>
                </a:gridCol>
                <a:gridCol w="1483936">
                  <a:extLst>
                    <a:ext uri="{9D8B030D-6E8A-4147-A177-3AD203B41FA5}">
                      <a16:colId xmlns:a16="http://schemas.microsoft.com/office/drawing/2014/main" val="3392672515"/>
                    </a:ext>
                  </a:extLst>
                </a:gridCol>
                <a:gridCol w="1483936">
                  <a:extLst>
                    <a:ext uri="{9D8B030D-6E8A-4147-A177-3AD203B41FA5}">
                      <a16:colId xmlns:a16="http://schemas.microsoft.com/office/drawing/2014/main" val="1869197517"/>
                    </a:ext>
                  </a:extLst>
                </a:gridCol>
                <a:gridCol w="1483936">
                  <a:extLst>
                    <a:ext uri="{9D8B030D-6E8A-4147-A177-3AD203B41FA5}">
                      <a16:colId xmlns:a16="http://schemas.microsoft.com/office/drawing/2014/main" val="1757795110"/>
                    </a:ext>
                  </a:extLst>
                </a:gridCol>
              </a:tblGrid>
              <a:tr h="7227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OKRES</a:t>
                      </a:r>
                      <a:endParaRPr lang="cs-CZ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TYP ZAŘÍZENÍ</a:t>
                      </a:r>
                      <a:endParaRPr lang="cs-CZ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1" marR="4391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NÁZEV</a:t>
                      </a:r>
                      <a:endParaRPr lang="cs-CZ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1" marR="4391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KUMULATIVNÍ POČET HLÁŠENÝCH PŘÍPADŮ OD ZALOŽENÍ UDÁLOSTI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POČET NOVĚ HLÁŠENÝCH PŘÍPADŮ ZA POSLEDNÍCH 24 HODIN KHS DO CFA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8895" marR="48895" marT="952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DATUM ZALOŽENÍ UDÁLOSTI V CFA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962623"/>
                  </a:ext>
                </a:extLst>
              </a:tr>
              <a:tr h="4581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Ostrava-město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Zdravotnické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Sanatorium JIH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17.12.2020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254540"/>
                  </a:ext>
                </a:extLst>
              </a:tr>
              <a:tr h="4581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Ostrava-město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Zařízení sociálních služeb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Domov Magnolie, Ostrava-Vítkovice, příspěvková organizace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03.11.2020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5718865"/>
                  </a:ext>
                </a:extLst>
              </a:tr>
              <a:tr h="4581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Opava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Věznice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Věznice Opava, Olomoucká ul.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27.01.2021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082628"/>
                  </a:ext>
                </a:extLst>
              </a:tr>
              <a:tr h="4581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Nový Jičín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Kritická infrastruktura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HZS MSK, střed. Kopřivnice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15.01.2021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6884111"/>
                  </a:ext>
                </a:extLst>
              </a:tr>
              <a:tr h="4581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Opava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Zdravotnické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LDN Vítkov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28.01.2021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744189"/>
                  </a:ext>
                </a:extLst>
              </a:tr>
            </a:tbl>
          </a:graphicData>
        </a:graphic>
      </p:graphicFrame>
      <p:sp>
        <p:nvSpPr>
          <p:cNvPr id="6" name="Obdélník 5">
            <a:extLst>
              <a:ext uri="{FF2B5EF4-FFF2-40B4-BE49-F238E27FC236}">
                <a16:creationId xmlns:a16="http://schemas.microsoft.com/office/drawing/2014/main" id="{7984AC02-32CD-4F75-9B1D-2DBE4E6ACA97}"/>
              </a:ext>
            </a:extLst>
          </p:cNvPr>
          <p:cNvSpPr/>
          <p:nvPr/>
        </p:nvSpPr>
        <p:spPr>
          <a:xfrm>
            <a:off x="332819" y="6488667"/>
            <a:ext cx="14171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b="1" dirty="0">
                <a:solidFill>
                  <a:schemeClr val="bg1"/>
                </a:solidFill>
              </a:rPr>
              <a:t>Zdroj dat: CFA</a:t>
            </a:r>
          </a:p>
        </p:txBody>
      </p:sp>
    </p:spTree>
    <p:extLst>
      <p:ext uri="{BB962C8B-B14F-4D97-AF65-F5344CB8AC3E}">
        <p14:creationId xmlns:p14="http://schemas.microsoft.com/office/powerpoint/2010/main" val="17841150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12589"/>
            <a:ext cx="12192000" cy="1099929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Situace v Jihomoravském kraji</a:t>
            </a:r>
            <a:br>
              <a:rPr lang="cs-CZ" b="1" dirty="0"/>
            </a:br>
            <a:r>
              <a:rPr lang="cs-CZ" dirty="0"/>
              <a:t>k 31. 1. 2021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6723B579-4867-4B7B-B409-A70EC3424048}"/>
              </a:ext>
            </a:extLst>
          </p:cNvPr>
          <p:cNvSpPr txBox="1"/>
          <p:nvPr/>
        </p:nvSpPr>
        <p:spPr>
          <a:xfrm>
            <a:off x="774551" y="3673477"/>
            <a:ext cx="5321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Vývoj v ČR a okresech JMK v posledním týdnu</a:t>
            </a: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B4E0F648-1E05-41CF-A5F2-0EB2CCDD90F1}"/>
              </a:ext>
            </a:extLst>
          </p:cNvPr>
          <p:cNvGraphicFramePr>
            <a:graphicFrameLocks noGrp="1"/>
          </p:cNvGraphicFramePr>
          <p:nvPr/>
        </p:nvGraphicFramePr>
        <p:xfrm>
          <a:off x="186609" y="4081753"/>
          <a:ext cx="5909395" cy="20678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9484">
                  <a:extLst>
                    <a:ext uri="{9D8B030D-6E8A-4147-A177-3AD203B41FA5}">
                      <a16:colId xmlns:a16="http://schemas.microsoft.com/office/drawing/2014/main" val="635967831"/>
                    </a:ext>
                  </a:extLst>
                </a:gridCol>
                <a:gridCol w="744273">
                  <a:extLst>
                    <a:ext uri="{9D8B030D-6E8A-4147-A177-3AD203B41FA5}">
                      <a16:colId xmlns:a16="http://schemas.microsoft.com/office/drawing/2014/main" val="1808393115"/>
                    </a:ext>
                  </a:extLst>
                </a:gridCol>
                <a:gridCol w="744273">
                  <a:extLst>
                    <a:ext uri="{9D8B030D-6E8A-4147-A177-3AD203B41FA5}">
                      <a16:colId xmlns:a16="http://schemas.microsoft.com/office/drawing/2014/main" val="1241900860"/>
                    </a:ext>
                  </a:extLst>
                </a:gridCol>
                <a:gridCol w="744273">
                  <a:extLst>
                    <a:ext uri="{9D8B030D-6E8A-4147-A177-3AD203B41FA5}">
                      <a16:colId xmlns:a16="http://schemas.microsoft.com/office/drawing/2014/main" val="4174368622"/>
                    </a:ext>
                  </a:extLst>
                </a:gridCol>
                <a:gridCol w="744273">
                  <a:extLst>
                    <a:ext uri="{9D8B030D-6E8A-4147-A177-3AD203B41FA5}">
                      <a16:colId xmlns:a16="http://schemas.microsoft.com/office/drawing/2014/main" val="3426564616"/>
                    </a:ext>
                  </a:extLst>
                </a:gridCol>
                <a:gridCol w="744273">
                  <a:extLst>
                    <a:ext uri="{9D8B030D-6E8A-4147-A177-3AD203B41FA5}">
                      <a16:colId xmlns:a16="http://schemas.microsoft.com/office/drawing/2014/main" val="1746465908"/>
                    </a:ext>
                  </a:extLst>
                </a:gridCol>
                <a:gridCol w="744273">
                  <a:extLst>
                    <a:ext uri="{9D8B030D-6E8A-4147-A177-3AD203B41FA5}">
                      <a16:colId xmlns:a16="http://schemas.microsoft.com/office/drawing/2014/main" val="265687596"/>
                    </a:ext>
                  </a:extLst>
                </a:gridCol>
                <a:gridCol w="744273">
                  <a:extLst>
                    <a:ext uri="{9D8B030D-6E8A-4147-A177-3AD203B41FA5}">
                      <a16:colId xmlns:a16="http://schemas.microsoft.com/office/drawing/2014/main" val="1916874006"/>
                    </a:ext>
                  </a:extLst>
                </a:gridCol>
              </a:tblGrid>
              <a:tr h="206786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25.01.2021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26.01.2021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27.01.2021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28.01.2021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29.01.2021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30.01.2021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31.01.2021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84458547"/>
                  </a:ext>
                </a:extLst>
              </a:tr>
              <a:tr h="206786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ČR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6 964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9 186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8 488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7 991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8 035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4 030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2 540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36734610"/>
                  </a:ext>
                </a:extLst>
              </a:tr>
              <a:tr h="206786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JMK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567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814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864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657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758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264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165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12017747"/>
                  </a:ext>
                </a:extLst>
              </a:tr>
              <a:tr h="206786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Blansko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117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69100254"/>
                  </a:ext>
                </a:extLst>
              </a:tr>
              <a:tr h="206786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Brno-město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127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226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247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152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224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101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95450542"/>
                  </a:ext>
                </a:extLst>
              </a:tr>
              <a:tr h="206786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Brno-venkov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131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151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113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177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36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01870351"/>
                  </a:ext>
                </a:extLst>
              </a:tr>
              <a:tr h="206786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Břeclav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94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90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99473209"/>
                  </a:ext>
                </a:extLst>
              </a:tr>
              <a:tr h="206786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Hodonín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107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125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117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445372353"/>
                  </a:ext>
                </a:extLst>
              </a:tr>
              <a:tr h="206786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Vyškov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17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91096379"/>
                  </a:ext>
                </a:extLst>
              </a:tr>
              <a:tr h="206786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Znojmo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111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107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16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07585836"/>
                  </a:ext>
                </a:extLst>
              </a:tr>
            </a:tbl>
          </a:graphicData>
        </a:graphic>
      </p:graphicFrame>
      <p:sp>
        <p:nvSpPr>
          <p:cNvPr id="15" name="TextovéPole 14">
            <a:extLst>
              <a:ext uri="{FF2B5EF4-FFF2-40B4-BE49-F238E27FC236}">
                <a16:creationId xmlns:a16="http://schemas.microsoft.com/office/drawing/2014/main" id="{693D0CFC-50CF-4641-AEB1-7397F33E8F84}"/>
              </a:ext>
            </a:extLst>
          </p:cNvPr>
          <p:cNvSpPr txBox="1"/>
          <p:nvPr/>
        </p:nvSpPr>
        <p:spPr>
          <a:xfrm>
            <a:off x="457754" y="1210831"/>
            <a:ext cx="5477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Pozitivní v posledních 2 týdnech: Jihomoravský kraj</a:t>
            </a:r>
          </a:p>
        </p:txBody>
      </p:sp>
      <p:sp>
        <p:nvSpPr>
          <p:cNvPr id="10" name="TextovéPole 1">
            <a:extLst>
              <a:ext uri="{FF2B5EF4-FFF2-40B4-BE49-F238E27FC236}">
                <a16:creationId xmlns:a16="http://schemas.microsoft.com/office/drawing/2014/main" id="{C97F2CD7-71C5-4CFA-A24D-56AC5C9C7556}"/>
              </a:ext>
            </a:extLst>
          </p:cNvPr>
          <p:cNvSpPr txBox="1"/>
          <p:nvPr/>
        </p:nvSpPr>
        <p:spPr>
          <a:xfrm>
            <a:off x="186609" y="6545236"/>
            <a:ext cx="2147016" cy="27717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b="1" dirty="0">
                <a:solidFill>
                  <a:schemeClr val="bg1"/>
                </a:solidFill>
              </a:rPr>
              <a:t>Zdroj dat: ISIN, ÚZIS ČR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EE13B89-6ECA-4659-AFF3-BDDFFEE81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636" y="1866607"/>
            <a:ext cx="5759954" cy="4073192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93CBA109-491F-4DA4-9780-ACF7628ACEAD}"/>
              </a:ext>
            </a:extLst>
          </p:cNvPr>
          <p:cNvSpPr txBox="1"/>
          <p:nvPr/>
        </p:nvSpPr>
        <p:spPr>
          <a:xfrm>
            <a:off x="6314494" y="1890943"/>
            <a:ext cx="3790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Počet případů COVID-19 na 100 tis. obyv.</a:t>
            </a:r>
          </a:p>
          <a:p>
            <a:r>
              <a:rPr lang="cs-CZ" sz="1400" dirty="0"/>
              <a:t>18. 1. - 31. 1. 2021</a:t>
            </a:r>
          </a:p>
        </p:txBody>
      </p:sp>
      <p:graphicFrame>
        <p:nvGraphicFramePr>
          <p:cNvPr id="12" name="Graf 11">
            <a:extLst>
              <a:ext uri="{FF2B5EF4-FFF2-40B4-BE49-F238E27FC236}">
                <a16:creationId xmlns:a16="http://schemas.microsoft.com/office/drawing/2014/main" id="{0020FE3E-10E2-4C35-B158-6E23954E35F8}"/>
              </a:ext>
            </a:extLst>
          </p:cNvPr>
          <p:cNvGraphicFramePr>
            <a:graphicFrameLocks/>
          </p:cNvGraphicFramePr>
          <p:nvPr/>
        </p:nvGraphicFramePr>
        <p:xfrm>
          <a:off x="-24000" y="1480043"/>
          <a:ext cx="6120000" cy="237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996222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B65058-6D2B-4E72-A719-AA3E5A4F5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Aktuálně řešené významné události JMK </a:t>
            </a:r>
            <a:br>
              <a:rPr lang="cs-CZ" altLang="cs-CZ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altLang="cs-CZ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(nově hlášené a aktualizované v posledních 72 hodinách)</a:t>
            </a:r>
            <a:endParaRPr lang="cs-CZ" sz="2000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BE15B62-5BF6-48D5-98D5-E908B1FE11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3"/>
          <a:stretch/>
        </p:blipFill>
        <p:spPr>
          <a:xfrm>
            <a:off x="10312974" y="141407"/>
            <a:ext cx="1660507" cy="1510172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6E1F0012-0379-4478-BD53-B810E78432FF}"/>
              </a:ext>
            </a:extLst>
          </p:cNvPr>
          <p:cNvSpPr/>
          <p:nvPr/>
        </p:nvSpPr>
        <p:spPr>
          <a:xfrm>
            <a:off x="1407886" y="2951946"/>
            <a:ext cx="9376228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altLang="cs-CZ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 tomto období nejsou prozatím zaznamenány a hlášeny žádné nové události</a:t>
            </a:r>
            <a:endParaRPr lang="cs-CZ" sz="2800" b="1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6106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3BB1D8E-CFDE-4473-A377-0A00D62CA3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237" y="1660124"/>
            <a:ext cx="6151472" cy="435005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12589"/>
            <a:ext cx="12192000" cy="1099929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Situace v Olomouckém kraji</a:t>
            </a:r>
            <a:br>
              <a:rPr lang="cs-CZ" b="1" dirty="0"/>
            </a:br>
            <a:r>
              <a:rPr lang="cs-CZ" dirty="0"/>
              <a:t>k 31. 1. 2021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554DCAA9-39D5-4476-8528-37A55D6B303D}"/>
              </a:ext>
            </a:extLst>
          </p:cNvPr>
          <p:cNvGraphicFramePr>
            <a:graphicFrameLocks noGrp="1"/>
          </p:cNvGraphicFramePr>
          <p:nvPr/>
        </p:nvGraphicFramePr>
        <p:xfrm>
          <a:off x="186609" y="4610655"/>
          <a:ext cx="5909394" cy="1610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9402">
                  <a:extLst>
                    <a:ext uri="{9D8B030D-6E8A-4147-A177-3AD203B41FA5}">
                      <a16:colId xmlns:a16="http://schemas.microsoft.com/office/drawing/2014/main" val="2298412288"/>
                    </a:ext>
                  </a:extLst>
                </a:gridCol>
                <a:gridCol w="732856">
                  <a:extLst>
                    <a:ext uri="{9D8B030D-6E8A-4147-A177-3AD203B41FA5}">
                      <a16:colId xmlns:a16="http://schemas.microsoft.com/office/drawing/2014/main" val="819877306"/>
                    </a:ext>
                  </a:extLst>
                </a:gridCol>
                <a:gridCol w="732856">
                  <a:extLst>
                    <a:ext uri="{9D8B030D-6E8A-4147-A177-3AD203B41FA5}">
                      <a16:colId xmlns:a16="http://schemas.microsoft.com/office/drawing/2014/main" val="687247547"/>
                    </a:ext>
                  </a:extLst>
                </a:gridCol>
                <a:gridCol w="732856">
                  <a:extLst>
                    <a:ext uri="{9D8B030D-6E8A-4147-A177-3AD203B41FA5}">
                      <a16:colId xmlns:a16="http://schemas.microsoft.com/office/drawing/2014/main" val="3121711824"/>
                    </a:ext>
                  </a:extLst>
                </a:gridCol>
                <a:gridCol w="732856">
                  <a:extLst>
                    <a:ext uri="{9D8B030D-6E8A-4147-A177-3AD203B41FA5}">
                      <a16:colId xmlns:a16="http://schemas.microsoft.com/office/drawing/2014/main" val="546141002"/>
                    </a:ext>
                  </a:extLst>
                </a:gridCol>
                <a:gridCol w="732856">
                  <a:extLst>
                    <a:ext uri="{9D8B030D-6E8A-4147-A177-3AD203B41FA5}">
                      <a16:colId xmlns:a16="http://schemas.microsoft.com/office/drawing/2014/main" val="3513485632"/>
                    </a:ext>
                  </a:extLst>
                </a:gridCol>
                <a:gridCol w="732856">
                  <a:extLst>
                    <a:ext uri="{9D8B030D-6E8A-4147-A177-3AD203B41FA5}">
                      <a16:colId xmlns:a16="http://schemas.microsoft.com/office/drawing/2014/main" val="832350591"/>
                    </a:ext>
                  </a:extLst>
                </a:gridCol>
                <a:gridCol w="732856">
                  <a:extLst>
                    <a:ext uri="{9D8B030D-6E8A-4147-A177-3AD203B41FA5}">
                      <a16:colId xmlns:a16="http://schemas.microsoft.com/office/drawing/2014/main" val="1607145716"/>
                    </a:ext>
                  </a:extLst>
                </a:gridCol>
              </a:tblGrid>
              <a:tr h="201335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25.01.2021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26.01.2021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27.01.2021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28.01.2021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29.01.2021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30.01.2021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31.01.2021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909490717"/>
                  </a:ext>
                </a:extLst>
              </a:tr>
              <a:tr h="201335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ČR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6 964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9 186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8 488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7 991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8 035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4 030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2 540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02096299"/>
                  </a:ext>
                </a:extLst>
              </a:tr>
              <a:tr h="201335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OLK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463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522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459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379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418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98132589"/>
                  </a:ext>
                </a:extLst>
              </a:tr>
              <a:tr h="201335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Jeseník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13966525"/>
                  </a:ext>
                </a:extLst>
              </a:tr>
              <a:tr h="201335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Olomouc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163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219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175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125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146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77051896"/>
                  </a:ext>
                </a:extLst>
              </a:tr>
              <a:tr h="201335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Prostějov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403111438"/>
                  </a:ext>
                </a:extLst>
              </a:tr>
              <a:tr h="201335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Přerov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141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103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92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75596233"/>
                  </a:ext>
                </a:extLst>
              </a:tr>
              <a:tr h="201335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Šumperk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118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105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111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25659282"/>
                  </a:ext>
                </a:extLst>
              </a:tr>
            </a:tbl>
          </a:graphicData>
        </a:graphic>
      </p:graphicFrame>
      <p:sp>
        <p:nvSpPr>
          <p:cNvPr id="13" name="TextovéPole 12">
            <a:extLst>
              <a:ext uri="{FF2B5EF4-FFF2-40B4-BE49-F238E27FC236}">
                <a16:creationId xmlns:a16="http://schemas.microsoft.com/office/drawing/2014/main" id="{097A7482-80E0-471A-B32F-5850CFB39DA8}"/>
              </a:ext>
            </a:extLst>
          </p:cNvPr>
          <p:cNvSpPr txBox="1"/>
          <p:nvPr/>
        </p:nvSpPr>
        <p:spPr>
          <a:xfrm>
            <a:off x="979287" y="4147059"/>
            <a:ext cx="5321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Vývoj v ČR a okresech OLK v posledním týdnu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96CA3BB-0544-4085-955F-82F2BEF3212E}"/>
              </a:ext>
            </a:extLst>
          </p:cNvPr>
          <p:cNvSpPr txBox="1"/>
          <p:nvPr/>
        </p:nvSpPr>
        <p:spPr>
          <a:xfrm>
            <a:off x="930228" y="1114495"/>
            <a:ext cx="5152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Pozitivní v posledních 2 týdnech: Olomoucký kraj</a:t>
            </a:r>
          </a:p>
        </p:txBody>
      </p:sp>
      <p:sp>
        <p:nvSpPr>
          <p:cNvPr id="12" name="TextovéPole 1">
            <a:extLst>
              <a:ext uri="{FF2B5EF4-FFF2-40B4-BE49-F238E27FC236}">
                <a16:creationId xmlns:a16="http://schemas.microsoft.com/office/drawing/2014/main" id="{B5F8FB82-81C4-434C-BEA5-A215E48294CB}"/>
              </a:ext>
            </a:extLst>
          </p:cNvPr>
          <p:cNvSpPr txBox="1"/>
          <p:nvPr/>
        </p:nvSpPr>
        <p:spPr>
          <a:xfrm>
            <a:off x="186609" y="6500082"/>
            <a:ext cx="2051766" cy="27717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b="1" dirty="0">
                <a:solidFill>
                  <a:schemeClr val="bg1"/>
                </a:solidFill>
              </a:rPr>
              <a:t>Zdroj dat: ISIN, ÚZIS ČR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2D5D9F6-EFD3-4D12-AFBE-9432C854D836}"/>
              </a:ext>
            </a:extLst>
          </p:cNvPr>
          <p:cNvSpPr txBox="1"/>
          <p:nvPr/>
        </p:nvSpPr>
        <p:spPr>
          <a:xfrm>
            <a:off x="6314494" y="1890943"/>
            <a:ext cx="3790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Počet případů COVID-19 na 100 tis. obyv.</a:t>
            </a:r>
          </a:p>
          <a:p>
            <a:r>
              <a:rPr lang="cs-CZ" sz="1400" dirty="0"/>
              <a:t>18. 1. - 31. 1. 2021</a:t>
            </a:r>
          </a:p>
        </p:txBody>
      </p:sp>
      <p:graphicFrame>
        <p:nvGraphicFramePr>
          <p:cNvPr id="14" name="Graf 13">
            <a:extLst>
              <a:ext uri="{FF2B5EF4-FFF2-40B4-BE49-F238E27FC236}">
                <a16:creationId xmlns:a16="http://schemas.microsoft.com/office/drawing/2014/main" id="{FE7F1F93-855F-426F-91D3-50E06D0ABEE9}"/>
              </a:ext>
            </a:extLst>
          </p:cNvPr>
          <p:cNvGraphicFramePr>
            <a:graphicFrameLocks/>
          </p:cNvGraphicFramePr>
          <p:nvPr/>
        </p:nvGraphicFramePr>
        <p:xfrm>
          <a:off x="180427" y="1563661"/>
          <a:ext cx="6120000" cy="2489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995322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4CB6C5-132A-4C63-A9AE-7767E0D2E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Aktuálně řešené významné události OLC </a:t>
            </a:r>
            <a:br>
              <a:rPr lang="cs-CZ" altLang="cs-CZ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altLang="cs-CZ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(nově hlášené a aktualizované v posledních 72 hodinách)</a:t>
            </a:r>
            <a:endParaRPr lang="cs-CZ" sz="2000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717A9F4-7ADD-4B16-94AB-16D1A5A9F2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3"/>
          <a:stretch/>
        </p:blipFill>
        <p:spPr>
          <a:xfrm>
            <a:off x="10312974" y="141407"/>
            <a:ext cx="1660507" cy="1510172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82ED56FA-DB1B-479A-9D8E-6C24D962D413}"/>
              </a:ext>
            </a:extLst>
          </p:cNvPr>
          <p:cNvSpPr/>
          <p:nvPr/>
        </p:nvSpPr>
        <p:spPr>
          <a:xfrm>
            <a:off x="-65722" y="6002487"/>
            <a:ext cx="12039203" cy="247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  <a:spcAft>
                <a:spcPts val="0"/>
              </a:spcAft>
            </a:pPr>
            <a:r>
              <a:rPr lang="cs-CZ" sz="1000" b="1" dirty="0">
                <a:latin typeface="Calibri" panose="020F0502020204030204" pitchFamily="34" charset="0"/>
                <a:ea typeface="Calibri" panose="020F0502020204030204" pitchFamily="34" charset="0"/>
              </a:rPr>
              <a:t>POČET NOVĚ HLÁŠENÝCH PŘÍPADŮ ZA POSLEDNÍCH 72 HODIN KHS DO CFA = POČET NOVĚ HLÁŠENÝCH PŘÍPADŮ DO APLIKACE CFA V POSLEDNÍCH 72 HODINÁCH ZJIŠTENÝCH OD POSLEDNÍ AKTUALIZACE  UDÁLOSTI</a:t>
            </a:r>
            <a:endParaRPr lang="cs-CZ" sz="10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BEC0D268-8FC6-40D7-BBBA-CC7A20D8DD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14536"/>
              </p:ext>
            </p:extLst>
          </p:nvPr>
        </p:nvGraphicFramePr>
        <p:xfrm>
          <a:off x="332819" y="1155667"/>
          <a:ext cx="9885237" cy="1395028"/>
        </p:xfrm>
        <a:graphic>
          <a:graphicData uri="http://schemas.openxmlformats.org/drawingml/2006/table">
            <a:tbl>
              <a:tblPr firstRow="1" firstCol="1" bandRow="1"/>
              <a:tblGrid>
                <a:gridCol w="1205698">
                  <a:extLst>
                    <a:ext uri="{9D8B030D-6E8A-4147-A177-3AD203B41FA5}">
                      <a16:colId xmlns:a16="http://schemas.microsoft.com/office/drawing/2014/main" val="3434008217"/>
                    </a:ext>
                  </a:extLst>
                </a:gridCol>
                <a:gridCol w="1812413">
                  <a:extLst>
                    <a:ext uri="{9D8B030D-6E8A-4147-A177-3AD203B41FA5}">
                      <a16:colId xmlns:a16="http://schemas.microsoft.com/office/drawing/2014/main" val="1959958791"/>
                    </a:ext>
                  </a:extLst>
                </a:gridCol>
                <a:gridCol w="2415318">
                  <a:extLst>
                    <a:ext uri="{9D8B030D-6E8A-4147-A177-3AD203B41FA5}">
                      <a16:colId xmlns:a16="http://schemas.microsoft.com/office/drawing/2014/main" val="3510851821"/>
                    </a:ext>
                  </a:extLst>
                </a:gridCol>
                <a:gridCol w="1483936">
                  <a:extLst>
                    <a:ext uri="{9D8B030D-6E8A-4147-A177-3AD203B41FA5}">
                      <a16:colId xmlns:a16="http://schemas.microsoft.com/office/drawing/2014/main" val="3392672515"/>
                    </a:ext>
                  </a:extLst>
                </a:gridCol>
                <a:gridCol w="1483936">
                  <a:extLst>
                    <a:ext uri="{9D8B030D-6E8A-4147-A177-3AD203B41FA5}">
                      <a16:colId xmlns:a16="http://schemas.microsoft.com/office/drawing/2014/main" val="1869197517"/>
                    </a:ext>
                  </a:extLst>
                </a:gridCol>
                <a:gridCol w="1483936">
                  <a:extLst>
                    <a:ext uri="{9D8B030D-6E8A-4147-A177-3AD203B41FA5}">
                      <a16:colId xmlns:a16="http://schemas.microsoft.com/office/drawing/2014/main" val="1757795110"/>
                    </a:ext>
                  </a:extLst>
                </a:gridCol>
              </a:tblGrid>
              <a:tr h="7227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OKRES</a:t>
                      </a:r>
                      <a:endParaRPr lang="cs-CZ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TYP ZAŘÍZENÍ</a:t>
                      </a:r>
                      <a:endParaRPr lang="cs-CZ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1" marR="4391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NÁZEV</a:t>
                      </a:r>
                      <a:endParaRPr lang="cs-CZ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1" marR="4391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KUMULATIVNÍ POČET HLÁŠENÝCH PŘÍPADŮ OD ZALOŽENÍ UDÁLOSTI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POČET NOVĚ HLÁŠENÝCH PŘÍPADŮ ZA POSLEDNÍCH 24 HODIN KHS DO CFA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8895" marR="48895" marT="952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DATUM ZALOŽENÍ UDÁLOSTI V CFA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962623"/>
                  </a:ext>
                </a:extLst>
              </a:tr>
              <a:tr h="6722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Olomouc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Kritická infrastruktura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HZS Olomouckého kraje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27.12.2020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4526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03788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Google Shape;1476;p91"/>
          <p:cNvSpPr txBox="1">
            <a:spLocks noGrp="1"/>
          </p:cNvSpPr>
          <p:nvPr>
            <p:ph type="title"/>
          </p:nvPr>
        </p:nvSpPr>
        <p:spPr>
          <a:xfrm>
            <a:off x="0" y="-12589"/>
            <a:ext cx="12192000" cy="109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spcBef>
                <a:spcPts val="0"/>
              </a:spcBef>
              <a:buClr>
                <a:schemeClr val="dk1"/>
              </a:buClr>
              <a:buSzPts val="3200"/>
            </a:pPr>
            <a:r>
              <a:rPr lang="cs-CZ" b="1" dirty="0"/>
              <a:t>Situace v Jihočeském kraji</a:t>
            </a:r>
            <a:br>
              <a:rPr lang="cs-CZ" b="1" dirty="0"/>
            </a:br>
            <a:r>
              <a:rPr lang="cs-CZ" dirty="0"/>
              <a:t>k 31. 1. 2021</a:t>
            </a:r>
            <a:endParaRPr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42AEC58-A950-449B-ADC2-91164C2D9B5A}"/>
              </a:ext>
            </a:extLst>
          </p:cNvPr>
          <p:cNvSpPr txBox="1"/>
          <p:nvPr/>
        </p:nvSpPr>
        <p:spPr>
          <a:xfrm>
            <a:off x="491005" y="3688215"/>
            <a:ext cx="5321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Vývoj v ČR a okresech JHC v posledním týdnu</a:t>
            </a:r>
          </a:p>
        </p:txBody>
      </p:sp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0D6D1AA8-6899-4667-8EC5-ADE409A835EF}"/>
              </a:ext>
            </a:extLst>
          </p:cNvPr>
          <p:cNvGraphicFramePr>
            <a:graphicFrameLocks noGrp="1"/>
          </p:cNvGraphicFramePr>
          <p:nvPr/>
        </p:nvGraphicFramePr>
        <p:xfrm>
          <a:off x="186609" y="4099886"/>
          <a:ext cx="5909389" cy="22475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0108">
                  <a:extLst>
                    <a:ext uri="{9D8B030D-6E8A-4147-A177-3AD203B41FA5}">
                      <a16:colId xmlns:a16="http://schemas.microsoft.com/office/drawing/2014/main" val="770340695"/>
                    </a:ext>
                  </a:extLst>
                </a:gridCol>
                <a:gridCol w="694183">
                  <a:extLst>
                    <a:ext uri="{9D8B030D-6E8A-4147-A177-3AD203B41FA5}">
                      <a16:colId xmlns:a16="http://schemas.microsoft.com/office/drawing/2014/main" val="2764074146"/>
                    </a:ext>
                  </a:extLst>
                </a:gridCol>
                <a:gridCol w="694183">
                  <a:extLst>
                    <a:ext uri="{9D8B030D-6E8A-4147-A177-3AD203B41FA5}">
                      <a16:colId xmlns:a16="http://schemas.microsoft.com/office/drawing/2014/main" val="2487340890"/>
                    </a:ext>
                  </a:extLst>
                </a:gridCol>
                <a:gridCol w="694183">
                  <a:extLst>
                    <a:ext uri="{9D8B030D-6E8A-4147-A177-3AD203B41FA5}">
                      <a16:colId xmlns:a16="http://schemas.microsoft.com/office/drawing/2014/main" val="805092917"/>
                    </a:ext>
                  </a:extLst>
                </a:gridCol>
                <a:gridCol w="694183">
                  <a:extLst>
                    <a:ext uri="{9D8B030D-6E8A-4147-A177-3AD203B41FA5}">
                      <a16:colId xmlns:a16="http://schemas.microsoft.com/office/drawing/2014/main" val="588238143"/>
                    </a:ext>
                  </a:extLst>
                </a:gridCol>
                <a:gridCol w="694183">
                  <a:extLst>
                    <a:ext uri="{9D8B030D-6E8A-4147-A177-3AD203B41FA5}">
                      <a16:colId xmlns:a16="http://schemas.microsoft.com/office/drawing/2014/main" val="1167377708"/>
                    </a:ext>
                  </a:extLst>
                </a:gridCol>
                <a:gridCol w="694183">
                  <a:extLst>
                    <a:ext uri="{9D8B030D-6E8A-4147-A177-3AD203B41FA5}">
                      <a16:colId xmlns:a16="http://schemas.microsoft.com/office/drawing/2014/main" val="600583330"/>
                    </a:ext>
                  </a:extLst>
                </a:gridCol>
                <a:gridCol w="694183">
                  <a:extLst>
                    <a:ext uri="{9D8B030D-6E8A-4147-A177-3AD203B41FA5}">
                      <a16:colId xmlns:a16="http://schemas.microsoft.com/office/drawing/2014/main" val="1734891345"/>
                    </a:ext>
                  </a:extLst>
                </a:gridCol>
              </a:tblGrid>
              <a:tr h="224754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25.01.2021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26.01.2021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27.01.2021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28.01.2021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29.01.2021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30.01.2021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31.01.2021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58203138"/>
                  </a:ext>
                </a:extLst>
              </a:tr>
              <a:tr h="224754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ČR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6 964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9 186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8 488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7 991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8 035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4 030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2 540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38126132"/>
                  </a:ext>
                </a:extLst>
              </a:tr>
              <a:tr h="224754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JHC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302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533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467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422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423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122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99115467"/>
                  </a:ext>
                </a:extLst>
              </a:tr>
              <a:tr h="224754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České Budějovice   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151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187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130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108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3179374"/>
                  </a:ext>
                </a:extLst>
              </a:tr>
              <a:tr h="224754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Český Krumlov      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62688301"/>
                  </a:ext>
                </a:extLst>
              </a:tr>
              <a:tr h="224754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Jindřichův Hradec 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123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105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9171020"/>
                  </a:ext>
                </a:extLst>
              </a:tr>
              <a:tr h="224754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Písek              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14261059"/>
                  </a:ext>
                </a:extLst>
              </a:tr>
              <a:tr h="224754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Prachatice         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252247196"/>
                  </a:ext>
                </a:extLst>
              </a:tr>
              <a:tr h="224754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Strakonice         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80001354"/>
                  </a:ext>
                </a:extLst>
              </a:tr>
              <a:tr h="224754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Tábor              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15954894"/>
                  </a:ext>
                </a:extLst>
              </a:tr>
            </a:tbl>
          </a:graphicData>
        </a:graphic>
      </p:graphicFrame>
      <p:sp>
        <p:nvSpPr>
          <p:cNvPr id="12" name="TextovéPole 11">
            <a:extLst>
              <a:ext uri="{FF2B5EF4-FFF2-40B4-BE49-F238E27FC236}">
                <a16:creationId xmlns:a16="http://schemas.microsoft.com/office/drawing/2014/main" id="{DE26412A-9516-43D1-B4B6-9C3AF0B6580C}"/>
              </a:ext>
            </a:extLst>
          </p:cNvPr>
          <p:cNvSpPr txBox="1"/>
          <p:nvPr/>
        </p:nvSpPr>
        <p:spPr>
          <a:xfrm>
            <a:off x="550768" y="1019325"/>
            <a:ext cx="5547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Pozitivní v posledních 2 týdnech: Jihočeský kraj</a:t>
            </a:r>
          </a:p>
        </p:txBody>
      </p:sp>
      <p:sp>
        <p:nvSpPr>
          <p:cNvPr id="10" name="TextovéPole 1">
            <a:extLst>
              <a:ext uri="{FF2B5EF4-FFF2-40B4-BE49-F238E27FC236}">
                <a16:creationId xmlns:a16="http://schemas.microsoft.com/office/drawing/2014/main" id="{6BD6BC88-598E-411C-AFF5-3B1AE86C3C74}"/>
              </a:ext>
            </a:extLst>
          </p:cNvPr>
          <p:cNvSpPr txBox="1"/>
          <p:nvPr/>
        </p:nvSpPr>
        <p:spPr>
          <a:xfrm>
            <a:off x="186608" y="6500082"/>
            <a:ext cx="2156541" cy="27717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b="1" dirty="0">
                <a:solidFill>
                  <a:schemeClr val="bg1"/>
                </a:solidFill>
              </a:rPr>
              <a:t>Zdroj dat: ISIN, ÚZIS ČR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A5A35C4-070E-470A-A39D-35E75DAEA8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60" y="1710541"/>
            <a:ext cx="5759956" cy="4073193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E19006F1-B222-4D5A-84A0-3919E0B30FB0}"/>
              </a:ext>
            </a:extLst>
          </p:cNvPr>
          <p:cNvSpPr txBox="1"/>
          <p:nvPr/>
        </p:nvSpPr>
        <p:spPr>
          <a:xfrm>
            <a:off x="6314494" y="1890943"/>
            <a:ext cx="3790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Počet případů COVID-19 na 100 tis. obyv.</a:t>
            </a:r>
          </a:p>
          <a:p>
            <a:r>
              <a:rPr lang="cs-CZ" sz="1400" dirty="0"/>
              <a:t>18. 1. - 31. 1. 2021</a:t>
            </a:r>
          </a:p>
        </p:txBody>
      </p:sp>
      <p:graphicFrame>
        <p:nvGraphicFramePr>
          <p:cNvPr id="14" name="Graf 13">
            <a:extLst>
              <a:ext uri="{FF2B5EF4-FFF2-40B4-BE49-F238E27FC236}">
                <a16:creationId xmlns:a16="http://schemas.microsoft.com/office/drawing/2014/main" id="{9FBBD461-411A-4426-B42A-1A826BBAC8F8}"/>
              </a:ext>
            </a:extLst>
          </p:cNvPr>
          <p:cNvGraphicFramePr>
            <a:graphicFrameLocks/>
          </p:cNvGraphicFramePr>
          <p:nvPr/>
        </p:nvGraphicFramePr>
        <p:xfrm>
          <a:off x="74627" y="1288946"/>
          <a:ext cx="6272400" cy="237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563314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32B65058-6D2B-4E72-A719-AA3E5A4F5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819" y="1"/>
            <a:ext cx="9885238" cy="896492"/>
          </a:xfrm>
        </p:spPr>
        <p:txBody>
          <a:bodyPr/>
          <a:lstStyle/>
          <a:p>
            <a:pPr algn="ctr"/>
            <a:r>
              <a:rPr lang="cs-CZ" altLang="cs-CZ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Aktuálně řešené významné události JČK </a:t>
            </a:r>
            <a:br>
              <a:rPr lang="cs-CZ" altLang="cs-CZ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altLang="cs-CZ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(nově hlášené a aktualizované v posledních 72 hodinách) </a:t>
            </a:r>
            <a:endParaRPr lang="cs-CZ" sz="2000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E12F4A01-B217-42F8-9B07-80B09510F4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8595095"/>
              </p:ext>
            </p:extLst>
          </p:nvPr>
        </p:nvGraphicFramePr>
        <p:xfrm>
          <a:off x="332819" y="1155667"/>
          <a:ext cx="9885237" cy="1180909"/>
        </p:xfrm>
        <a:graphic>
          <a:graphicData uri="http://schemas.openxmlformats.org/drawingml/2006/table">
            <a:tbl>
              <a:tblPr firstRow="1" firstCol="1" bandRow="1"/>
              <a:tblGrid>
                <a:gridCol w="1205698">
                  <a:extLst>
                    <a:ext uri="{9D8B030D-6E8A-4147-A177-3AD203B41FA5}">
                      <a16:colId xmlns:a16="http://schemas.microsoft.com/office/drawing/2014/main" val="3434008217"/>
                    </a:ext>
                  </a:extLst>
                </a:gridCol>
                <a:gridCol w="1812413">
                  <a:extLst>
                    <a:ext uri="{9D8B030D-6E8A-4147-A177-3AD203B41FA5}">
                      <a16:colId xmlns:a16="http://schemas.microsoft.com/office/drawing/2014/main" val="1959958791"/>
                    </a:ext>
                  </a:extLst>
                </a:gridCol>
                <a:gridCol w="2415318">
                  <a:extLst>
                    <a:ext uri="{9D8B030D-6E8A-4147-A177-3AD203B41FA5}">
                      <a16:colId xmlns:a16="http://schemas.microsoft.com/office/drawing/2014/main" val="3510851821"/>
                    </a:ext>
                  </a:extLst>
                </a:gridCol>
                <a:gridCol w="1483936">
                  <a:extLst>
                    <a:ext uri="{9D8B030D-6E8A-4147-A177-3AD203B41FA5}">
                      <a16:colId xmlns:a16="http://schemas.microsoft.com/office/drawing/2014/main" val="3392672515"/>
                    </a:ext>
                  </a:extLst>
                </a:gridCol>
                <a:gridCol w="1483936">
                  <a:extLst>
                    <a:ext uri="{9D8B030D-6E8A-4147-A177-3AD203B41FA5}">
                      <a16:colId xmlns:a16="http://schemas.microsoft.com/office/drawing/2014/main" val="1869197517"/>
                    </a:ext>
                  </a:extLst>
                </a:gridCol>
                <a:gridCol w="1483936">
                  <a:extLst>
                    <a:ext uri="{9D8B030D-6E8A-4147-A177-3AD203B41FA5}">
                      <a16:colId xmlns:a16="http://schemas.microsoft.com/office/drawing/2014/main" val="1757795110"/>
                    </a:ext>
                  </a:extLst>
                </a:gridCol>
              </a:tblGrid>
              <a:tr h="7227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OKRES</a:t>
                      </a:r>
                      <a:endParaRPr lang="cs-CZ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TYP ZAŘÍZENÍ</a:t>
                      </a:r>
                      <a:endParaRPr lang="cs-CZ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1" marR="4391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NÁZEV</a:t>
                      </a:r>
                      <a:endParaRPr lang="cs-CZ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1" marR="4391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KUMULATIVNÍ POČET HLÁŠENÝCH PŘÍPADŮ OD ZALOŽENÍ UDÁLOSTI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POČET NOVĚ HLÁŠENÝCH PŘÍPADŮ ZA POSLEDNÍCH 24 HODIN KHS DO CFA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8895" marR="48895" marT="952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DATUM ZALOŽENÍ UDÁLOSTI V CFA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962623"/>
                  </a:ext>
                </a:extLst>
              </a:tr>
              <a:tr h="4581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České Budějovice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Zařízení sociálních služeb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Domov Libníč a Centrum sociálních služeb Empatie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27.01.2021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1248381"/>
                  </a:ext>
                </a:extLst>
              </a:tr>
            </a:tbl>
          </a:graphicData>
        </a:graphic>
      </p:graphicFrame>
      <p:sp>
        <p:nvSpPr>
          <p:cNvPr id="5" name="Obdélník 4">
            <a:extLst>
              <a:ext uri="{FF2B5EF4-FFF2-40B4-BE49-F238E27FC236}">
                <a16:creationId xmlns:a16="http://schemas.microsoft.com/office/drawing/2014/main" id="{C83B5977-655D-4393-BB3C-17FA482E79D6}"/>
              </a:ext>
            </a:extLst>
          </p:cNvPr>
          <p:cNvSpPr/>
          <p:nvPr/>
        </p:nvSpPr>
        <p:spPr>
          <a:xfrm>
            <a:off x="332819" y="6488667"/>
            <a:ext cx="14171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b="1" dirty="0">
                <a:solidFill>
                  <a:schemeClr val="bg1"/>
                </a:solidFill>
              </a:rPr>
              <a:t>Zdroj dat: CFA</a:t>
            </a:r>
          </a:p>
        </p:txBody>
      </p:sp>
    </p:spTree>
    <p:extLst>
      <p:ext uri="{BB962C8B-B14F-4D97-AF65-F5344CB8AC3E}">
        <p14:creationId xmlns:p14="http://schemas.microsoft.com/office/powerpoint/2010/main" val="3502631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12589"/>
            <a:ext cx="12192000" cy="1099929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Situace v Plzeňském kraji</a:t>
            </a:r>
            <a:br>
              <a:rPr lang="cs-CZ" b="1" dirty="0"/>
            </a:br>
            <a:r>
              <a:rPr lang="cs-CZ" dirty="0"/>
              <a:t>k 31. 1. 2021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E5FF4FB-9AFF-468B-A348-8C190C172B4C}"/>
              </a:ext>
            </a:extLst>
          </p:cNvPr>
          <p:cNvSpPr txBox="1"/>
          <p:nvPr/>
        </p:nvSpPr>
        <p:spPr>
          <a:xfrm>
            <a:off x="844731" y="3733723"/>
            <a:ext cx="5321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Vývoj v ČR a okresech PLK v posledním týdnu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83E295F3-8664-418F-BDD3-8973A60D6E9C}"/>
              </a:ext>
            </a:extLst>
          </p:cNvPr>
          <p:cNvGraphicFramePr>
            <a:graphicFrameLocks noGrp="1"/>
          </p:cNvGraphicFramePr>
          <p:nvPr/>
        </p:nvGraphicFramePr>
        <p:xfrm>
          <a:off x="186609" y="4156428"/>
          <a:ext cx="5909394" cy="22354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1431">
                  <a:extLst>
                    <a:ext uri="{9D8B030D-6E8A-4147-A177-3AD203B41FA5}">
                      <a16:colId xmlns:a16="http://schemas.microsoft.com/office/drawing/2014/main" val="3987705642"/>
                    </a:ext>
                  </a:extLst>
                </a:gridCol>
                <a:gridCol w="641227">
                  <a:extLst>
                    <a:ext uri="{9D8B030D-6E8A-4147-A177-3AD203B41FA5}">
                      <a16:colId xmlns:a16="http://schemas.microsoft.com/office/drawing/2014/main" val="1799666976"/>
                    </a:ext>
                  </a:extLst>
                </a:gridCol>
                <a:gridCol w="729456">
                  <a:extLst>
                    <a:ext uri="{9D8B030D-6E8A-4147-A177-3AD203B41FA5}">
                      <a16:colId xmlns:a16="http://schemas.microsoft.com/office/drawing/2014/main" val="83481531"/>
                    </a:ext>
                  </a:extLst>
                </a:gridCol>
                <a:gridCol w="729456">
                  <a:extLst>
                    <a:ext uri="{9D8B030D-6E8A-4147-A177-3AD203B41FA5}">
                      <a16:colId xmlns:a16="http://schemas.microsoft.com/office/drawing/2014/main" val="3120635316"/>
                    </a:ext>
                  </a:extLst>
                </a:gridCol>
                <a:gridCol w="729456">
                  <a:extLst>
                    <a:ext uri="{9D8B030D-6E8A-4147-A177-3AD203B41FA5}">
                      <a16:colId xmlns:a16="http://schemas.microsoft.com/office/drawing/2014/main" val="939190783"/>
                    </a:ext>
                  </a:extLst>
                </a:gridCol>
                <a:gridCol w="729456">
                  <a:extLst>
                    <a:ext uri="{9D8B030D-6E8A-4147-A177-3AD203B41FA5}">
                      <a16:colId xmlns:a16="http://schemas.microsoft.com/office/drawing/2014/main" val="737452829"/>
                    </a:ext>
                  </a:extLst>
                </a:gridCol>
                <a:gridCol w="729456">
                  <a:extLst>
                    <a:ext uri="{9D8B030D-6E8A-4147-A177-3AD203B41FA5}">
                      <a16:colId xmlns:a16="http://schemas.microsoft.com/office/drawing/2014/main" val="3604707613"/>
                    </a:ext>
                  </a:extLst>
                </a:gridCol>
                <a:gridCol w="729456">
                  <a:extLst>
                    <a:ext uri="{9D8B030D-6E8A-4147-A177-3AD203B41FA5}">
                      <a16:colId xmlns:a16="http://schemas.microsoft.com/office/drawing/2014/main" val="3060063938"/>
                    </a:ext>
                  </a:extLst>
                </a:gridCol>
              </a:tblGrid>
              <a:tr h="272218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25.01.2021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26.01.2021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27.01.2021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28.01.2021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29.01.2021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30.01.2021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31.01.2021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2917016"/>
                  </a:ext>
                </a:extLst>
              </a:tr>
              <a:tr h="201634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ČR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6 964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9 186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8 488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7 991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8 035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4 030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2 540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50983523"/>
                  </a:ext>
                </a:extLst>
              </a:tr>
              <a:tr h="201634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PLK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404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467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640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512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658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123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128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033538"/>
                  </a:ext>
                </a:extLst>
              </a:tr>
              <a:tr h="222858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Domažlice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32167081"/>
                  </a:ext>
                </a:extLst>
              </a:tr>
              <a:tr h="222858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Klatovy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123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04221989"/>
                  </a:ext>
                </a:extLst>
              </a:tr>
              <a:tr h="222858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Plzeň-město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132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166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149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131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163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574871517"/>
                  </a:ext>
                </a:extLst>
              </a:tr>
              <a:tr h="222858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Plzeň-jih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90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17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25902947"/>
                  </a:ext>
                </a:extLst>
              </a:tr>
              <a:tr h="222858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Plzeň-sever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16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69482614"/>
                  </a:ext>
                </a:extLst>
              </a:tr>
              <a:tr h="222858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Rokycany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143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764080"/>
                  </a:ext>
                </a:extLst>
              </a:tr>
              <a:tr h="222858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Tachov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0219571"/>
                  </a:ext>
                </a:extLst>
              </a:tr>
            </a:tbl>
          </a:graphicData>
        </a:graphic>
      </p:graphicFrame>
      <p:sp>
        <p:nvSpPr>
          <p:cNvPr id="12" name="TextovéPole 11">
            <a:extLst>
              <a:ext uri="{FF2B5EF4-FFF2-40B4-BE49-F238E27FC236}">
                <a16:creationId xmlns:a16="http://schemas.microsoft.com/office/drawing/2014/main" id="{D5023C43-9AF3-4BC8-AEBE-E148E5B364BA}"/>
              </a:ext>
            </a:extLst>
          </p:cNvPr>
          <p:cNvSpPr txBox="1"/>
          <p:nvPr/>
        </p:nvSpPr>
        <p:spPr>
          <a:xfrm>
            <a:off x="728110" y="1161008"/>
            <a:ext cx="5547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Pozitivní v posledních 2 týdnech: Plzeňský kraj</a:t>
            </a:r>
          </a:p>
        </p:txBody>
      </p:sp>
      <p:sp>
        <p:nvSpPr>
          <p:cNvPr id="10" name="TextovéPole 1">
            <a:extLst>
              <a:ext uri="{FF2B5EF4-FFF2-40B4-BE49-F238E27FC236}">
                <a16:creationId xmlns:a16="http://schemas.microsoft.com/office/drawing/2014/main" id="{9FAE3EDE-3089-4F1D-B4C6-D37DE10CC7D2}"/>
              </a:ext>
            </a:extLst>
          </p:cNvPr>
          <p:cNvSpPr txBox="1"/>
          <p:nvPr/>
        </p:nvSpPr>
        <p:spPr>
          <a:xfrm>
            <a:off x="186608" y="6500082"/>
            <a:ext cx="2080341" cy="27717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b="1" dirty="0">
                <a:solidFill>
                  <a:schemeClr val="bg1"/>
                </a:solidFill>
              </a:rPr>
              <a:t>Zdroj dat: ISIN, ÚZIS ČR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7CD5B55-9BC2-4745-B753-92DCE72DB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194" y="1713997"/>
            <a:ext cx="5759954" cy="4073192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40FF9244-ACC4-4EFE-8881-6FB608ACE3B1}"/>
              </a:ext>
            </a:extLst>
          </p:cNvPr>
          <p:cNvSpPr txBox="1"/>
          <p:nvPr/>
        </p:nvSpPr>
        <p:spPr>
          <a:xfrm>
            <a:off x="6314494" y="1890943"/>
            <a:ext cx="3790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Počet případů COVID-19 na 100 tis. obyv.</a:t>
            </a:r>
          </a:p>
          <a:p>
            <a:r>
              <a:rPr lang="cs-CZ" sz="1400" dirty="0"/>
              <a:t>18. 1. - 31. 1. 2021</a:t>
            </a:r>
          </a:p>
        </p:txBody>
      </p:sp>
      <p:graphicFrame>
        <p:nvGraphicFramePr>
          <p:cNvPr id="14" name="Graf 13">
            <a:extLst>
              <a:ext uri="{FF2B5EF4-FFF2-40B4-BE49-F238E27FC236}">
                <a16:creationId xmlns:a16="http://schemas.microsoft.com/office/drawing/2014/main" id="{F4557DE2-CFF7-4292-BFBC-71C8D9B6E60D}"/>
              </a:ext>
            </a:extLst>
          </p:cNvPr>
          <p:cNvGraphicFramePr>
            <a:graphicFrameLocks/>
          </p:cNvGraphicFramePr>
          <p:nvPr/>
        </p:nvGraphicFramePr>
        <p:xfrm>
          <a:off x="24156" y="1432834"/>
          <a:ext cx="6234300" cy="237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418368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3128F9-7C1E-48EB-A00A-E0035361E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Aktuálně řešené významné události PLK </a:t>
            </a:r>
            <a:br>
              <a:rPr lang="cs-CZ" altLang="cs-CZ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altLang="cs-CZ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(nově hlášené a aktualizované v posledních 72 hodinách)</a:t>
            </a:r>
            <a:endParaRPr lang="cs-CZ" sz="2000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CA68005-F617-4290-B4D5-A6CF5BB655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3"/>
          <a:stretch/>
        </p:blipFill>
        <p:spPr>
          <a:xfrm>
            <a:off x="10312974" y="141407"/>
            <a:ext cx="1660507" cy="1510172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A6142136-F10F-40E1-8973-7BE86851D3F8}"/>
              </a:ext>
            </a:extLst>
          </p:cNvPr>
          <p:cNvSpPr txBox="1">
            <a:spLocks/>
          </p:cNvSpPr>
          <p:nvPr/>
        </p:nvSpPr>
        <p:spPr>
          <a:xfrm>
            <a:off x="587577" y="1941765"/>
            <a:ext cx="9885238" cy="8964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endParaRPr lang="cs-CZ" sz="2000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368EA83D-7333-48CD-878B-CFE7772A4574}"/>
              </a:ext>
            </a:extLst>
          </p:cNvPr>
          <p:cNvSpPr/>
          <p:nvPr/>
        </p:nvSpPr>
        <p:spPr>
          <a:xfrm>
            <a:off x="0" y="6066444"/>
            <a:ext cx="12039203" cy="247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  <a:spcAft>
                <a:spcPts val="0"/>
              </a:spcAft>
            </a:pPr>
            <a:r>
              <a:rPr lang="cs-CZ" sz="1000" b="1">
                <a:latin typeface="Calibri" panose="020F0502020204030204" pitchFamily="34" charset="0"/>
                <a:ea typeface="Calibri" panose="020F0502020204030204" pitchFamily="34" charset="0"/>
              </a:rPr>
              <a:t>POČET NOVĚ HLÁŠENÝCH PŘÍPADŮ ZA POSLEDNÍCH 72 HODIN KHS DO CFA = POČET NOVĚ HLÁŠENÝCH PŘÍPADŮ DO APLIKACE CFA V POSLEDNÍCH 72 HODINÁCH ZJIŠTENÝCH OD POSLEDNÍ AKTUALIZACE  UDÁLOSTI</a:t>
            </a:r>
            <a:endParaRPr lang="cs-CZ" sz="10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42B1C698-EF46-4FEF-A3EF-06BC3F92347C}"/>
              </a:ext>
            </a:extLst>
          </p:cNvPr>
          <p:cNvSpPr/>
          <p:nvPr/>
        </p:nvSpPr>
        <p:spPr>
          <a:xfrm>
            <a:off x="1407886" y="2951946"/>
            <a:ext cx="9376228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altLang="cs-CZ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 tomto období nejsou prozatím zaznamenány a hlášeny žádné nové události</a:t>
            </a:r>
            <a:endParaRPr lang="cs-CZ" sz="2800" b="1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479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036A7A-B739-442B-9D6B-BC8ECD825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1"/>
            <a:ext cx="9370331" cy="896492"/>
          </a:xfrm>
        </p:spPr>
        <p:txBody>
          <a:bodyPr/>
          <a:lstStyle/>
          <a:p>
            <a:r>
              <a:rPr lang="cs-CZ" dirty="0"/>
              <a:t>Přehled podaných dávek dle skupin očkovaných</a:t>
            </a:r>
            <a:br>
              <a:rPr lang="cs-CZ" dirty="0"/>
            </a:br>
            <a:r>
              <a:rPr lang="cs-CZ" dirty="0"/>
              <a:t>indikované prioritní skupiny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62C5FF42-249E-430A-9037-C5D06D0C1416}"/>
              </a:ext>
            </a:extLst>
          </p:cNvPr>
          <p:cNvSpPr/>
          <p:nvPr/>
        </p:nvSpPr>
        <p:spPr>
          <a:xfrm>
            <a:off x="332819" y="6474456"/>
            <a:ext cx="74115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>
                <a:solidFill>
                  <a:schemeClr val="bg1"/>
                </a:solidFill>
              </a:rPr>
              <a:t>https://www.mzcr.cz/tiskove-centrum-mz/denni-prehled-dat-k-ockovani-proti-covid-19-k-2</a:t>
            </a:r>
            <a:r>
              <a:rPr lang="en-US" sz="1200" b="1" dirty="0">
                <a:solidFill>
                  <a:schemeClr val="bg1"/>
                </a:solidFill>
              </a:rPr>
              <a:t>8</a:t>
            </a:r>
            <a:r>
              <a:rPr lang="cs-CZ" sz="1200" b="1" dirty="0">
                <a:solidFill>
                  <a:schemeClr val="bg1"/>
                </a:solidFill>
              </a:rPr>
              <a:t>-1-2021/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5F27571F-C2AD-4E95-89E2-520ABDE06BB4}"/>
              </a:ext>
            </a:extLst>
          </p:cNvPr>
          <p:cNvSpPr/>
          <p:nvPr/>
        </p:nvSpPr>
        <p:spPr>
          <a:xfrm>
            <a:off x="7995920" y="2713335"/>
            <a:ext cx="364744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400" dirty="0"/>
              <a:t>*Ostatní: velkou část tvoří osoby pracující na odběrových místech, pomáhající v péči o pacienty v nemocnicích a v sociálních službách (medici, studenti, dobrovolníci, ….)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D41913B-5BE0-4248-8127-2A7C60F0A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25" y="1143000"/>
            <a:ext cx="6987014" cy="494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9703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12589"/>
            <a:ext cx="12192000" cy="1099929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Situace v Karlovarském kraji</a:t>
            </a:r>
            <a:br>
              <a:rPr lang="cs-CZ" b="1" dirty="0"/>
            </a:br>
            <a:r>
              <a:rPr lang="cs-CZ" dirty="0"/>
              <a:t>k 31. 1. 2021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88DEC82-E96A-4C47-9FE6-A93031595F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200" y="1800000"/>
            <a:ext cx="5759940" cy="4073183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BB7E1A5D-BF66-4221-A3B9-CA79EF228FF6}"/>
              </a:ext>
            </a:extLst>
          </p:cNvPr>
          <p:cNvSpPr txBox="1"/>
          <p:nvPr/>
        </p:nvSpPr>
        <p:spPr>
          <a:xfrm>
            <a:off x="856060" y="4189861"/>
            <a:ext cx="5321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Vývoj v ČR a okresech KVK v posledním týdnu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923C574C-DFD2-4BFF-BB17-F1713E3FBA4D}"/>
              </a:ext>
            </a:extLst>
          </p:cNvPr>
          <p:cNvGraphicFramePr>
            <a:graphicFrameLocks noGrp="1"/>
          </p:cNvGraphicFramePr>
          <p:nvPr/>
        </p:nvGraphicFramePr>
        <p:xfrm>
          <a:off x="186608" y="4737717"/>
          <a:ext cx="5909398" cy="13899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8182">
                  <a:extLst>
                    <a:ext uri="{9D8B030D-6E8A-4147-A177-3AD203B41FA5}">
                      <a16:colId xmlns:a16="http://schemas.microsoft.com/office/drawing/2014/main" val="2329832937"/>
                    </a:ext>
                  </a:extLst>
                </a:gridCol>
                <a:gridCol w="725888">
                  <a:extLst>
                    <a:ext uri="{9D8B030D-6E8A-4147-A177-3AD203B41FA5}">
                      <a16:colId xmlns:a16="http://schemas.microsoft.com/office/drawing/2014/main" val="3736460866"/>
                    </a:ext>
                  </a:extLst>
                </a:gridCol>
                <a:gridCol w="725888">
                  <a:extLst>
                    <a:ext uri="{9D8B030D-6E8A-4147-A177-3AD203B41FA5}">
                      <a16:colId xmlns:a16="http://schemas.microsoft.com/office/drawing/2014/main" val="1840893131"/>
                    </a:ext>
                  </a:extLst>
                </a:gridCol>
                <a:gridCol w="725888">
                  <a:extLst>
                    <a:ext uri="{9D8B030D-6E8A-4147-A177-3AD203B41FA5}">
                      <a16:colId xmlns:a16="http://schemas.microsoft.com/office/drawing/2014/main" val="493597218"/>
                    </a:ext>
                  </a:extLst>
                </a:gridCol>
                <a:gridCol w="725888">
                  <a:extLst>
                    <a:ext uri="{9D8B030D-6E8A-4147-A177-3AD203B41FA5}">
                      <a16:colId xmlns:a16="http://schemas.microsoft.com/office/drawing/2014/main" val="2852751178"/>
                    </a:ext>
                  </a:extLst>
                </a:gridCol>
                <a:gridCol w="725888">
                  <a:extLst>
                    <a:ext uri="{9D8B030D-6E8A-4147-A177-3AD203B41FA5}">
                      <a16:colId xmlns:a16="http://schemas.microsoft.com/office/drawing/2014/main" val="1869789057"/>
                    </a:ext>
                  </a:extLst>
                </a:gridCol>
                <a:gridCol w="725888">
                  <a:extLst>
                    <a:ext uri="{9D8B030D-6E8A-4147-A177-3AD203B41FA5}">
                      <a16:colId xmlns:a16="http://schemas.microsoft.com/office/drawing/2014/main" val="3364614429"/>
                    </a:ext>
                  </a:extLst>
                </a:gridCol>
                <a:gridCol w="725888">
                  <a:extLst>
                    <a:ext uri="{9D8B030D-6E8A-4147-A177-3AD203B41FA5}">
                      <a16:colId xmlns:a16="http://schemas.microsoft.com/office/drawing/2014/main" val="1903778480"/>
                    </a:ext>
                  </a:extLst>
                </a:gridCol>
              </a:tblGrid>
              <a:tr h="231651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25.01.2021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26.01.2021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27.01.2021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28.01.2021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29.01.2021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30.01.2021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31.01.2021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84614177"/>
                  </a:ext>
                </a:extLst>
              </a:tr>
              <a:tr h="231651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ČR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6 964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9 186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8 488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7 991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8 035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4 030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2 540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22804881"/>
                  </a:ext>
                </a:extLst>
              </a:tr>
              <a:tr h="231651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KVK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181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507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531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796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473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404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283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23935916"/>
                  </a:ext>
                </a:extLst>
              </a:tr>
              <a:tr h="231651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Cheb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97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197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162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275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180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143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120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74096398"/>
                  </a:ext>
                </a:extLst>
              </a:tr>
              <a:tr h="231651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Karlovy Vary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146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128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190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141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101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46430567"/>
                  </a:ext>
                </a:extLst>
              </a:tr>
              <a:tr h="231651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Sokolov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164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241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331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152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160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20978095"/>
                  </a:ext>
                </a:extLst>
              </a:tr>
            </a:tbl>
          </a:graphicData>
        </a:graphic>
      </p:graphicFrame>
      <p:sp>
        <p:nvSpPr>
          <p:cNvPr id="10" name="TextovéPole 9">
            <a:extLst>
              <a:ext uri="{FF2B5EF4-FFF2-40B4-BE49-F238E27FC236}">
                <a16:creationId xmlns:a16="http://schemas.microsoft.com/office/drawing/2014/main" id="{D2648051-596E-4461-83E1-13028A5C1147}"/>
              </a:ext>
            </a:extLst>
          </p:cNvPr>
          <p:cNvSpPr txBox="1"/>
          <p:nvPr/>
        </p:nvSpPr>
        <p:spPr>
          <a:xfrm>
            <a:off x="548196" y="1341453"/>
            <a:ext cx="5547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Pozitivní v posledních 2 týdnech: Karlovarský kraj</a:t>
            </a:r>
          </a:p>
        </p:txBody>
      </p:sp>
      <p:sp>
        <p:nvSpPr>
          <p:cNvPr id="11" name="TextovéPole 1">
            <a:extLst>
              <a:ext uri="{FF2B5EF4-FFF2-40B4-BE49-F238E27FC236}">
                <a16:creationId xmlns:a16="http://schemas.microsoft.com/office/drawing/2014/main" id="{A34B2104-6C95-4D79-83B0-751C9C3AC63D}"/>
              </a:ext>
            </a:extLst>
          </p:cNvPr>
          <p:cNvSpPr txBox="1"/>
          <p:nvPr/>
        </p:nvSpPr>
        <p:spPr>
          <a:xfrm>
            <a:off x="186608" y="6500082"/>
            <a:ext cx="2099391" cy="27717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b="1" dirty="0">
                <a:solidFill>
                  <a:schemeClr val="bg1"/>
                </a:solidFill>
              </a:rPr>
              <a:t>Zdroj dat: ISIN, ÚZIS ČR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FC109ED6-6EEB-4B95-A439-4AD9E11F870E}"/>
              </a:ext>
            </a:extLst>
          </p:cNvPr>
          <p:cNvSpPr txBox="1"/>
          <p:nvPr/>
        </p:nvSpPr>
        <p:spPr>
          <a:xfrm>
            <a:off x="6314494" y="1890943"/>
            <a:ext cx="3790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Počet případů COVID-19 na 100 tis. obyv.</a:t>
            </a:r>
          </a:p>
          <a:p>
            <a:r>
              <a:rPr lang="cs-CZ" sz="1400" dirty="0"/>
              <a:t>18. 1. - 31. 1. 2021</a:t>
            </a:r>
          </a:p>
        </p:txBody>
      </p:sp>
      <p:graphicFrame>
        <p:nvGraphicFramePr>
          <p:cNvPr id="14" name="Graf 13">
            <a:extLst>
              <a:ext uri="{FF2B5EF4-FFF2-40B4-BE49-F238E27FC236}">
                <a16:creationId xmlns:a16="http://schemas.microsoft.com/office/drawing/2014/main" id="{A15A11DA-1149-401C-BCAA-210E3F74794A}"/>
              </a:ext>
            </a:extLst>
          </p:cNvPr>
          <p:cNvGraphicFramePr>
            <a:graphicFrameLocks/>
          </p:cNvGraphicFramePr>
          <p:nvPr/>
        </p:nvGraphicFramePr>
        <p:xfrm>
          <a:off x="80194" y="1761273"/>
          <a:ext cx="6234300" cy="237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522618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3128F9-7C1E-48EB-A00A-E0035361E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Aktuálně řešené významné události KVK </a:t>
            </a:r>
            <a:endParaRPr lang="cs-CZ" sz="2000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CA68005-F617-4290-B4D5-A6CF5BB655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3"/>
          <a:stretch/>
        </p:blipFill>
        <p:spPr>
          <a:xfrm>
            <a:off x="10312974" y="141407"/>
            <a:ext cx="1660507" cy="1510172"/>
          </a:xfrm>
          <a:prstGeom prst="rect">
            <a:avLst/>
          </a:prstGeom>
        </p:spPr>
      </p:pic>
      <p:graphicFrame>
        <p:nvGraphicFramePr>
          <p:cNvPr id="12" name="Tabulka 11">
            <a:extLst>
              <a:ext uri="{FF2B5EF4-FFF2-40B4-BE49-F238E27FC236}">
                <a16:creationId xmlns:a16="http://schemas.microsoft.com/office/drawing/2014/main" id="{3AD072B4-4608-43B7-ABE0-E5C634781F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8560687"/>
              </p:ext>
            </p:extLst>
          </p:nvPr>
        </p:nvGraphicFramePr>
        <p:xfrm>
          <a:off x="285361" y="1263303"/>
          <a:ext cx="9980153" cy="3568308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1497770">
                  <a:extLst>
                    <a:ext uri="{9D8B030D-6E8A-4147-A177-3AD203B41FA5}">
                      <a16:colId xmlns:a16="http://schemas.microsoft.com/office/drawing/2014/main" val="3840781104"/>
                    </a:ext>
                  </a:extLst>
                </a:gridCol>
                <a:gridCol w="2038573">
                  <a:extLst>
                    <a:ext uri="{9D8B030D-6E8A-4147-A177-3AD203B41FA5}">
                      <a16:colId xmlns:a16="http://schemas.microsoft.com/office/drawing/2014/main" val="1757437091"/>
                    </a:ext>
                  </a:extLst>
                </a:gridCol>
                <a:gridCol w="2215220">
                  <a:extLst>
                    <a:ext uri="{9D8B030D-6E8A-4147-A177-3AD203B41FA5}">
                      <a16:colId xmlns:a16="http://schemas.microsoft.com/office/drawing/2014/main" val="2108894288"/>
                    </a:ext>
                  </a:extLst>
                </a:gridCol>
                <a:gridCol w="1288568">
                  <a:extLst>
                    <a:ext uri="{9D8B030D-6E8A-4147-A177-3AD203B41FA5}">
                      <a16:colId xmlns:a16="http://schemas.microsoft.com/office/drawing/2014/main" val="2919223707"/>
                    </a:ext>
                  </a:extLst>
                </a:gridCol>
                <a:gridCol w="1530492">
                  <a:extLst>
                    <a:ext uri="{9D8B030D-6E8A-4147-A177-3AD203B41FA5}">
                      <a16:colId xmlns:a16="http://schemas.microsoft.com/office/drawing/2014/main" val="4259215530"/>
                    </a:ext>
                  </a:extLst>
                </a:gridCol>
                <a:gridCol w="1409530">
                  <a:extLst>
                    <a:ext uri="{9D8B030D-6E8A-4147-A177-3AD203B41FA5}">
                      <a16:colId xmlns:a16="http://schemas.microsoft.com/office/drawing/2014/main" val="2381462146"/>
                    </a:ext>
                  </a:extLst>
                </a:gridCol>
              </a:tblGrid>
              <a:tr h="52575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OKRES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TYP ZAŘÍZENÍ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NÁZEV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KUMULATIVNÍ POČET HLÁŠENÝCH PŘÍPADŮ OD ZALOŽENÍ UDÁLOSTI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POČET NOVĚ HLÁŠENÝCH PŘÍPADŮ ZA POSLEDNÍCH 24 HODIN KHS DO CFA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8895" marR="4889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DATUM ZALOŽENÍ UDÁLOSTI V CFA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3552626"/>
                  </a:ext>
                </a:extLst>
              </a:tr>
              <a:tr h="3243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Sokolov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Věznice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Věznice Kynšperk SO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335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15.11.2020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286266"/>
                  </a:ext>
                </a:extLst>
              </a:tr>
              <a:tr h="3243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Sokolov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Věznice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Veznice</a:t>
                      </a:r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Slavkov SO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232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27.01.2021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0665284"/>
                  </a:ext>
                </a:extLst>
              </a:tr>
              <a:tr h="324317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Karlovy Vary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Věznice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Věznice </a:t>
                      </a:r>
                      <a:r>
                        <a:rPr lang="cs-CZ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Vykmanov</a:t>
                      </a:r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KV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162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12.12.2020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740238"/>
                  </a:ext>
                </a:extLst>
              </a:tr>
              <a:tr h="3347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Karlovy Vary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Zařízení sociálních služeb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Rudne KV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9.11.2020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409304"/>
                  </a:ext>
                </a:extLst>
              </a:tr>
              <a:tr h="395917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Sokolov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Zařízení sociálních služeb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Pochlovice SO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7.12.2020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5312693"/>
                  </a:ext>
                </a:extLst>
              </a:tr>
              <a:tr h="334737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Cheb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Zařízení sociálních služeb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Skalka 2 CH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31.12.2020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4763672"/>
                  </a:ext>
                </a:extLst>
              </a:tr>
              <a:tr h="3347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Karlovy Vary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Zařízení sociálních služeb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Charita Ostrov KV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26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6.11.2020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4142261"/>
                  </a:ext>
                </a:extLst>
              </a:tr>
              <a:tr h="3347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Karlovy Vary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Zařízení sociálních služeb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Marianska</a:t>
                      </a:r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2 KV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31.12.2020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1402240"/>
                  </a:ext>
                </a:extLst>
              </a:tr>
              <a:tr h="33473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Karlovy Vary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Školské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ZS </a:t>
                      </a:r>
                      <a:r>
                        <a:rPr lang="cs-CZ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Svahova</a:t>
                      </a:r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KV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18.1.2021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6247005"/>
                  </a:ext>
                </a:extLst>
              </a:tr>
            </a:tbl>
          </a:graphicData>
        </a:graphic>
      </p:graphicFrame>
      <p:sp>
        <p:nvSpPr>
          <p:cNvPr id="9" name="Obdélník 8">
            <a:extLst>
              <a:ext uri="{FF2B5EF4-FFF2-40B4-BE49-F238E27FC236}">
                <a16:creationId xmlns:a16="http://schemas.microsoft.com/office/drawing/2014/main" id="{58D4D946-B6B8-4CC0-A67A-409E5D844A51}"/>
              </a:ext>
            </a:extLst>
          </p:cNvPr>
          <p:cNvSpPr/>
          <p:nvPr/>
        </p:nvSpPr>
        <p:spPr>
          <a:xfrm>
            <a:off x="-65722" y="6144013"/>
            <a:ext cx="12039203" cy="247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  <a:spcAft>
                <a:spcPts val="0"/>
              </a:spcAft>
            </a:pPr>
            <a:r>
              <a:rPr lang="cs-CZ" sz="1000" b="1">
                <a:latin typeface="Calibri" panose="020F0502020204030204" pitchFamily="34" charset="0"/>
                <a:ea typeface="Calibri" panose="020F0502020204030204" pitchFamily="34" charset="0"/>
              </a:rPr>
              <a:t>POČET NOVĚ HLÁŠENÝCH PŘÍPADŮ ZA POSLEDNÍCH 72 HODIN KHS DO CFA = POČET NOVĚ HLÁŠENÝCH PŘÍPADŮ DO APLIKACE CFA V POSLEDNÍCH 72 HODINÁCH ZJIŠTENÝCH OD POSLEDNÍ AKTUALIZACE  UDÁLOSTI</a:t>
            </a:r>
            <a:endParaRPr lang="cs-CZ" sz="10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C669A263-FB3F-4F87-9E33-96863AA5F8A7}"/>
              </a:ext>
            </a:extLst>
          </p:cNvPr>
          <p:cNvSpPr/>
          <p:nvPr/>
        </p:nvSpPr>
        <p:spPr>
          <a:xfrm>
            <a:off x="332819" y="6488667"/>
            <a:ext cx="14171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b="1" dirty="0">
                <a:solidFill>
                  <a:schemeClr val="bg1"/>
                </a:solidFill>
              </a:rPr>
              <a:t>Zdroj dat: CFA</a:t>
            </a:r>
          </a:p>
        </p:txBody>
      </p:sp>
    </p:spTree>
    <p:extLst>
      <p:ext uri="{BB962C8B-B14F-4D97-AF65-F5344CB8AC3E}">
        <p14:creationId xmlns:p14="http://schemas.microsoft.com/office/powerpoint/2010/main" val="13343971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Zástupný obsah 4">
            <a:extLst>
              <a:ext uri="{FF2B5EF4-FFF2-40B4-BE49-F238E27FC236}">
                <a16:creationId xmlns:a16="http://schemas.microsoft.com/office/drawing/2014/main" id="{65C81572-127E-4D11-AF12-A28758D205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603286"/>
              </p:ext>
            </p:extLst>
          </p:nvPr>
        </p:nvGraphicFramePr>
        <p:xfrm>
          <a:off x="332819" y="953598"/>
          <a:ext cx="9885238" cy="5043531"/>
        </p:xfrm>
        <a:graphic>
          <a:graphicData uri="http://schemas.openxmlformats.org/drawingml/2006/table">
            <a:tbl>
              <a:tblPr firstRow="1" firstCol="1" bandRow="1"/>
              <a:tblGrid>
                <a:gridCol w="1506246">
                  <a:extLst>
                    <a:ext uri="{9D8B030D-6E8A-4147-A177-3AD203B41FA5}">
                      <a16:colId xmlns:a16="http://schemas.microsoft.com/office/drawing/2014/main" val="4202168813"/>
                    </a:ext>
                  </a:extLst>
                </a:gridCol>
                <a:gridCol w="1711286">
                  <a:extLst>
                    <a:ext uri="{9D8B030D-6E8A-4147-A177-3AD203B41FA5}">
                      <a16:colId xmlns:a16="http://schemas.microsoft.com/office/drawing/2014/main" val="1370559784"/>
                    </a:ext>
                  </a:extLst>
                </a:gridCol>
                <a:gridCol w="1768460">
                  <a:extLst>
                    <a:ext uri="{9D8B030D-6E8A-4147-A177-3AD203B41FA5}">
                      <a16:colId xmlns:a16="http://schemas.microsoft.com/office/drawing/2014/main" val="4050531906"/>
                    </a:ext>
                  </a:extLst>
                </a:gridCol>
                <a:gridCol w="1626510">
                  <a:extLst>
                    <a:ext uri="{9D8B030D-6E8A-4147-A177-3AD203B41FA5}">
                      <a16:colId xmlns:a16="http://schemas.microsoft.com/office/drawing/2014/main" val="3452869062"/>
                    </a:ext>
                  </a:extLst>
                </a:gridCol>
                <a:gridCol w="1679742">
                  <a:extLst>
                    <a:ext uri="{9D8B030D-6E8A-4147-A177-3AD203B41FA5}">
                      <a16:colId xmlns:a16="http://schemas.microsoft.com/office/drawing/2014/main" val="3400236769"/>
                    </a:ext>
                  </a:extLst>
                </a:gridCol>
                <a:gridCol w="1592994">
                  <a:extLst>
                    <a:ext uri="{9D8B030D-6E8A-4147-A177-3AD203B41FA5}">
                      <a16:colId xmlns:a16="http://schemas.microsoft.com/office/drawing/2014/main" val="795471707"/>
                    </a:ext>
                  </a:extLst>
                </a:gridCol>
              </a:tblGrid>
              <a:tr h="396168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OKRES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rgbClr val="305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05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TYP ZAŘÍZENÍ</a:t>
                      </a:r>
                    </a:p>
                  </a:txBody>
                  <a:tcPr marL="6876" marR="6876" marT="687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05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NÁZEV</a:t>
                      </a:r>
                    </a:p>
                  </a:txBody>
                  <a:tcPr marL="6876" marR="6876" marT="687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05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KUMULATIVNÍ POČET HLÁŠENÝCH PŘÍPADŮ OD ZALOŽENÍ UDÁLOSTI</a:t>
                      </a:r>
                    </a:p>
                  </a:txBody>
                  <a:tcPr marL="6876" marR="6876" marT="687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05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POČET NOVĚ HLÁŠENÝCH PŘÍPADŮ ZA POSLEDNÍCH 24 HODIN KHS DO CFA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76" marR="6876" marT="687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05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DATUM ZALOŽENÍ UDÁLOSTI V CFA</a:t>
                      </a:r>
                    </a:p>
                  </a:txBody>
                  <a:tcPr marL="6876" marR="6876" marT="6876" marB="0" anchor="ctr">
                    <a:lnL>
                      <a:noFill/>
                    </a:lnL>
                    <a:lnR w="12700" cap="flat" cmpd="sng" algn="ctr">
                      <a:solidFill>
                        <a:srgbClr val="305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5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39686"/>
                  </a:ext>
                </a:extLst>
              </a:tr>
              <a:tr h="357526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Cheb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Zařízení sociálních služeb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DPS Spáleniště CH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30.10.2020 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7471161"/>
                  </a:ext>
                </a:extLst>
              </a:tr>
              <a:tr h="357526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Cheb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Zařízení sociálních služeb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Pata CH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06.01.2021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043659"/>
                  </a:ext>
                </a:extLst>
              </a:tr>
              <a:tr h="357526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Cheb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Zařízení sociálních služeb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Tepelska</a:t>
                      </a:r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CH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19.1.2021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5609312"/>
                  </a:ext>
                </a:extLst>
              </a:tr>
              <a:tr h="357526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Cheb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Zařízení sociálních služeb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Jah</a:t>
                      </a:r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cs-CZ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Jireh</a:t>
                      </a:r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CH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15.1.2021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132702"/>
                  </a:ext>
                </a:extLst>
              </a:tr>
              <a:tr h="181598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Sokolov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Státní správa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Město Rotava SO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29.12.2020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7313297"/>
                  </a:ext>
                </a:extLst>
              </a:tr>
              <a:tr h="181598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Karlovy Vary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IZS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ZZS KV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30.10.2020  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088675"/>
                  </a:ext>
                </a:extLst>
              </a:tr>
              <a:tr h="357526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Cheb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Zařízení sociálních služeb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Skalka CH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30.10.2020 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607863"/>
                  </a:ext>
                </a:extLst>
              </a:tr>
              <a:tr h="357526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Cheb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Zařízení sociálních služeb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Mnichov CH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09.01.2021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317728"/>
                  </a:ext>
                </a:extLst>
              </a:tr>
              <a:tr h="357526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Sokolov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Zařízení sociálních služeb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 Mateřídouška SO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4.11.2020 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6211675"/>
                  </a:ext>
                </a:extLst>
              </a:tr>
              <a:tr h="18159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Cheb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Zdravotnické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LDN AMICA 2 CH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3.1.2020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8660205"/>
                  </a:ext>
                </a:extLst>
              </a:tr>
              <a:tr h="357526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Cheb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Zařízení sociálních služeb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Kynzvart</a:t>
                      </a:r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CH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24.01.2021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078636"/>
                  </a:ext>
                </a:extLst>
              </a:tr>
              <a:tr h="357526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Sokolov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Zařízení sociálních služeb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Sokolik</a:t>
                      </a:r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SO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27.1.2021</a:t>
                      </a:r>
                    </a:p>
                  </a:txBody>
                  <a:tcPr marL="6876" marR="6876" marT="6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72694"/>
                  </a:ext>
                </a:extLst>
              </a:tr>
            </a:tbl>
          </a:graphicData>
        </a:graphic>
      </p:graphicFrame>
      <p:sp>
        <p:nvSpPr>
          <p:cNvPr id="4" name="Nadpis 1">
            <a:extLst>
              <a:ext uri="{FF2B5EF4-FFF2-40B4-BE49-F238E27FC236}">
                <a16:creationId xmlns:a16="http://schemas.microsoft.com/office/drawing/2014/main" id="{E03128F9-7C1E-48EB-A00A-E0035361E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819" y="1"/>
            <a:ext cx="9885238" cy="896492"/>
          </a:xfrm>
        </p:spPr>
        <p:txBody>
          <a:bodyPr/>
          <a:lstStyle/>
          <a:p>
            <a:pPr algn="ctr"/>
            <a:r>
              <a:rPr lang="cs-CZ" altLang="cs-CZ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Aktuálně řešené významné události KVK </a:t>
            </a:r>
            <a:br>
              <a:rPr lang="cs-CZ" altLang="cs-CZ" sz="20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sz="2000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D0854A0A-5AA6-404F-A091-7399B3FDDD59}"/>
              </a:ext>
            </a:extLst>
          </p:cNvPr>
          <p:cNvSpPr/>
          <p:nvPr/>
        </p:nvSpPr>
        <p:spPr>
          <a:xfrm>
            <a:off x="0" y="6066444"/>
            <a:ext cx="12039203" cy="247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  <a:spcAft>
                <a:spcPts val="0"/>
              </a:spcAft>
            </a:pPr>
            <a:r>
              <a:rPr lang="cs-CZ" sz="1000" b="1" dirty="0">
                <a:latin typeface="Calibri" panose="020F0502020204030204" pitchFamily="34" charset="0"/>
                <a:ea typeface="Calibri" panose="020F0502020204030204" pitchFamily="34" charset="0"/>
              </a:rPr>
              <a:t>POČET NOVĚ HLÁŠENÝCH PŘÍPADŮ ZA POSLEDNÍCH 72 HODIN KHS DO CFA = POČET NOVĚ ZHLÁŠENÝCH PŘÍPADŮ DO APLIKACE CFA V POSLEDNÍCH 72 HODINÁCH ZJIŠTENÝCH OD POSLEDNÍ AKTUALIZACE  UDÁLOSTI</a:t>
            </a:r>
            <a:endParaRPr lang="cs-CZ" sz="10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BD09541-988A-4021-A621-016A436216B7}"/>
              </a:ext>
            </a:extLst>
          </p:cNvPr>
          <p:cNvSpPr/>
          <p:nvPr/>
        </p:nvSpPr>
        <p:spPr>
          <a:xfrm>
            <a:off x="332819" y="6488667"/>
            <a:ext cx="14171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b="1" dirty="0">
                <a:solidFill>
                  <a:schemeClr val="bg1"/>
                </a:solidFill>
              </a:rPr>
              <a:t>Zdroj dat: CFA</a:t>
            </a:r>
          </a:p>
        </p:txBody>
      </p:sp>
    </p:spTree>
    <p:extLst>
      <p:ext uri="{BB962C8B-B14F-4D97-AF65-F5344CB8AC3E}">
        <p14:creationId xmlns:p14="http://schemas.microsoft.com/office/powerpoint/2010/main" val="1065380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12589"/>
            <a:ext cx="12192000" cy="1099929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Situace v Ústeckém kraji</a:t>
            </a:r>
            <a:br>
              <a:rPr lang="cs-CZ" b="1" dirty="0"/>
            </a:br>
            <a:r>
              <a:rPr lang="cs-CZ" dirty="0"/>
              <a:t>k 31. 1. 2021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0DFD3D-3A9B-46F9-B57F-E98436FEBC6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aphicFrame>
        <p:nvGraphicFramePr>
          <p:cNvPr id="76" name="Tabulka 75"/>
          <p:cNvGraphicFramePr>
            <a:graphicFrameLocks noGrp="1"/>
          </p:cNvGraphicFramePr>
          <p:nvPr/>
        </p:nvGraphicFramePr>
        <p:xfrm>
          <a:off x="11481883" y="1698206"/>
          <a:ext cx="793077" cy="309804"/>
        </p:xfrm>
        <a:graphic>
          <a:graphicData uri="http://schemas.openxmlformats.org/drawingml/2006/table">
            <a:tbl>
              <a:tblPr/>
              <a:tblGrid>
                <a:gridCol w="793077">
                  <a:extLst>
                    <a:ext uri="{9D8B030D-6E8A-4147-A177-3AD203B41FA5}">
                      <a16:colId xmlns:a16="http://schemas.microsoft.com/office/drawing/2014/main" val="467318390"/>
                    </a:ext>
                  </a:extLst>
                </a:gridCol>
              </a:tblGrid>
              <a:tr h="309804">
                <a:tc>
                  <a:txBody>
                    <a:bodyPr/>
                    <a:lstStyle/>
                    <a:p>
                      <a:r>
                        <a:rPr lang="cs-CZ" sz="1200" b="1" dirty="0">
                          <a:solidFill>
                            <a:schemeClr val="bg1"/>
                          </a:solidFill>
                          <a:effectLst/>
                        </a:rPr>
                        <a:t>Bautzen</a:t>
                      </a:r>
                    </a:p>
                  </a:txBody>
                  <a:tcPr marL="19050" marR="19050" marT="19050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3861157"/>
                  </a:ext>
                </a:extLst>
              </a:tr>
            </a:tbl>
          </a:graphicData>
        </a:graphic>
      </p:graphicFrame>
      <p:sp>
        <p:nvSpPr>
          <p:cNvPr id="12" name="TextovéPole 11">
            <a:extLst>
              <a:ext uri="{FF2B5EF4-FFF2-40B4-BE49-F238E27FC236}">
                <a16:creationId xmlns:a16="http://schemas.microsoft.com/office/drawing/2014/main" id="{53645D1B-8E3F-4E26-9615-3AE3E8FFA9DB}"/>
              </a:ext>
            </a:extLst>
          </p:cNvPr>
          <p:cNvSpPr txBox="1"/>
          <p:nvPr/>
        </p:nvSpPr>
        <p:spPr>
          <a:xfrm>
            <a:off x="844731" y="3733723"/>
            <a:ext cx="5321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Vývoj v ČR a okresech ULK v posledním týdnu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5E7B9FC4-A77B-451B-B5FA-7FEC43AF6C8A}"/>
              </a:ext>
            </a:extLst>
          </p:cNvPr>
          <p:cNvGraphicFramePr>
            <a:graphicFrameLocks noGrp="1"/>
          </p:cNvGraphicFramePr>
          <p:nvPr/>
        </p:nvGraphicFramePr>
        <p:xfrm>
          <a:off x="186607" y="4138712"/>
          <a:ext cx="5909389" cy="20228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0375">
                  <a:extLst>
                    <a:ext uri="{9D8B030D-6E8A-4147-A177-3AD203B41FA5}">
                      <a16:colId xmlns:a16="http://schemas.microsoft.com/office/drawing/2014/main" val="3420377366"/>
                    </a:ext>
                  </a:extLst>
                </a:gridCol>
                <a:gridCol w="707002">
                  <a:extLst>
                    <a:ext uri="{9D8B030D-6E8A-4147-A177-3AD203B41FA5}">
                      <a16:colId xmlns:a16="http://schemas.microsoft.com/office/drawing/2014/main" val="654955016"/>
                    </a:ext>
                  </a:extLst>
                </a:gridCol>
                <a:gridCol w="707002">
                  <a:extLst>
                    <a:ext uri="{9D8B030D-6E8A-4147-A177-3AD203B41FA5}">
                      <a16:colId xmlns:a16="http://schemas.microsoft.com/office/drawing/2014/main" val="54609458"/>
                    </a:ext>
                  </a:extLst>
                </a:gridCol>
                <a:gridCol w="707002">
                  <a:extLst>
                    <a:ext uri="{9D8B030D-6E8A-4147-A177-3AD203B41FA5}">
                      <a16:colId xmlns:a16="http://schemas.microsoft.com/office/drawing/2014/main" val="3148894129"/>
                    </a:ext>
                  </a:extLst>
                </a:gridCol>
                <a:gridCol w="707002">
                  <a:extLst>
                    <a:ext uri="{9D8B030D-6E8A-4147-A177-3AD203B41FA5}">
                      <a16:colId xmlns:a16="http://schemas.microsoft.com/office/drawing/2014/main" val="2375795220"/>
                    </a:ext>
                  </a:extLst>
                </a:gridCol>
                <a:gridCol w="707002">
                  <a:extLst>
                    <a:ext uri="{9D8B030D-6E8A-4147-A177-3AD203B41FA5}">
                      <a16:colId xmlns:a16="http://schemas.microsoft.com/office/drawing/2014/main" val="3289927738"/>
                    </a:ext>
                  </a:extLst>
                </a:gridCol>
                <a:gridCol w="707002">
                  <a:extLst>
                    <a:ext uri="{9D8B030D-6E8A-4147-A177-3AD203B41FA5}">
                      <a16:colId xmlns:a16="http://schemas.microsoft.com/office/drawing/2014/main" val="3116978801"/>
                    </a:ext>
                  </a:extLst>
                </a:gridCol>
                <a:gridCol w="707002">
                  <a:extLst>
                    <a:ext uri="{9D8B030D-6E8A-4147-A177-3AD203B41FA5}">
                      <a16:colId xmlns:a16="http://schemas.microsoft.com/office/drawing/2014/main" val="552012921"/>
                    </a:ext>
                  </a:extLst>
                </a:gridCol>
              </a:tblGrid>
              <a:tr h="201804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25.01.2021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26.01.2021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27.01.2021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28.01.2021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29.01.2021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30.01.2021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31.01.2021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96887776"/>
                  </a:ext>
                </a:extLst>
              </a:tr>
              <a:tr h="201804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ČR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6 964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9 186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8 488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7 991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8 035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4 030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2 540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66919666"/>
                  </a:ext>
                </a:extLst>
              </a:tr>
              <a:tr h="201804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ULK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436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506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495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436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486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228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163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478068632"/>
                  </a:ext>
                </a:extLst>
              </a:tr>
              <a:tr h="201804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Děčín              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99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107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96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94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56788910"/>
                  </a:ext>
                </a:extLst>
              </a:tr>
              <a:tr h="201804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Chomutov           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91496210"/>
                  </a:ext>
                </a:extLst>
              </a:tr>
              <a:tr h="201804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Litoměřice         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91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93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112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45128344"/>
                  </a:ext>
                </a:extLst>
              </a:tr>
              <a:tr h="201804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Louny              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79351123"/>
                  </a:ext>
                </a:extLst>
              </a:tr>
              <a:tr h="201804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Most               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34445110"/>
                  </a:ext>
                </a:extLst>
              </a:tr>
              <a:tr h="201804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Teplice            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27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67873209"/>
                  </a:ext>
                </a:extLst>
              </a:tr>
              <a:tr h="206567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Ústí nad Labem     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37414421"/>
                  </a:ext>
                </a:extLst>
              </a:tr>
            </a:tbl>
          </a:graphicData>
        </a:graphic>
      </p:graphicFrame>
      <p:sp>
        <p:nvSpPr>
          <p:cNvPr id="13" name="TextovéPole 12">
            <a:extLst>
              <a:ext uri="{FF2B5EF4-FFF2-40B4-BE49-F238E27FC236}">
                <a16:creationId xmlns:a16="http://schemas.microsoft.com/office/drawing/2014/main" id="{966ACCEA-C200-409A-9E5F-CF886B6F6D7A}"/>
              </a:ext>
            </a:extLst>
          </p:cNvPr>
          <p:cNvSpPr txBox="1"/>
          <p:nvPr/>
        </p:nvSpPr>
        <p:spPr>
          <a:xfrm>
            <a:off x="618374" y="1097391"/>
            <a:ext cx="5547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Pozitivní v posledních 2 týdnech: Ústecký kraj</a:t>
            </a:r>
          </a:p>
        </p:txBody>
      </p:sp>
      <p:sp>
        <p:nvSpPr>
          <p:cNvPr id="11" name="TextovéPole 1">
            <a:extLst>
              <a:ext uri="{FF2B5EF4-FFF2-40B4-BE49-F238E27FC236}">
                <a16:creationId xmlns:a16="http://schemas.microsoft.com/office/drawing/2014/main" id="{037EA1AD-6B70-4E0C-952E-A760D6B42862}"/>
              </a:ext>
            </a:extLst>
          </p:cNvPr>
          <p:cNvSpPr txBox="1"/>
          <p:nvPr/>
        </p:nvSpPr>
        <p:spPr>
          <a:xfrm>
            <a:off x="186608" y="6500082"/>
            <a:ext cx="2042241" cy="27717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b="1" dirty="0">
                <a:solidFill>
                  <a:schemeClr val="bg1"/>
                </a:solidFill>
              </a:rPr>
              <a:t>Zdroj dat: ISIN, ÚZIS ČR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40DC35A-A42D-4E7A-9778-6AEFDF3FA4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405" y="1605338"/>
            <a:ext cx="5759956" cy="4073193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3309BD17-60DC-4B48-8C2E-FDFD323A24A4}"/>
              </a:ext>
            </a:extLst>
          </p:cNvPr>
          <p:cNvSpPr txBox="1"/>
          <p:nvPr/>
        </p:nvSpPr>
        <p:spPr>
          <a:xfrm>
            <a:off x="6314494" y="1819919"/>
            <a:ext cx="3790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Počet případů COVID-19 na 100 tis. obyv.</a:t>
            </a:r>
          </a:p>
          <a:p>
            <a:r>
              <a:rPr lang="cs-CZ" sz="1400" dirty="0"/>
              <a:t>18. 1. - 31. 1. 2021</a:t>
            </a:r>
          </a:p>
        </p:txBody>
      </p:sp>
      <p:graphicFrame>
        <p:nvGraphicFramePr>
          <p:cNvPr id="16" name="Graf 15">
            <a:extLst>
              <a:ext uri="{FF2B5EF4-FFF2-40B4-BE49-F238E27FC236}">
                <a16:creationId xmlns:a16="http://schemas.microsoft.com/office/drawing/2014/main" id="{E734F6A8-4A56-44D3-B129-C906C0B3A2EA}"/>
              </a:ext>
            </a:extLst>
          </p:cNvPr>
          <p:cNvGraphicFramePr>
            <a:graphicFrameLocks/>
          </p:cNvGraphicFramePr>
          <p:nvPr/>
        </p:nvGraphicFramePr>
        <p:xfrm>
          <a:off x="24151" y="1501613"/>
          <a:ext cx="6234300" cy="237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055914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F68A7B-3EF6-4231-BAF8-06156C191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Aktuálně řešené významné události ÚLK</a:t>
            </a:r>
            <a:br>
              <a:rPr lang="cs-CZ" altLang="cs-CZ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altLang="cs-CZ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(nově hlášené a aktualizované v posledních 72 hodinách)</a:t>
            </a:r>
            <a:endParaRPr lang="cs-CZ" sz="2000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9946C71-0D8E-4D2E-B1AA-9A07967D3961}"/>
              </a:ext>
            </a:extLst>
          </p:cNvPr>
          <p:cNvSpPr/>
          <p:nvPr/>
        </p:nvSpPr>
        <p:spPr>
          <a:xfrm>
            <a:off x="0" y="6066444"/>
            <a:ext cx="12039203" cy="247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  <a:spcAft>
                <a:spcPts val="0"/>
              </a:spcAft>
            </a:pPr>
            <a:r>
              <a:rPr lang="cs-CZ" sz="1000" b="1" dirty="0">
                <a:latin typeface="Calibri" panose="020F0502020204030204" pitchFamily="34" charset="0"/>
                <a:ea typeface="Calibri" panose="020F0502020204030204" pitchFamily="34" charset="0"/>
              </a:rPr>
              <a:t>POČET NOVĚ HLÁŠENÝCH PŘÍPADŮ ZA POSLEDNÍCH 72 HODIN KHS DO CFA = POČET NOVĚ HLÁŠENÝCH PŘÍPADŮ DO APLIKACE CFA V POSLEDNÍCH 72 HODINÁCH ZJIŠTENÝCH OD POSLEDNÍ AKTUALIZACE  UDÁLOSTI</a:t>
            </a:r>
            <a:endParaRPr lang="cs-CZ" sz="10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ADC6E44-FD8B-4B4C-9437-E2506BA47D6B}"/>
              </a:ext>
            </a:extLst>
          </p:cNvPr>
          <p:cNvSpPr/>
          <p:nvPr/>
        </p:nvSpPr>
        <p:spPr>
          <a:xfrm>
            <a:off x="332819" y="6488667"/>
            <a:ext cx="14171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b="1" dirty="0">
                <a:solidFill>
                  <a:schemeClr val="bg1"/>
                </a:solidFill>
              </a:rPr>
              <a:t>Zdroj dat: CFA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E9A51BF4-D5B3-4730-ABF9-C39A04D9D730}"/>
              </a:ext>
            </a:extLst>
          </p:cNvPr>
          <p:cNvSpPr/>
          <p:nvPr/>
        </p:nvSpPr>
        <p:spPr>
          <a:xfrm>
            <a:off x="1407886" y="2951946"/>
            <a:ext cx="9376228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altLang="cs-CZ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 tomto období nejsou prozatím zaznamenány a hlášeny žádné nové události</a:t>
            </a:r>
            <a:endParaRPr lang="cs-CZ" sz="2800" b="1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5781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12589"/>
            <a:ext cx="12192000" cy="1099929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Situace v Libereckém kraji</a:t>
            </a:r>
            <a:br>
              <a:rPr lang="cs-CZ" b="1" dirty="0"/>
            </a:br>
            <a:r>
              <a:rPr lang="cs-CZ" dirty="0"/>
              <a:t>k 31. 1. 2021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79CCE8D-CF4A-41B7-84B4-2432B99CEF62}"/>
              </a:ext>
            </a:extLst>
          </p:cNvPr>
          <p:cNvSpPr txBox="1"/>
          <p:nvPr/>
        </p:nvSpPr>
        <p:spPr>
          <a:xfrm>
            <a:off x="774551" y="4275719"/>
            <a:ext cx="5321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Vývoj v ČR a okresech LBK v posledním týdnu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F97D7B18-3BC7-4BF2-B8EA-5BCD6966A0A3}"/>
              </a:ext>
            </a:extLst>
          </p:cNvPr>
          <p:cNvGraphicFramePr>
            <a:graphicFrameLocks noGrp="1"/>
          </p:cNvGraphicFramePr>
          <p:nvPr/>
        </p:nvGraphicFramePr>
        <p:xfrm>
          <a:off x="186609" y="4725112"/>
          <a:ext cx="5909395" cy="15731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2856">
                  <a:extLst>
                    <a:ext uri="{9D8B030D-6E8A-4147-A177-3AD203B41FA5}">
                      <a16:colId xmlns:a16="http://schemas.microsoft.com/office/drawing/2014/main" val="4005931559"/>
                    </a:ext>
                  </a:extLst>
                </a:gridCol>
                <a:gridCol w="698077">
                  <a:extLst>
                    <a:ext uri="{9D8B030D-6E8A-4147-A177-3AD203B41FA5}">
                      <a16:colId xmlns:a16="http://schemas.microsoft.com/office/drawing/2014/main" val="1457707432"/>
                    </a:ext>
                  </a:extLst>
                </a:gridCol>
                <a:gridCol w="698077">
                  <a:extLst>
                    <a:ext uri="{9D8B030D-6E8A-4147-A177-3AD203B41FA5}">
                      <a16:colId xmlns:a16="http://schemas.microsoft.com/office/drawing/2014/main" val="3895522658"/>
                    </a:ext>
                  </a:extLst>
                </a:gridCol>
                <a:gridCol w="698077">
                  <a:extLst>
                    <a:ext uri="{9D8B030D-6E8A-4147-A177-3AD203B41FA5}">
                      <a16:colId xmlns:a16="http://schemas.microsoft.com/office/drawing/2014/main" val="2224148135"/>
                    </a:ext>
                  </a:extLst>
                </a:gridCol>
                <a:gridCol w="698077">
                  <a:extLst>
                    <a:ext uri="{9D8B030D-6E8A-4147-A177-3AD203B41FA5}">
                      <a16:colId xmlns:a16="http://schemas.microsoft.com/office/drawing/2014/main" val="3631251630"/>
                    </a:ext>
                  </a:extLst>
                </a:gridCol>
                <a:gridCol w="698077">
                  <a:extLst>
                    <a:ext uri="{9D8B030D-6E8A-4147-A177-3AD203B41FA5}">
                      <a16:colId xmlns:a16="http://schemas.microsoft.com/office/drawing/2014/main" val="2908329204"/>
                    </a:ext>
                  </a:extLst>
                </a:gridCol>
                <a:gridCol w="698077">
                  <a:extLst>
                    <a:ext uri="{9D8B030D-6E8A-4147-A177-3AD203B41FA5}">
                      <a16:colId xmlns:a16="http://schemas.microsoft.com/office/drawing/2014/main" val="3140121756"/>
                    </a:ext>
                  </a:extLst>
                </a:gridCol>
                <a:gridCol w="698077">
                  <a:extLst>
                    <a:ext uri="{9D8B030D-6E8A-4147-A177-3AD203B41FA5}">
                      <a16:colId xmlns:a16="http://schemas.microsoft.com/office/drawing/2014/main" val="2335324416"/>
                    </a:ext>
                  </a:extLst>
                </a:gridCol>
              </a:tblGrid>
              <a:tr h="224734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25.01.2021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26.01.2021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27.01.2021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28.01.2021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29.01.2021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30.01.2021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31.01.2021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536617631"/>
                  </a:ext>
                </a:extLst>
              </a:tr>
              <a:tr h="224734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ČR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6 964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9 186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8 488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7 991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8 035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4 030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2 540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86987059"/>
                  </a:ext>
                </a:extLst>
              </a:tr>
              <a:tr h="224734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LBK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442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495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418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412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392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167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120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88754304"/>
                  </a:ext>
                </a:extLst>
              </a:tr>
              <a:tr h="224734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Česká Lípa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94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50220506"/>
                  </a:ext>
                </a:extLst>
              </a:tr>
              <a:tr h="224734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Jablonec n. Nisou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107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106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116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109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66592103"/>
                  </a:ext>
                </a:extLst>
              </a:tr>
              <a:tr h="224734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Liberec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170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227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164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173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135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29412503"/>
                  </a:ext>
                </a:extLst>
              </a:tr>
              <a:tr h="224734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Semily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59939282"/>
                  </a:ext>
                </a:extLst>
              </a:tr>
            </a:tbl>
          </a:graphicData>
        </a:graphic>
      </p:graphicFrame>
      <p:sp>
        <p:nvSpPr>
          <p:cNvPr id="12" name="TextovéPole 11">
            <a:extLst>
              <a:ext uri="{FF2B5EF4-FFF2-40B4-BE49-F238E27FC236}">
                <a16:creationId xmlns:a16="http://schemas.microsoft.com/office/drawing/2014/main" id="{9B63B740-9B95-40B1-BB87-70B479A3B177}"/>
              </a:ext>
            </a:extLst>
          </p:cNvPr>
          <p:cNvSpPr txBox="1"/>
          <p:nvPr/>
        </p:nvSpPr>
        <p:spPr>
          <a:xfrm>
            <a:off x="694710" y="1183242"/>
            <a:ext cx="5547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Pozitivní v posledních 2 týdnech: Liberecký kraj</a:t>
            </a:r>
          </a:p>
        </p:txBody>
      </p:sp>
      <p:sp>
        <p:nvSpPr>
          <p:cNvPr id="10" name="TextovéPole 1">
            <a:extLst>
              <a:ext uri="{FF2B5EF4-FFF2-40B4-BE49-F238E27FC236}">
                <a16:creationId xmlns:a16="http://schemas.microsoft.com/office/drawing/2014/main" id="{035D0880-2511-4D99-9253-403DECDA5708}"/>
              </a:ext>
            </a:extLst>
          </p:cNvPr>
          <p:cNvSpPr txBox="1"/>
          <p:nvPr/>
        </p:nvSpPr>
        <p:spPr>
          <a:xfrm>
            <a:off x="186609" y="6500082"/>
            <a:ext cx="2070816" cy="27717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b="1" dirty="0">
                <a:solidFill>
                  <a:schemeClr val="bg1"/>
                </a:solidFill>
              </a:rPr>
              <a:t>Zdroj dat: ISIN, ÚZIS ČR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5744963-785A-43E2-AF0E-550E69469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5" y="1851323"/>
            <a:ext cx="5759956" cy="4073193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2B36716E-B7B7-41DC-B7AE-67EF81F63ACD}"/>
              </a:ext>
            </a:extLst>
          </p:cNvPr>
          <p:cNvSpPr txBox="1"/>
          <p:nvPr/>
        </p:nvSpPr>
        <p:spPr>
          <a:xfrm>
            <a:off x="6314494" y="1890943"/>
            <a:ext cx="3790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Počet případů COVID-19 na 100 tis. obyv.</a:t>
            </a:r>
          </a:p>
          <a:p>
            <a:r>
              <a:rPr lang="cs-CZ" sz="1400" dirty="0"/>
              <a:t>18. 1. - 31. 1. 2021</a:t>
            </a:r>
          </a:p>
        </p:txBody>
      </p:sp>
      <p:graphicFrame>
        <p:nvGraphicFramePr>
          <p:cNvPr id="14" name="Graf 13">
            <a:extLst>
              <a:ext uri="{FF2B5EF4-FFF2-40B4-BE49-F238E27FC236}">
                <a16:creationId xmlns:a16="http://schemas.microsoft.com/office/drawing/2014/main" id="{DB383B07-0082-4373-9072-6AD1001B247B}"/>
              </a:ext>
            </a:extLst>
          </p:cNvPr>
          <p:cNvGraphicFramePr>
            <a:graphicFrameLocks/>
          </p:cNvGraphicFramePr>
          <p:nvPr/>
        </p:nvGraphicFramePr>
        <p:xfrm>
          <a:off x="259839" y="1632634"/>
          <a:ext cx="6120000" cy="26272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377969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0FDF4C-897A-4948-81B7-0DEAB1B6D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Nové a aktualizované události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09B66E-0302-41F3-8931-4B256F64D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cs-CZ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SENECURA SENIORCENTRUM LIBEREC-Nová událost</a:t>
            </a: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cs-CZ" sz="1400" i="1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 potvrzených případů</a:t>
            </a:r>
            <a:r>
              <a:rPr lang="cs-CZ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Bylo  provedeno v zařízení PCR testování u 53 klientů, z toho pozitivních 10 klientů  ( všichni obdrželi dne 15.1.první dávku vakcíny ), z 35 testovaných osob z řad personálu pozitivní dvě osoby ( jedna 15.1.vakcinována).</a:t>
            </a:r>
          </a:p>
        </p:txBody>
      </p:sp>
    </p:spTree>
    <p:extLst>
      <p:ext uri="{BB962C8B-B14F-4D97-AF65-F5344CB8AC3E}">
        <p14:creationId xmlns:p14="http://schemas.microsoft.com/office/powerpoint/2010/main" val="18241407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91D35B-59A7-4D77-8DA9-F2A74F3DE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Aktuálně řešené významné události LBK</a:t>
            </a:r>
            <a:br>
              <a:rPr lang="cs-CZ" altLang="cs-CZ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altLang="cs-CZ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(nově hlášené a aktualizované v posledních 72 hodinách)</a:t>
            </a:r>
            <a:endParaRPr lang="cs-CZ" sz="2000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61622A0-1819-46F4-B789-D14F873A97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3"/>
          <a:stretch/>
        </p:blipFill>
        <p:spPr>
          <a:xfrm>
            <a:off x="10312974" y="141407"/>
            <a:ext cx="1660507" cy="1510172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1E7C58F4-3E0A-4311-B053-BE2A7D1CD7AD}"/>
              </a:ext>
            </a:extLst>
          </p:cNvPr>
          <p:cNvSpPr/>
          <p:nvPr/>
        </p:nvSpPr>
        <p:spPr>
          <a:xfrm>
            <a:off x="-65722" y="6168836"/>
            <a:ext cx="12039203" cy="247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  <a:spcAft>
                <a:spcPts val="0"/>
              </a:spcAft>
            </a:pPr>
            <a:r>
              <a:rPr lang="cs-CZ" sz="1000" b="1" dirty="0">
                <a:latin typeface="Calibri" panose="020F0502020204030204" pitchFamily="34" charset="0"/>
                <a:ea typeface="Calibri" panose="020F0502020204030204" pitchFamily="34" charset="0"/>
              </a:rPr>
              <a:t>POČET NOVĚ HLÁŠENÝCH PŘÍPADŮ ZA POSLEDNÍCH 72 HODIN KHS DO CFA = POČET NOVĚ HLÁŠENÝCH PŘÍPADŮ DO APLIKACE CFA V POSLEDNÍCH 72 HODINÁCH ZJIŠTENÝCH OD POSLEDNÍ AKTUALIZACE  UDÁLOSTI</a:t>
            </a:r>
            <a:endParaRPr lang="cs-CZ" sz="10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EC736616-E897-4292-B884-B0E515A585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5650124"/>
              </p:ext>
            </p:extLst>
          </p:nvPr>
        </p:nvGraphicFramePr>
        <p:xfrm>
          <a:off x="332819" y="1326457"/>
          <a:ext cx="9783638" cy="2155011"/>
        </p:xfrm>
        <a:graphic>
          <a:graphicData uri="http://schemas.openxmlformats.org/drawingml/2006/table">
            <a:tbl>
              <a:tblPr firstRow="1" firstCol="1" bandRow="1"/>
              <a:tblGrid>
                <a:gridCol w="1144628">
                  <a:extLst>
                    <a:ext uri="{9D8B030D-6E8A-4147-A177-3AD203B41FA5}">
                      <a16:colId xmlns:a16="http://schemas.microsoft.com/office/drawing/2014/main" val="3434008217"/>
                    </a:ext>
                  </a:extLst>
                </a:gridCol>
                <a:gridCol w="1530837">
                  <a:extLst>
                    <a:ext uri="{9D8B030D-6E8A-4147-A177-3AD203B41FA5}">
                      <a16:colId xmlns:a16="http://schemas.microsoft.com/office/drawing/2014/main" val="1959958791"/>
                    </a:ext>
                  </a:extLst>
                </a:gridCol>
                <a:gridCol w="2881854">
                  <a:extLst>
                    <a:ext uri="{9D8B030D-6E8A-4147-A177-3AD203B41FA5}">
                      <a16:colId xmlns:a16="http://schemas.microsoft.com/office/drawing/2014/main" val="3510851821"/>
                    </a:ext>
                  </a:extLst>
                </a:gridCol>
                <a:gridCol w="1408773">
                  <a:extLst>
                    <a:ext uri="{9D8B030D-6E8A-4147-A177-3AD203B41FA5}">
                      <a16:colId xmlns:a16="http://schemas.microsoft.com/office/drawing/2014/main" val="3392672515"/>
                    </a:ext>
                  </a:extLst>
                </a:gridCol>
                <a:gridCol w="1408773">
                  <a:extLst>
                    <a:ext uri="{9D8B030D-6E8A-4147-A177-3AD203B41FA5}">
                      <a16:colId xmlns:a16="http://schemas.microsoft.com/office/drawing/2014/main" val="1869197517"/>
                    </a:ext>
                  </a:extLst>
                </a:gridCol>
                <a:gridCol w="1408773">
                  <a:extLst>
                    <a:ext uri="{9D8B030D-6E8A-4147-A177-3AD203B41FA5}">
                      <a16:colId xmlns:a16="http://schemas.microsoft.com/office/drawing/2014/main" val="1757795110"/>
                    </a:ext>
                  </a:extLst>
                </a:gridCol>
              </a:tblGrid>
              <a:tr h="9022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OKRES</a:t>
                      </a:r>
                      <a:endParaRPr lang="cs-CZ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TYP ZAŘÍZENÍ</a:t>
                      </a:r>
                      <a:endParaRPr lang="cs-CZ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1" marR="4391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NÁZEV</a:t>
                      </a:r>
                      <a:endParaRPr lang="cs-CZ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1" marR="4391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KUMULATIVNÍ POČET HLÁŠENÝCH PŘÍPADŮ OD ZALOŽENÍ UDÁLOSTI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POČET NOVĚ HLÁŠENÝCH PŘÍPADŮ ZA POSLEDNÍCH 24 HODIN KHS DO CFA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8895" marR="48895" marT="952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DATUM ZALOŽENÍ UDÁLOSTI V CFA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962623"/>
                  </a:ext>
                </a:extLst>
              </a:tr>
              <a:tr h="6263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Česká Lípa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Věznice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Věznice Stráž pod Ralskem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22.01.2021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128963"/>
                  </a:ext>
                </a:extLst>
              </a:tr>
              <a:tr h="6263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Liberec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Zařízení </a:t>
                      </a:r>
                      <a:r>
                        <a:rPr lang="pl-PL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pl-PL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ociálních služeb</a:t>
                      </a:r>
                      <a:endParaRPr lang="cs-CZ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SENECURA SENIORCENTRUM LIBEREC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30.01.2021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9522215"/>
                  </a:ext>
                </a:extLst>
              </a:tr>
            </a:tbl>
          </a:graphicData>
        </a:graphic>
      </p:graphicFrame>
      <p:sp>
        <p:nvSpPr>
          <p:cNvPr id="6" name="Obdélník 5">
            <a:extLst>
              <a:ext uri="{FF2B5EF4-FFF2-40B4-BE49-F238E27FC236}">
                <a16:creationId xmlns:a16="http://schemas.microsoft.com/office/drawing/2014/main" id="{016C21FA-A302-4B4B-81D3-62B495F04681}"/>
              </a:ext>
            </a:extLst>
          </p:cNvPr>
          <p:cNvSpPr/>
          <p:nvPr/>
        </p:nvSpPr>
        <p:spPr>
          <a:xfrm>
            <a:off x="332819" y="6488667"/>
            <a:ext cx="14171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b="1" dirty="0">
                <a:solidFill>
                  <a:schemeClr val="bg1"/>
                </a:solidFill>
              </a:rPr>
              <a:t>Zdroj dat: CFA</a:t>
            </a:r>
          </a:p>
        </p:txBody>
      </p:sp>
    </p:spTree>
    <p:extLst>
      <p:ext uri="{BB962C8B-B14F-4D97-AF65-F5344CB8AC3E}">
        <p14:creationId xmlns:p14="http://schemas.microsoft.com/office/powerpoint/2010/main" val="20740882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Google Shape;1476;p91"/>
          <p:cNvSpPr txBox="1">
            <a:spLocks noGrp="1"/>
          </p:cNvSpPr>
          <p:nvPr>
            <p:ph type="title"/>
          </p:nvPr>
        </p:nvSpPr>
        <p:spPr>
          <a:xfrm>
            <a:off x="0" y="-12589"/>
            <a:ext cx="12192000" cy="109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spcBef>
                <a:spcPts val="0"/>
              </a:spcBef>
              <a:buClr>
                <a:schemeClr val="dk1"/>
              </a:buClr>
              <a:buSzPts val="3200"/>
            </a:pPr>
            <a:r>
              <a:rPr lang="cs-CZ" b="1" dirty="0"/>
              <a:t>Situace v Královéhradeckém kraji</a:t>
            </a:r>
            <a:br>
              <a:rPr lang="cs-CZ" b="1" dirty="0"/>
            </a:br>
            <a:r>
              <a:rPr lang="cs-CZ" dirty="0"/>
              <a:t>k 31. 1. 2021</a:t>
            </a:r>
            <a:endParaRPr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8A478B4-E72F-4E6B-8602-C0992892BD30}"/>
              </a:ext>
            </a:extLst>
          </p:cNvPr>
          <p:cNvSpPr txBox="1"/>
          <p:nvPr/>
        </p:nvSpPr>
        <p:spPr>
          <a:xfrm>
            <a:off x="351785" y="1128507"/>
            <a:ext cx="5911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Pozitivní v posledních 2 týdnech: Královéhradecký kraj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0C7F64DE-EECA-4A20-B2D4-566644D52E62}"/>
              </a:ext>
            </a:extLst>
          </p:cNvPr>
          <p:cNvSpPr txBox="1"/>
          <p:nvPr/>
        </p:nvSpPr>
        <p:spPr>
          <a:xfrm>
            <a:off x="863285" y="3871907"/>
            <a:ext cx="5321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Vývoj v ČR a okresech HKK v posledním týdnu</a:t>
            </a: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679F5C03-5066-433B-AEE7-CD94D196B9E2}"/>
              </a:ext>
            </a:extLst>
          </p:cNvPr>
          <p:cNvGraphicFramePr>
            <a:graphicFrameLocks noGrp="1"/>
          </p:cNvGraphicFramePr>
          <p:nvPr/>
        </p:nvGraphicFramePr>
        <p:xfrm>
          <a:off x="184569" y="4344042"/>
          <a:ext cx="5911075" cy="18145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6184">
                  <a:extLst>
                    <a:ext uri="{9D8B030D-6E8A-4147-A177-3AD203B41FA5}">
                      <a16:colId xmlns:a16="http://schemas.microsoft.com/office/drawing/2014/main" val="3301078123"/>
                    </a:ext>
                  </a:extLst>
                </a:gridCol>
                <a:gridCol w="686413">
                  <a:extLst>
                    <a:ext uri="{9D8B030D-6E8A-4147-A177-3AD203B41FA5}">
                      <a16:colId xmlns:a16="http://schemas.microsoft.com/office/drawing/2014/main" val="1996905907"/>
                    </a:ext>
                  </a:extLst>
                </a:gridCol>
                <a:gridCol w="686413">
                  <a:extLst>
                    <a:ext uri="{9D8B030D-6E8A-4147-A177-3AD203B41FA5}">
                      <a16:colId xmlns:a16="http://schemas.microsoft.com/office/drawing/2014/main" val="1715795196"/>
                    </a:ext>
                  </a:extLst>
                </a:gridCol>
                <a:gridCol w="686413">
                  <a:extLst>
                    <a:ext uri="{9D8B030D-6E8A-4147-A177-3AD203B41FA5}">
                      <a16:colId xmlns:a16="http://schemas.microsoft.com/office/drawing/2014/main" val="1408403731"/>
                    </a:ext>
                  </a:extLst>
                </a:gridCol>
                <a:gridCol w="686413">
                  <a:extLst>
                    <a:ext uri="{9D8B030D-6E8A-4147-A177-3AD203B41FA5}">
                      <a16:colId xmlns:a16="http://schemas.microsoft.com/office/drawing/2014/main" val="2813689489"/>
                    </a:ext>
                  </a:extLst>
                </a:gridCol>
                <a:gridCol w="686413">
                  <a:extLst>
                    <a:ext uri="{9D8B030D-6E8A-4147-A177-3AD203B41FA5}">
                      <a16:colId xmlns:a16="http://schemas.microsoft.com/office/drawing/2014/main" val="3204228229"/>
                    </a:ext>
                  </a:extLst>
                </a:gridCol>
                <a:gridCol w="686413">
                  <a:extLst>
                    <a:ext uri="{9D8B030D-6E8A-4147-A177-3AD203B41FA5}">
                      <a16:colId xmlns:a16="http://schemas.microsoft.com/office/drawing/2014/main" val="3544531491"/>
                    </a:ext>
                  </a:extLst>
                </a:gridCol>
                <a:gridCol w="686413">
                  <a:extLst>
                    <a:ext uri="{9D8B030D-6E8A-4147-A177-3AD203B41FA5}">
                      <a16:colId xmlns:a16="http://schemas.microsoft.com/office/drawing/2014/main" val="3727704619"/>
                    </a:ext>
                  </a:extLst>
                </a:gridCol>
              </a:tblGrid>
              <a:tr h="218939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25.01.2021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26.01.2021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27.01.2021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28.01.2021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29.01.2021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30.01.2021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31.01.2021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60775007"/>
                  </a:ext>
                </a:extLst>
              </a:tr>
              <a:tr h="218939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ČR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6 964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9 186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8 488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7 991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8 035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4 030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2 540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79246284"/>
                  </a:ext>
                </a:extLst>
              </a:tr>
              <a:tr h="218939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HKK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638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956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820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1 013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792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612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535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260786772"/>
                  </a:ext>
                </a:extLst>
              </a:tr>
              <a:tr h="218939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Hradec Králové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186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360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174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322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157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178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199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215616302"/>
                  </a:ext>
                </a:extLst>
              </a:tr>
              <a:tr h="218939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Jičín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133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101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102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114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136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70210094"/>
                  </a:ext>
                </a:extLst>
              </a:tr>
              <a:tr h="218939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Náchod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125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158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136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213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133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160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135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94615421"/>
                  </a:ext>
                </a:extLst>
              </a:tr>
              <a:tr h="263204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Rychnov nad Kněžnou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104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96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51322321"/>
                  </a:ext>
                </a:extLst>
              </a:tr>
              <a:tr h="218939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Trutnov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127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268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304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295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270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170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115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54043932"/>
                  </a:ext>
                </a:extLst>
              </a:tr>
            </a:tbl>
          </a:graphicData>
        </a:graphic>
      </p:graphicFrame>
      <p:sp>
        <p:nvSpPr>
          <p:cNvPr id="10" name="TextovéPole 1">
            <a:extLst>
              <a:ext uri="{FF2B5EF4-FFF2-40B4-BE49-F238E27FC236}">
                <a16:creationId xmlns:a16="http://schemas.microsoft.com/office/drawing/2014/main" id="{4F0C5E50-3BAA-46CF-9E4C-2BBAC7E1CF0C}"/>
              </a:ext>
            </a:extLst>
          </p:cNvPr>
          <p:cNvSpPr txBox="1"/>
          <p:nvPr/>
        </p:nvSpPr>
        <p:spPr>
          <a:xfrm>
            <a:off x="186608" y="6500082"/>
            <a:ext cx="2118441" cy="27717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b="1" dirty="0">
                <a:solidFill>
                  <a:schemeClr val="bg1"/>
                </a:solidFill>
              </a:rPr>
              <a:t>Zdroj dat: ISIN, ÚZIS ČR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1A5F9CE-7168-4CDA-8092-828C5F78D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151" y="1835294"/>
            <a:ext cx="5759956" cy="4073193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1EC6E95-8BEE-4020-AFE1-68B22C3B49DF}"/>
              </a:ext>
            </a:extLst>
          </p:cNvPr>
          <p:cNvSpPr txBox="1"/>
          <p:nvPr/>
        </p:nvSpPr>
        <p:spPr>
          <a:xfrm>
            <a:off x="6314494" y="1890943"/>
            <a:ext cx="3790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Počet případů COVID-19 na 100 tis. obyv.</a:t>
            </a:r>
          </a:p>
          <a:p>
            <a:r>
              <a:rPr lang="cs-CZ" sz="1400" dirty="0"/>
              <a:t>18. 1. - 31. 1. 2021</a:t>
            </a:r>
          </a:p>
        </p:txBody>
      </p:sp>
      <p:graphicFrame>
        <p:nvGraphicFramePr>
          <p:cNvPr id="12" name="Graf 11">
            <a:extLst>
              <a:ext uri="{FF2B5EF4-FFF2-40B4-BE49-F238E27FC236}">
                <a16:creationId xmlns:a16="http://schemas.microsoft.com/office/drawing/2014/main" id="{2D006714-D979-4009-87A6-987CA6CC77A0}"/>
              </a:ext>
            </a:extLst>
          </p:cNvPr>
          <p:cNvGraphicFramePr>
            <a:graphicFrameLocks/>
          </p:cNvGraphicFramePr>
          <p:nvPr/>
        </p:nvGraphicFramePr>
        <p:xfrm>
          <a:off x="79893" y="1352904"/>
          <a:ext cx="6120000" cy="241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738459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D2E722-AD6B-4860-9107-2AD2F8015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Aktuálně řešené významné události KHK</a:t>
            </a:r>
            <a:br>
              <a:rPr lang="cs-CZ" altLang="cs-CZ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altLang="cs-CZ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(nově hlášené a aktualizované v posledních 72 hodinách)</a:t>
            </a:r>
            <a:endParaRPr lang="cs-CZ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5A0C7A9-1635-42FE-80FE-9198DF4B6C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3"/>
          <a:stretch/>
        </p:blipFill>
        <p:spPr>
          <a:xfrm>
            <a:off x="10312974" y="141407"/>
            <a:ext cx="1660507" cy="1510172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0A1A87B1-EF80-49E4-8FBA-86C54A47AF73}"/>
              </a:ext>
            </a:extLst>
          </p:cNvPr>
          <p:cNvSpPr/>
          <p:nvPr/>
        </p:nvSpPr>
        <p:spPr>
          <a:xfrm>
            <a:off x="0" y="6066444"/>
            <a:ext cx="12039203" cy="247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  <a:spcAft>
                <a:spcPts val="0"/>
              </a:spcAft>
            </a:pPr>
            <a:r>
              <a:rPr lang="cs-CZ" sz="1000" b="1" dirty="0">
                <a:latin typeface="Calibri" panose="020F0502020204030204" pitchFamily="34" charset="0"/>
                <a:ea typeface="Calibri" panose="020F0502020204030204" pitchFamily="34" charset="0"/>
              </a:rPr>
              <a:t>POČET NOVĚ HLÁŠENÝCH PŘÍPADŮ ZA POSLEDNÍCH 72 HODIN KHS DO CFA = POČET NOVĚ HLÁŠENÝCH PŘÍPADŮ DO APLIKACE CFA V POSLEDNÍCH 72 HODINÁCH ZJIŠTENÝCH OD POSLEDNÍ AKTUALIZACE  UDÁLOSTI</a:t>
            </a:r>
            <a:endParaRPr lang="cs-CZ" sz="10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D18229E6-EFA7-4148-A6BF-D48ECE3636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3511861"/>
              </p:ext>
            </p:extLst>
          </p:nvPr>
        </p:nvGraphicFramePr>
        <p:xfrm>
          <a:off x="332819" y="1326458"/>
          <a:ext cx="9783638" cy="1982535"/>
        </p:xfrm>
        <a:graphic>
          <a:graphicData uri="http://schemas.openxmlformats.org/drawingml/2006/table">
            <a:tbl>
              <a:tblPr firstRow="1" firstCol="1" bandRow="1"/>
              <a:tblGrid>
                <a:gridCol w="1144628">
                  <a:extLst>
                    <a:ext uri="{9D8B030D-6E8A-4147-A177-3AD203B41FA5}">
                      <a16:colId xmlns:a16="http://schemas.microsoft.com/office/drawing/2014/main" val="3434008217"/>
                    </a:ext>
                  </a:extLst>
                </a:gridCol>
                <a:gridCol w="1530837">
                  <a:extLst>
                    <a:ext uri="{9D8B030D-6E8A-4147-A177-3AD203B41FA5}">
                      <a16:colId xmlns:a16="http://schemas.microsoft.com/office/drawing/2014/main" val="1959958791"/>
                    </a:ext>
                  </a:extLst>
                </a:gridCol>
                <a:gridCol w="2881854">
                  <a:extLst>
                    <a:ext uri="{9D8B030D-6E8A-4147-A177-3AD203B41FA5}">
                      <a16:colId xmlns:a16="http://schemas.microsoft.com/office/drawing/2014/main" val="3510851821"/>
                    </a:ext>
                  </a:extLst>
                </a:gridCol>
                <a:gridCol w="1408773">
                  <a:extLst>
                    <a:ext uri="{9D8B030D-6E8A-4147-A177-3AD203B41FA5}">
                      <a16:colId xmlns:a16="http://schemas.microsoft.com/office/drawing/2014/main" val="3392672515"/>
                    </a:ext>
                  </a:extLst>
                </a:gridCol>
                <a:gridCol w="1408773">
                  <a:extLst>
                    <a:ext uri="{9D8B030D-6E8A-4147-A177-3AD203B41FA5}">
                      <a16:colId xmlns:a16="http://schemas.microsoft.com/office/drawing/2014/main" val="1869197517"/>
                    </a:ext>
                  </a:extLst>
                </a:gridCol>
                <a:gridCol w="1408773">
                  <a:extLst>
                    <a:ext uri="{9D8B030D-6E8A-4147-A177-3AD203B41FA5}">
                      <a16:colId xmlns:a16="http://schemas.microsoft.com/office/drawing/2014/main" val="1757795110"/>
                    </a:ext>
                  </a:extLst>
                </a:gridCol>
              </a:tblGrid>
              <a:tr h="5759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OKRES</a:t>
                      </a:r>
                      <a:endParaRPr lang="cs-CZ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TYP ZAŘÍZENÍ</a:t>
                      </a:r>
                      <a:endParaRPr lang="cs-CZ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1" marR="4391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NÁZEV</a:t>
                      </a:r>
                      <a:endParaRPr lang="cs-CZ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1" marR="4391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KUMULATIVNÍ POČET HLÁŠENÝCH PŘÍPADŮ OD ZALOŽENÍ UDÁLOSTI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POČET NOVĚ HLÁŠENÝCH PŘÍPADŮ ZA POSLEDNÍCH 24 HODIN KHS DO CFA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8895" marR="48895" marT="952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DATUM ZALOŽENÍ UDÁLOSTI V CFA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962623"/>
                  </a:ext>
                </a:extLst>
              </a:tr>
              <a:tr h="3998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Náchod 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Zařízení sociálních služeb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NA - Domov Dolní zámek Teplice n M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04.01.2021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542251"/>
                  </a:ext>
                </a:extLst>
              </a:tr>
              <a:tr h="3998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Hradec Králové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Zařízení sociálních služeb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HK - Domov V Podzámčí, Říhova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25.01.2021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4737857"/>
                  </a:ext>
                </a:extLst>
              </a:tr>
              <a:tr h="3998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Jičín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Zařízení sociálních služeb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Domov pro seniory Chomutice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21.01.2021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8828010"/>
                  </a:ext>
                </a:extLst>
              </a:tr>
            </a:tbl>
          </a:graphicData>
        </a:graphic>
      </p:graphicFrame>
      <p:sp>
        <p:nvSpPr>
          <p:cNvPr id="6" name="Obdélník 5">
            <a:extLst>
              <a:ext uri="{FF2B5EF4-FFF2-40B4-BE49-F238E27FC236}">
                <a16:creationId xmlns:a16="http://schemas.microsoft.com/office/drawing/2014/main" id="{B41124F5-ED78-4CD5-AA10-C60ED8C0269D}"/>
              </a:ext>
            </a:extLst>
          </p:cNvPr>
          <p:cNvSpPr/>
          <p:nvPr/>
        </p:nvSpPr>
        <p:spPr>
          <a:xfrm>
            <a:off x="332819" y="6488667"/>
            <a:ext cx="14171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b="1" dirty="0">
                <a:solidFill>
                  <a:schemeClr val="bg1"/>
                </a:solidFill>
              </a:rPr>
              <a:t>Zdroj dat: CFA</a:t>
            </a:r>
          </a:p>
        </p:txBody>
      </p:sp>
    </p:spTree>
    <p:extLst>
      <p:ext uri="{BB962C8B-B14F-4D97-AF65-F5344CB8AC3E}">
        <p14:creationId xmlns:p14="http://schemas.microsoft.com/office/powerpoint/2010/main" val="74771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FB5320-95C3-4022-8358-9866EE89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757" y="1"/>
            <a:ext cx="9316299" cy="896492"/>
          </a:xfrm>
        </p:spPr>
        <p:txBody>
          <a:bodyPr/>
          <a:lstStyle/>
          <a:p>
            <a:r>
              <a:rPr lang="cs-CZ" dirty="0"/>
              <a:t>POČET PODANÝCH DÁVEK OČKOVÁNÍ - dle věku očkovaných osob*</a:t>
            </a:r>
            <a:r>
              <a:rPr lang="en-US" dirty="0"/>
              <a:t> </a:t>
            </a:r>
            <a:endParaRPr lang="cs-CZ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288D41B-54D9-4DAB-8902-51AC8F1E920C}"/>
              </a:ext>
            </a:extLst>
          </p:cNvPr>
          <p:cNvSpPr/>
          <p:nvPr/>
        </p:nvSpPr>
        <p:spPr>
          <a:xfrm>
            <a:off x="7744381" y="3225076"/>
            <a:ext cx="364744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400" dirty="0"/>
              <a:t>*Věkové kategorie &lt; 30 let: převážně osoby pracující na odběrových místech, pomáhající v péči o pacienty v nemocnicích a v sociálních službách (medici, studenti, dobrovolníci, ….)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A86860C-4767-49E9-91DA-145A72EA8F71}"/>
              </a:ext>
            </a:extLst>
          </p:cNvPr>
          <p:cNvSpPr/>
          <p:nvPr/>
        </p:nvSpPr>
        <p:spPr>
          <a:xfrm>
            <a:off x="332819" y="6474456"/>
            <a:ext cx="74115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>
                <a:solidFill>
                  <a:schemeClr val="bg1"/>
                </a:solidFill>
              </a:rPr>
              <a:t>https://www.mzcr.cz/tiskove-centrum-mz/denni-prehled-dat-k-ockovani-proti-covid-19-k-2</a:t>
            </a:r>
            <a:r>
              <a:rPr lang="en-US" sz="1200" b="1" dirty="0">
                <a:solidFill>
                  <a:schemeClr val="bg1"/>
                </a:solidFill>
              </a:rPr>
              <a:t>8</a:t>
            </a:r>
            <a:r>
              <a:rPr lang="cs-CZ" sz="1200" b="1" dirty="0">
                <a:solidFill>
                  <a:schemeClr val="bg1"/>
                </a:solidFill>
              </a:rPr>
              <a:t>-1-2021/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4424E61-06A3-4C81-8F76-44954D0C6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57" y="1045776"/>
            <a:ext cx="6228602" cy="518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602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12589"/>
            <a:ext cx="12192000" cy="1099929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Situace v Pardubickém kraji</a:t>
            </a:r>
            <a:br>
              <a:rPr lang="cs-CZ" b="1" dirty="0"/>
            </a:br>
            <a:r>
              <a:rPr lang="cs-CZ" dirty="0"/>
              <a:t>k 31. 1. 2021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9283599-C8C5-4D07-BAB4-F545C0CD9779}"/>
              </a:ext>
            </a:extLst>
          </p:cNvPr>
          <p:cNvSpPr txBox="1"/>
          <p:nvPr/>
        </p:nvSpPr>
        <p:spPr>
          <a:xfrm>
            <a:off x="924741" y="4299274"/>
            <a:ext cx="5321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Vývoj v ČR a okresech PAK v posledním týdnu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47C02DD5-EF08-4168-A21D-FB1148F445FF}"/>
              </a:ext>
            </a:extLst>
          </p:cNvPr>
          <p:cNvGraphicFramePr>
            <a:graphicFrameLocks noGrp="1"/>
          </p:cNvGraphicFramePr>
          <p:nvPr/>
        </p:nvGraphicFramePr>
        <p:xfrm>
          <a:off x="186608" y="4654117"/>
          <a:ext cx="5976064" cy="16381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4853">
                  <a:extLst>
                    <a:ext uri="{9D8B030D-6E8A-4147-A177-3AD203B41FA5}">
                      <a16:colId xmlns:a16="http://schemas.microsoft.com/office/drawing/2014/main" val="3182788105"/>
                    </a:ext>
                  </a:extLst>
                </a:gridCol>
                <a:gridCol w="760173">
                  <a:extLst>
                    <a:ext uri="{9D8B030D-6E8A-4147-A177-3AD203B41FA5}">
                      <a16:colId xmlns:a16="http://schemas.microsoft.com/office/drawing/2014/main" val="1409086321"/>
                    </a:ext>
                  </a:extLst>
                </a:gridCol>
                <a:gridCol w="760173">
                  <a:extLst>
                    <a:ext uri="{9D8B030D-6E8A-4147-A177-3AD203B41FA5}">
                      <a16:colId xmlns:a16="http://schemas.microsoft.com/office/drawing/2014/main" val="375671479"/>
                    </a:ext>
                  </a:extLst>
                </a:gridCol>
                <a:gridCol w="760173">
                  <a:extLst>
                    <a:ext uri="{9D8B030D-6E8A-4147-A177-3AD203B41FA5}">
                      <a16:colId xmlns:a16="http://schemas.microsoft.com/office/drawing/2014/main" val="1193099445"/>
                    </a:ext>
                  </a:extLst>
                </a:gridCol>
                <a:gridCol w="760173">
                  <a:extLst>
                    <a:ext uri="{9D8B030D-6E8A-4147-A177-3AD203B41FA5}">
                      <a16:colId xmlns:a16="http://schemas.microsoft.com/office/drawing/2014/main" val="612122979"/>
                    </a:ext>
                  </a:extLst>
                </a:gridCol>
                <a:gridCol w="760173">
                  <a:extLst>
                    <a:ext uri="{9D8B030D-6E8A-4147-A177-3AD203B41FA5}">
                      <a16:colId xmlns:a16="http://schemas.microsoft.com/office/drawing/2014/main" val="2266739395"/>
                    </a:ext>
                  </a:extLst>
                </a:gridCol>
                <a:gridCol w="760173">
                  <a:extLst>
                    <a:ext uri="{9D8B030D-6E8A-4147-A177-3AD203B41FA5}">
                      <a16:colId xmlns:a16="http://schemas.microsoft.com/office/drawing/2014/main" val="1602693987"/>
                    </a:ext>
                  </a:extLst>
                </a:gridCol>
                <a:gridCol w="760173">
                  <a:extLst>
                    <a:ext uri="{9D8B030D-6E8A-4147-A177-3AD203B41FA5}">
                      <a16:colId xmlns:a16="http://schemas.microsoft.com/office/drawing/2014/main" val="1716315704"/>
                    </a:ext>
                  </a:extLst>
                </a:gridCol>
              </a:tblGrid>
              <a:tr h="234027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25.01.2021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26.01.2021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27.01.2021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28.01.2021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29.01.2021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30.01.2021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31.01.2021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24244376"/>
                  </a:ext>
                </a:extLst>
              </a:tr>
              <a:tr h="234027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ČR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6 964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9 186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8 488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7 991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8 035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4 030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2 540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25809560"/>
                  </a:ext>
                </a:extLst>
              </a:tr>
              <a:tr h="234027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PAK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443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625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447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449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466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284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99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96416065"/>
                  </a:ext>
                </a:extLst>
              </a:tr>
              <a:tr h="234027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Chrudim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91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109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94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95775825"/>
                  </a:ext>
                </a:extLst>
              </a:tr>
              <a:tr h="234027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Pardubice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122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198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156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165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152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138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448165059"/>
                  </a:ext>
                </a:extLst>
              </a:tr>
              <a:tr h="234027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Svitavy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102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131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3130403"/>
                  </a:ext>
                </a:extLst>
              </a:tr>
              <a:tr h="234027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Ústí n. Orlicí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128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187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132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128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138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06398063"/>
                  </a:ext>
                </a:extLst>
              </a:tr>
            </a:tbl>
          </a:graphicData>
        </a:graphic>
      </p:graphicFrame>
      <p:sp>
        <p:nvSpPr>
          <p:cNvPr id="12" name="TextovéPole 11">
            <a:extLst>
              <a:ext uri="{FF2B5EF4-FFF2-40B4-BE49-F238E27FC236}">
                <a16:creationId xmlns:a16="http://schemas.microsoft.com/office/drawing/2014/main" id="{104864A5-369A-4F1A-9D68-5AC5C5F2DEAE}"/>
              </a:ext>
            </a:extLst>
          </p:cNvPr>
          <p:cNvSpPr txBox="1"/>
          <p:nvPr/>
        </p:nvSpPr>
        <p:spPr>
          <a:xfrm>
            <a:off x="694224" y="1219032"/>
            <a:ext cx="5547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Pozitivní v posledních 2 týdnech: Pardubický kraj</a:t>
            </a:r>
          </a:p>
        </p:txBody>
      </p:sp>
      <p:sp>
        <p:nvSpPr>
          <p:cNvPr id="13" name="TextovéPole 1">
            <a:extLst>
              <a:ext uri="{FF2B5EF4-FFF2-40B4-BE49-F238E27FC236}">
                <a16:creationId xmlns:a16="http://schemas.microsoft.com/office/drawing/2014/main" id="{665A495D-158A-49DE-9169-DFC93B834A15}"/>
              </a:ext>
            </a:extLst>
          </p:cNvPr>
          <p:cNvSpPr txBox="1"/>
          <p:nvPr/>
        </p:nvSpPr>
        <p:spPr>
          <a:xfrm>
            <a:off x="186608" y="6500082"/>
            <a:ext cx="3518617" cy="27717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b="1" dirty="0">
                <a:solidFill>
                  <a:schemeClr val="bg1"/>
                </a:solidFill>
              </a:rPr>
              <a:t>Zdroj dat: ISIN, ÚZIS ČR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BE74076-C0AE-4D72-8328-18B19C244F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329" y="1635672"/>
            <a:ext cx="5759956" cy="407319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39CAE8C-A500-4E2B-AB41-6FC16EDB833A}"/>
              </a:ext>
            </a:extLst>
          </p:cNvPr>
          <p:cNvSpPr txBox="1"/>
          <p:nvPr/>
        </p:nvSpPr>
        <p:spPr>
          <a:xfrm>
            <a:off x="6314494" y="1890943"/>
            <a:ext cx="3790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Počet případů COVID-19 na 100 tis. obyv.</a:t>
            </a:r>
          </a:p>
          <a:p>
            <a:r>
              <a:rPr lang="cs-CZ" sz="1400" dirty="0"/>
              <a:t>18. 1. - 31. 1. 2021</a:t>
            </a:r>
          </a:p>
        </p:txBody>
      </p:sp>
      <p:graphicFrame>
        <p:nvGraphicFramePr>
          <p:cNvPr id="14" name="Graf 13">
            <a:extLst>
              <a:ext uri="{FF2B5EF4-FFF2-40B4-BE49-F238E27FC236}">
                <a16:creationId xmlns:a16="http://schemas.microsoft.com/office/drawing/2014/main" id="{BDF71625-6A7D-4F22-88DC-7837120C5680}"/>
              </a:ext>
            </a:extLst>
          </p:cNvPr>
          <p:cNvGraphicFramePr>
            <a:graphicFrameLocks/>
          </p:cNvGraphicFramePr>
          <p:nvPr/>
        </p:nvGraphicFramePr>
        <p:xfrm>
          <a:off x="194494" y="1588364"/>
          <a:ext cx="6120000" cy="2503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941428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33A60B-2BF9-42F1-A134-905B0ECF6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Aktuálně řešené významné události PCE</a:t>
            </a:r>
            <a:br>
              <a:rPr lang="cs-CZ" altLang="cs-CZ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altLang="cs-CZ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(nově hlášené a aktualizované v posledních 72 hodinách)</a:t>
            </a:r>
            <a:endParaRPr lang="cs-CZ" sz="2000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84A73F3-7101-4D0C-A18C-5435C0993F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3"/>
          <a:stretch/>
        </p:blipFill>
        <p:spPr>
          <a:xfrm>
            <a:off x="10312974" y="141407"/>
            <a:ext cx="1660507" cy="1510172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047D1B44-5988-4AA2-96EF-279BA129F958}"/>
              </a:ext>
            </a:extLst>
          </p:cNvPr>
          <p:cNvSpPr/>
          <p:nvPr/>
        </p:nvSpPr>
        <p:spPr>
          <a:xfrm>
            <a:off x="1407886" y="2951946"/>
            <a:ext cx="9376228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altLang="cs-CZ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 tomto období nejsou prozatím zaznamenány a hlášeny žádné nové události</a:t>
            </a:r>
            <a:endParaRPr lang="cs-CZ" sz="2800" b="1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7917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Google Shape;1476;p91"/>
          <p:cNvSpPr txBox="1">
            <a:spLocks noGrp="1"/>
          </p:cNvSpPr>
          <p:nvPr>
            <p:ph type="title"/>
          </p:nvPr>
        </p:nvSpPr>
        <p:spPr>
          <a:xfrm>
            <a:off x="0" y="-12589"/>
            <a:ext cx="12192000" cy="109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spcBef>
                <a:spcPts val="0"/>
              </a:spcBef>
              <a:buClr>
                <a:schemeClr val="dk1"/>
              </a:buClr>
              <a:buSzPts val="3200"/>
            </a:pPr>
            <a:r>
              <a:rPr lang="cs-CZ" b="1" dirty="0"/>
              <a:t>Situace v kraji Vysočina</a:t>
            </a:r>
            <a:br>
              <a:rPr lang="cs-CZ" b="1" dirty="0"/>
            </a:br>
            <a:r>
              <a:rPr lang="cs-CZ" dirty="0"/>
              <a:t>k 31. 1. 2021</a:t>
            </a:r>
            <a:endParaRPr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8A478B4-E72F-4E6B-8602-C0992892BD30}"/>
              </a:ext>
            </a:extLst>
          </p:cNvPr>
          <p:cNvSpPr txBox="1"/>
          <p:nvPr/>
        </p:nvSpPr>
        <p:spPr>
          <a:xfrm>
            <a:off x="669073" y="1171297"/>
            <a:ext cx="5152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Pozitivní v posledních 2 týdnech: Kraj Vysočina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A75F122-ED72-4DB7-BC95-728E1CC5EF80}"/>
              </a:ext>
            </a:extLst>
          </p:cNvPr>
          <p:cNvSpPr txBox="1"/>
          <p:nvPr/>
        </p:nvSpPr>
        <p:spPr>
          <a:xfrm>
            <a:off x="844731" y="3733723"/>
            <a:ext cx="5321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Vývoj v ČR a okresech VYS v posledním týdnu</a:t>
            </a:r>
          </a:p>
        </p:txBody>
      </p:sp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C3CD8230-8E64-47D9-AC87-31181E744EB8}"/>
              </a:ext>
            </a:extLst>
          </p:cNvPr>
          <p:cNvGraphicFramePr>
            <a:graphicFrameLocks noGrp="1"/>
          </p:cNvGraphicFramePr>
          <p:nvPr/>
        </p:nvGraphicFramePr>
        <p:xfrm>
          <a:off x="186609" y="4204445"/>
          <a:ext cx="5909395" cy="19719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1214">
                  <a:extLst>
                    <a:ext uri="{9D8B030D-6E8A-4147-A177-3AD203B41FA5}">
                      <a16:colId xmlns:a16="http://schemas.microsoft.com/office/drawing/2014/main" val="3249371519"/>
                    </a:ext>
                  </a:extLst>
                </a:gridCol>
                <a:gridCol w="696883">
                  <a:extLst>
                    <a:ext uri="{9D8B030D-6E8A-4147-A177-3AD203B41FA5}">
                      <a16:colId xmlns:a16="http://schemas.microsoft.com/office/drawing/2014/main" val="1235189600"/>
                    </a:ext>
                  </a:extLst>
                </a:gridCol>
                <a:gridCol w="696883">
                  <a:extLst>
                    <a:ext uri="{9D8B030D-6E8A-4147-A177-3AD203B41FA5}">
                      <a16:colId xmlns:a16="http://schemas.microsoft.com/office/drawing/2014/main" val="162656272"/>
                    </a:ext>
                  </a:extLst>
                </a:gridCol>
                <a:gridCol w="696883">
                  <a:extLst>
                    <a:ext uri="{9D8B030D-6E8A-4147-A177-3AD203B41FA5}">
                      <a16:colId xmlns:a16="http://schemas.microsoft.com/office/drawing/2014/main" val="3494011398"/>
                    </a:ext>
                  </a:extLst>
                </a:gridCol>
                <a:gridCol w="696883">
                  <a:extLst>
                    <a:ext uri="{9D8B030D-6E8A-4147-A177-3AD203B41FA5}">
                      <a16:colId xmlns:a16="http://schemas.microsoft.com/office/drawing/2014/main" val="2453818297"/>
                    </a:ext>
                  </a:extLst>
                </a:gridCol>
                <a:gridCol w="696883">
                  <a:extLst>
                    <a:ext uri="{9D8B030D-6E8A-4147-A177-3AD203B41FA5}">
                      <a16:colId xmlns:a16="http://schemas.microsoft.com/office/drawing/2014/main" val="4140726059"/>
                    </a:ext>
                  </a:extLst>
                </a:gridCol>
                <a:gridCol w="696883">
                  <a:extLst>
                    <a:ext uri="{9D8B030D-6E8A-4147-A177-3AD203B41FA5}">
                      <a16:colId xmlns:a16="http://schemas.microsoft.com/office/drawing/2014/main" val="362896120"/>
                    </a:ext>
                  </a:extLst>
                </a:gridCol>
                <a:gridCol w="696883">
                  <a:extLst>
                    <a:ext uri="{9D8B030D-6E8A-4147-A177-3AD203B41FA5}">
                      <a16:colId xmlns:a16="http://schemas.microsoft.com/office/drawing/2014/main" val="2104288048"/>
                    </a:ext>
                  </a:extLst>
                </a:gridCol>
              </a:tblGrid>
              <a:tr h="246489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900" u="none" strike="noStrike" dirty="0">
                          <a:effectLst/>
                        </a:rPr>
                        <a:t> </a:t>
                      </a:r>
                      <a:endParaRPr lang="cs-CZ" sz="9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25.01.2021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26.01.2021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27.01.2021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28.01.2021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29.01.2021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30.01.2021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31.01.2021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71110756"/>
                  </a:ext>
                </a:extLst>
              </a:tr>
              <a:tr h="246489">
                <a:tc>
                  <a:txBody>
                    <a:bodyPr/>
                    <a:lstStyle/>
                    <a:p>
                      <a:pPr algn="r" rtl="0" fontAlgn="b"/>
                      <a:r>
                        <a:rPr lang="cs-CZ" sz="900" u="none" strike="noStrike" dirty="0">
                          <a:effectLst/>
                        </a:rPr>
                        <a:t>ČR</a:t>
                      </a:r>
                      <a:endParaRPr lang="cs-CZ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6 964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9 186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8 488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7 991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8 035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4 030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2 540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47663372"/>
                  </a:ext>
                </a:extLst>
              </a:tr>
              <a:tr h="246489">
                <a:tc>
                  <a:txBody>
                    <a:bodyPr/>
                    <a:lstStyle/>
                    <a:p>
                      <a:pPr algn="r" rtl="0" fontAlgn="b"/>
                      <a:r>
                        <a:rPr lang="cs-CZ" sz="900" u="none" strike="noStrike">
                          <a:effectLst/>
                        </a:rPr>
                        <a:t>VYS</a:t>
                      </a:r>
                      <a:endParaRPr lang="cs-CZ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293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275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297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268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294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178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26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24969780"/>
                  </a:ext>
                </a:extLst>
              </a:tr>
              <a:tr h="246489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u="none" strike="noStrike">
                          <a:effectLst/>
                        </a:rPr>
                        <a:t>Havlíčkův Brod  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5358446"/>
                  </a:ext>
                </a:extLst>
              </a:tr>
              <a:tr h="246489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u="none" strike="noStrike" dirty="0">
                          <a:effectLst/>
                        </a:rPr>
                        <a:t>Jihlava             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92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97810283"/>
                  </a:ext>
                </a:extLst>
              </a:tr>
              <a:tr h="246489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u="none" strike="noStrike">
                          <a:effectLst/>
                        </a:rPr>
                        <a:t>Pelhřimov           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1479607"/>
                  </a:ext>
                </a:extLst>
              </a:tr>
              <a:tr h="246489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u="none" strike="noStrike">
                          <a:effectLst/>
                        </a:rPr>
                        <a:t>Třebíč              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589928586"/>
                  </a:ext>
                </a:extLst>
              </a:tr>
              <a:tr h="246489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u="none" strike="noStrike">
                          <a:effectLst/>
                        </a:rPr>
                        <a:t>Žďár nad Sázavou    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57495293"/>
                  </a:ext>
                </a:extLst>
              </a:tr>
            </a:tbl>
          </a:graphicData>
        </a:graphic>
      </p:graphicFrame>
      <p:sp>
        <p:nvSpPr>
          <p:cNvPr id="10" name="TextovéPole 1">
            <a:extLst>
              <a:ext uri="{FF2B5EF4-FFF2-40B4-BE49-F238E27FC236}">
                <a16:creationId xmlns:a16="http://schemas.microsoft.com/office/drawing/2014/main" id="{E258F246-3540-4B84-AFCB-C2EE66A951E2}"/>
              </a:ext>
            </a:extLst>
          </p:cNvPr>
          <p:cNvSpPr txBox="1"/>
          <p:nvPr/>
        </p:nvSpPr>
        <p:spPr>
          <a:xfrm>
            <a:off x="186608" y="6500082"/>
            <a:ext cx="2061291" cy="27717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b="1" dirty="0">
                <a:solidFill>
                  <a:schemeClr val="bg1"/>
                </a:solidFill>
              </a:rPr>
              <a:t>Zdroj dat: ISIN, ÚZIS ČR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2D4911D-97CB-4073-9078-E332547DF3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192" y="1813300"/>
            <a:ext cx="5759956" cy="4073193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661505FC-93A9-4C4E-BEDE-E0B3087BB7A3}"/>
              </a:ext>
            </a:extLst>
          </p:cNvPr>
          <p:cNvSpPr txBox="1"/>
          <p:nvPr/>
        </p:nvSpPr>
        <p:spPr>
          <a:xfrm>
            <a:off x="6314494" y="1890943"/>
            <a:ext cx="3790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Počet případů COVID-19 na 100 tis. obyv.</a:t>
            </a:r>
          </a:p>
          <a:p>
            <a:r>
              <a:rPr lang="cs-CZ" sz="1400" dirty="0"/>
              <a:t>18. 1. - 31. 1. 2021</a:t>
            </a:r>
          </a:p>
        </p:txBody>
      </p:sp>
      <p:graphicFrame>
        <p:nvGraphicFramePr>
          <p:cNvPr id="13" name="Graf 12">
            <a:extLst>
              <a:ext uri="{FF2B5EF4-FFF2-40B4-BE49-F238E27FC236}">
                <a16:creationId xmlns:a16="http://schemas.microsoft.com/office/drawing/2014/main" id="{F76A6C61-2F85-4946-B8D2-A7CFA27C4043}"/>
              </a:ext>
            </a:extLst>
          </p:cNvPr>
          <p:cNvGraphicFramePr>
            <a:graphicFrameLocks/>
          </p:cNvGraphicFramePr>
          <p:nvPr/>
        </p:nvGraphicFramePr>
        <p:xfrm>
          <a:off x="46186" y="1427624"/>
          <a:ext cx="6120000" cy="2453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927623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EEF58D-4CB5-4DD8-9035-A4159BF82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Aktuálně řešené významné události VYS</a:t>
            </a:r>
            <a:br>
              <a:rPr lang="cs-CZ" altLang="cs-CZ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altLang="cs-CZ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(nově hlášené a aktualizované v posledních 72 hodinách)</a:t>
            </a:r>
            <a:endParaRPr lang="cs-CZ" sz="2000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C38204C-E513-4B85-A934-9765759767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3"/>
          <a:stretch/>
        </p:blipFill>
        <p:spPr>
          <a:xfrm>
            <a:off x="10312974" y="141407"/>
            <a:ext cx="1660507" cy="1510172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4D9ECE6A-D957-4742-984D-5275C3917931}"/>
              </a:ext>
            </a:extLst>
          </p:cNvPr>
          <p:cNvSpPr/>
          <p:nvPr/>
        </p:nvSpPr>
        <p:spPr>
          <a:xfrm>
            <a:off x="0" y="5821743"/>
            <a:ext cx="12039203" cy="247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  <a:spcAft>
                <a:spcPts val="0"/>
              </a:spcAft>
            </a:pPr>
            <a:r>
              <a:rPr lang="cs-CZ" sz="1000" b="1" dirty="0">
                <a:latin typeface="Calibri" panose="020F0502020204030204" pitchFamily="34" charset="0"/>
                <a:ea typeface="Calibri" panose="020F0502020204030204" pitchFamily="34" charset="0"/>
              </a:rPr>
              <a:t>POČET NOVĚ HLÁŠENÝCH PŘÍPADŮ ZA POSLEDNÍCH 72 HODIN KHS DO CFA = POČET NOVĚ HLÁŠENÝCH PŘÍPADŮ DO APLIKACE CFA V POSLEDNÍCH 72 HODINÁCH ZJIŠTENÝCH OD POSLEDNÍ AKTUALIZACE  UDÁLOSTI</a:t>
            </a:r>
            <a:endParaRPr lang="cs-CZ" sz="10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03C84C89-96D1-4B45-8553-0B1D423145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5950241"/>
              </p:ext>
            </p:extLst>
          </p:nvPr>
        </p:nvGraphicFramePr>
        <p:xfrm>
          <a:off x="383619" y="1328458"/>
          <a:ext cx="9783638" cy="1258526"/>
        </p:xfrm>
        <a:graphic>
          <a:graphicData uri="http://schemas.openxmlformats.org/drawingml/2006/table">
            <a:tbl>
              <a:tblPr firstRow="1" firstCol="1" bandRow="1"/>
              <a:tblGrid>
                <a:gridCol w="1486660">
                  <a:extLst>
                    <a:ext uri="{9D8B030D-6E8A-4147-A177-3AD203B41FA5}">
                      <a16:colId xmlns:a16="http://schemas.microsoft.com/office/drawing/2014/main" val="3434008217"/>
                    </a:ext>
                  </a:extLst>
                </a:gridCol>
                <a:gridCol w="1795244">
                  <a:extLst>
                    <a:ext uri="{9D8B030D-6E8A-4147-A177-3AD203B41FA5}">
                      <a16:colId xmlns:a16="http://schemas.microsoft.com/office/drawing/2014/main" val="1959958791"/>
                    </a:ext>
                  </a:extLst>
                </a:gridCol>
                <a:gridCol w="2275415">
                  <a:extLst>
                    <a:ext uri="{9D8B030D-6E8A-4147-A177-3AD203B41FA5}">
                      <a16:colId xmlns:a16="http://schemas.microsoft.com/office/drawing/2014/main" val="3510851821"/>
                    </a:ext>
                  </a:extLst>
                </a:gridCol>
                <a:gridCol w="1408773">
                  <a:extLst>
                    <a:ext uri="{9D8B030D-6E8A-4147-A177-3AD203B41FA5}">
                      <a16:colId xmlns:a16="http://schemas.microsoft.com/office/drawing/2014/main" val="3392672515"/>
                    </a:ext>
                  </a:extLst>
                </a:gridCol>
                <a:gridCol w="1408773">
                  <a:extLst>
                    <a:ext uri="{9D8B030D-6E8A-4147-A177-3AD203B41FA5}">
                      <a16:colId xmlns:a16="http://schemas.microsoft.com/office/drawing/2014/main" val="1869197517"/>
                    </a:ext>
                  </a:extLst>
                </a:gridCol>
                <a:gridCol w="1408773">
                  <a:extLst>
                    <a:ext uri="{9D8B030D-6E8A-4147-A177-3AD203B41FA5}">
                      <a16:colId xmlns:a16="http://schemas.microsoft.com/office/drawing/2014/main" val="1757795110"/>
                    </a:ext>
                  </a:extLst>
                </a:gridCol>
              </a:tblGrid>
              <a:tr h="7760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OKRES</a:t>
                      </a:r>
                      <a:endParaRPr lang="cs-CZ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TYP ZAŘÍZENÍ</a:t>
                      </a:r>
                      <a:endParaRPr lang="cs-CZ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1" marR="4391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NÁZEV</a:t>
                      </a:r>
                      <a:endParaRPr lang="cs-CZ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1" marR="4391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KUMULATIVNÍ POČET HLÁŠENÝCH PŘÍPADŮ OD ZALOŽENÍ UDÁLOSTI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POČET NOVĚ HLÁŠENÝCH PŘÍPADŮ ZA POSLEDNÍCH 72 HODIN KHS DO CFA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8895" marR="48895" marT="952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DATUM ZALOŽENÍ UDÁLOSTI V CFA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962623"/>
                  </a:ext>
                </a:extLst>
              </a:tr>
              <a:tr h="4825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Třebíč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Zdravotnické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Pateb - psychiatrická léčebna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188" marR="4188" marT="4188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11.01.2021</a:t>
                      </a:r>
                    </a:p>
                  </a:txBody>
                  <a:tcPr marL="43911" marR="43911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083878"/>
                  </a:ext>
                </a:extLst>
              </a:tr>
            </a:tbl>
          </a:graphicData>
        </a:graphic>
      </p:graphicFrame>
      <p:sp>
        <p:nvSpPr>
          <p:cNvPr id="6" name="Obdélník 5">
            <a:extLst>
              <a:ext uri="{FF2B5EF4-FFF2-40B4-BE49-F238E27FC236}">
                <a16:creationId xmlns:a16="http://schemas.microsoft.com/office/drawing/2014/main" id="{0A06FE8B-EAF6-422B-B46E-74A75785EBB1}"/>
              </a:ext>
            </a:extLst>
          </p:cNvPr>
          <p:cNvSpPr/>
          <p:nvPr/>
        </p:nvSpPr>
        <p:spPr>
          <a:xfrm>
            <a:off x="332819" y="6488667"/>
            <a:ext cx="14171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b="1" dirty="0">
                <a:solidFill>
                  <a:schemeClr val="bg1"/>
                </a:solidFill>
              </a:rPr>
              <a:t>Zdroj dat: CFA</a:t>
            </a:r>
          </a:p>
        </p:txBody>
      </p:sp>
    </p:spTree>
    <p:extLst>
      <p:ext uri="{BB962C8B-B14F-4D97-AF65-F5344CB8AC3E}">
        <p14:creationId xmlns:p14="http://schemas.microsoft.com/office/powerpoint/2010/main" val="24055820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12589"/>
            <a:ext cx="12192000" cy="1099929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Situace ve Zlínském kraji</a:t>
            </a:r>
            <a:br>
              <a:rPr lang="cs-CZ" b="1" dirty="0"/>
            </a:br>
            <a:r>
              <a:rPr lang="cs-CZ" dirty="0"/>
              <a:t>k 31. 1. 2021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11732007" y="6426000"/>
            <a:ext cx="432000" cy="4320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0DFD3D-3A9B-46F9-B57F-E98436FEBC6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51F2455-7A0C-4132-B501-4AC194282DAD}"/>
              </a:ext>
            </a:extLst>
          </p:cNvPr>
          <p:cNvSpPr txBox="1"/>
          <p:nvPr/>
        </p:nvSpPr>
        <p:spPr>
          <a:xfrm>
            <a:off x="856161" y="4299045"/>
            <a:ext cx="5321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Vývoj v ČR a okresech ZLK v posledním týdnu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E67165CB-79DC-41BF-BEE9-80DE440EF0C7}"/>
              </a:ext>
            </a:extLst>
          </p:cNvPr>
          <p:cNvGraphicFramePr>
            <a:graphicFrameLocks noGrp="1"/>
          </p:cNvGraphicFramePr>
          <p:nvPr/>
        </p:nvGraphicFramePr>
        <p:xfrm>
          <a:off x="186609" y="4702220"/>
          <a:ext cx="5909394" cy="15191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9014">
                  <a:extLst>
                    <a:ext uri="{9D8B030D-6E8A-4147-A177-3AD203B41FA5}">
                      <a16:colId xmlns:a16="http://schemas.microsoft.com/office/drawing/2014/main" val="888979008"/>
                    </a:ext>
                  </a:extLst>
                </a:gridCol>
                <a:gridCol w="704340">
                  <a:extLst>
                    <a:ext uri="{9D8B030D-6E8A-4147-A177-3AD203B41FA5}">
                      <a16:colId xmlns:a16="http://schemas.microsoft.com/office/drawing/2014/main" val="3789005846"/>
                    </a:ext>
                  </a:extLst>
                </a:gridCol>
                <a:gridCol w="704340">
                  <a:extLst>
                    <a:ext uri="{9D8B030D-6E8A-4147-A177-3AD203B41FA5}">
                      <a16:colId xmlns:a16="http://schemas.microsoft.com/office/drawing/2014/main" val="1545488587"/>
                    </a:ext>
                  </a:extLst>
                </a:gridCol>
                <a:gridCol w="704340">
                  <a:extLst>
                    <a:ext uri="{9D8B030D-6E8A-4147-A177-3AD203B41FA5}">
                      <a16:colId xmlns:a16="http://schemas.microsoft.com/office/drawing/2014/main" val="249232368"/>
                    </a:ext>
                  </a:extLst>
                </a:gridCol>
                <a:gridCol w="704340">
                  <a:extLst>
                    <a:ext uri="{9D8B030D-6E8A-4147-A177-3AD203B41FA5}">
                      <a16:colId xmlns:a16="http://schemas.microsoft.com/office/drawing/2014/main" val="3532206315"/>
                    </a:ext>
                  </a:extLst>
                </a:gridCol>
                <a:gridCol w="704340">
                  <a:extLst>
                    <a:ext uri="{9D8B030D-6E8A-4147-A177-3AD203B41FA5}">
                      <a16:colId xmlns:a16="http://schemas.microsoft.com/office/drawing/2014/main" val="4199687218"/>
                    </a:ext>
                  </a:extLst>
                </a:gridCol>
                <a:gridCol w="704340">
                  <a:extLst>
                    <a:ext uri="{9D8B030D-6E8A-4147-A177-3AD203B41FA5}">
                      <a16:colId xmlns:a16="http://schemas.microsoft.com/office/drawing/2014/main" val="548284247"/>
                    </a:ext>
                  </a:extLst>
                </a:gridCol>
                <a:gridCol w="704340">
                  <a:extLst>
                    <a:ext uri="{9D8B030D-6E8A-4147-A177-3AD203B41FA5}">
                      <a16:colId xmlns:a16="http://schemas.microsoft.com/office/drawing/2014/main" val="157284742"/>
                    </a:ext>
                  </a:extLst>
                </a:gridCol>
              </a:tblGrid>
              <a:tr h="217017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900" u="none" strike="noStrike" dirty="0">
                          <a:effectLst/>
                        </a:rPr>
                        <a:t> </a:t>
                      </a:r>
                      <a:endParaRPr lang="cs-CZ" sz="9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25.01.2021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26.01.2021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27.01.2021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28.01.2021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29.01.2021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30.01.2021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31.01.2021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8132184"/>
                  </a:ext>
                </a:extLst>
              </a:tr>
              <a:tr h="217017">
                <a:tc>
                  <a:txBody>
                    <a:bodyPr/>
                    <a:lstStyle/>
                    <a:p>
                      <a:pPr algn="r" rtl="0" fontAlgn="b"/>
                      <a:r>
                        <a:rPr lang="cs-CZ" sz="900" u="none" strike="noStrike" dirty="0">
                          <a:effectLst/>
                        </a:rPr>
                        <a:t>ČR</a:t>
                      </a:r>
                      <a:endParaRPr lang="cs-CZ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6 964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9 186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8 488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7 991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8 035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4 030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2 540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7587300"/>
                  </a:ext>
                </a:extLst>
              </a:tr>
              <a:tr h="217017">
                <a:tc>
                  <a:txBody>
                    <a:bodyPr/>
                    <a:lstStyle/>
                    <a:p>
                      <a:pPr algn="r" rtl="0" fontAlgn="b"/>
                      <a:r>
                        <a:rPr lang="cs-CZ" sz="900" u="none" strike="noStrike">
                          <a:effectLst/>
                        </a:rPr>
                        <a:t>ZLK</a:t>
                      </a:r>
                      <a:endParaRPr lang="cs-CZ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299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390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331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216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265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205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27166394"/>
                  </a:ext>
                </a:extLst>
              </a:tr>
              <a:tr h="217017">
                <a:tc>
                  <a:txBody>
                    <a:bodyPr/>
                    <a:lstStyle/>
                    <a:p>
                      <a:pPr algn="r" rtl="0" fontAlgn="b"/>
                      <a:r>
                        <a:rPr lang="cs-CZ" sz="900" u="none" strike="noStrike" dirty="0">
                          <a:effectLst/>
                        </a:rPr>
                        <a:t>Kroměříž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116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90915528"/>
                  </a:ext>
                </a:extLst>
              </a:tr>
              <a:tr h="217017">
                <a:tc>
                  <a:txBody>
                    <a:bodyPr/>
                    <a:lstStyle/>
                    <a:p>
                      <a:pPr algn="r" rtl="0" fontAlgn="b"/>
                      <a:r>
                        <a:rPr lang="cs-CZ" sz="900" u="none" strike="noStrike">
                          <a:effectLst/>
                        </a:rPr>
                        <a:t>Uherské Hradiště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36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54362321"/>
                  </a:ext>
                </a:extLst>
              </a:tr>
              <a:tr h="217017">
                <a:tc>
                  <a:txBody>
                    <a:bodyPr/>
                    <a:lstStyle/>
                    <a:p>
                      <a:pPr algn="r" rtl="0" fontAlgn="b"/>
                      <a:r>
                        <a:rPr lang="cs-CZ" sz="900" u="none" strike="noStrike">
                          <a:effectLst/>
                        </a:rPr>
                        <a:t>Vsetín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341563"/>
                  </a:ext>
                </a:extLst>
              </a:tr>
              <a:tr h="217017">
                <a:tc>
                  <a:txBody>
                    <a:bodyPr/>
                    <a:lstStyle/>
                    <a:p>
                      <a:pPr algn="r" rtl="0" fontAlgn="b"/>
                      <a:r>
                        <a:rPr lang="cs-CZ" sz="900" u="none" strike="noStrike">
                          <a:effectLst/>
                        </a:rPr>
                        <a:t>Zlín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105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136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104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111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42360940"/>
                  </a:ext>
                </a:extLst>
              </a:tr>
            </a:tbl>
          </a:graphicData>
        </a:graphic>
      </p:graphicFrame>
      <p:sp>
        <p:nvSpPr>
          <p:cNvPr id="12" name="TextovéPole 11">
            <a:extLst>
              <a:ext uri="{FF2B5EF4-FFF2-40B4-BE49-F238E27FC236}">
                <a16:creationId xmlns:a16="http://schemas.microsoft.com/office/drawing/2014/main" id="{A3D628BA-0B20-44E3-912E-3BADD09D87B1}"/>
              </a:ext>
            </a:extLst>
          </p:cNvPr>
          <p:cNvSpPr txBox="1"/>
          <p:nvPr/>
        </p:nvSpPr>
        <p:spPr>
          <a:xfrm>
            <a:off x="742982" y="1207764"/>
            <a:ext cx="5547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Pozitivní v posledních 2 týdnech: Zlínský kraj</a:t>
            </a:r>
          </a:p>
        </p:txBody>
      </p:sp>
      <p:sp>
        <p:nvSpPr>
          <p:cNvPr id="10" name="TextovéPole 1">
            <a:extLst>
              <a:ext uri="{FF2B5EF4-FFF2-40B4-BE49-F238E27FC236}">
                <a16:creationId xmlns:a16="http://schemas.microsoft.com/office/drawing/2014/main" id="{3E526826-A873-472C-BCCD-A6D583D100FE}"/>
              </a:ext>
            </a:extLst>
          </p:cNvPr>
          <p:cNvSpPr txBox="1"/>
          <p:nvPr/>
        </p:nvSpPr>
        <p:spPr>
          <a:xfrm>
            <a:off x="186608" y="6500082"/>
            <a:ext cx="2023191" cy="27717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b="1" dirty="0">
                <a:solidFill>
                  <a:schemeClr val="bg1"/>
                </a:solidFill>
              </a:rPr>
              <a:t>Zdroj dat: ISIN, ÚZIS ČR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43CB280-3288-4B54-B9D2-6D52D48EA6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798" y="1720057"/>
            <a:ext cx="5759956" cy="407319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2B565EE-2A11-44EA-9023-D22201149C82}"/>
              </a:ext>
            </a:extLst>
          </p:cNvPr>
          <p:cNvSpPr txBox="1"/>
          <p:nvPr/>
        </p:nvSpPr>
        <p:spPr>
          <a:xfrm>
            <a:off x="6314494" y="1890943"/>
            <a:ext cx="3790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Počet případů COVID-19 na 100 tis. obyv.</a:t>
            </a:r>
          </a:p>
          <a:p>
            <a:r>
              <a:rPr lang="cs-CZ" sz="1400" dirty="0"/>
              <a:t>18. 1. - 31. 1. 2021</a:t>
            </a:r>
          </a:p>
        </p:txBody>
      </p:sp>
      <p:graphicFrame>
        <p:nvGraphicFramePr>
          <p:cNvPr id="14" name="Graf 13">
            <a:extLst>
              <a:ext uri="{FF2B5EF4-FFF2-40B4-BE49-F238E27FC236}">
                <a16:creationId xmlns:a16="http://schemas.microsoft.com/office/drawing/2014/main" id="{B8DD8A1F-E8E7-47AB-ADF1-6192503C5A6C}"/>
              </a:ext>
            </a:extLst>
          </p:cNvPr>
          <p:cNvGraphicFramePr>
            <a:graphicFrameLocks/>
          </p:cNvGraphicFramePr>
          <p:nvPr/>
        </p:nvGraphicFramePr>
        <p:xfrm>
          <a:off x="81306" y="1642202"/>
          <a:ext cx="6120000" cy="237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062662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8E5C8D-F08B-482F-9AD6-A806C77C9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Aktuálně řešené významné události ZLK</a:t>
            </a:r>
            <a:br>
              <a:rPr lang="cs-CZ" altLang="cs-CZ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altLang="cs-CZ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(nově hlášené a aktualizované v posledních 72 hodinách)</a:t>
            </a:r>
            <a:endParaRPr lang="cs-CZ" sz="2000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3B6D3F9-CC35-4F40-8D06-F036EBC5BB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3"/>
          <a:stretch/>
        </p:blipFill>
        <p:spPr>
          <a:xfrm>
            <a:off x="10312974" y="141407"/>
            <a:ext cx="1660507" cy="1510172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840F9DC4-6289-4EBB-9A77-3F6406B0A258}"/>
              </a:ext>
            </a:extLst>
          </p:cNvPr>
          <p:cNvSpPr/>
          <p:nvPr/>
        </p:nvSpPr>
        <p:spPr>
          <a:xfrm>
            <a:off x="332819" y="6488667"/>
            <a:ext cx="14171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b="1" dirty="0">
                <a:solidFill>
                  <a:schemeClr val="bg1"/>
                </a:solidFill>
              </a:rPr>
              <a:t>Zdroj dat: CFA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F182E7B8-19DE-4DF3-81D9-F2171D0CA001}"/>
              </a:ext>
            </a:extLst>
          </p:cNvPr>
          <p:cNvSpPr/>
          <p:nvPr/>
        </p:nvSpPr>
        <p:spPr>
          <a:xfrm>
            <a:off x="1407886" y="2951946"/>
            <a:ext cx="9376228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altLang="cs-CZ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 tomto období nejsou prozatím zaznamenány a hlášeny žádné nové události</a:t>
            </a:r>
            <a:endParaRPr lang="cs-CZ" sz="2800" b="1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8081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EEF58D-4CB5-4DD8-9035-A4159BF82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Aktuálně řešené významné události </a:t>
            </a:r>
            <a:r>
              <a:rPr lang="cs-CZ" altLang="cs-CZ" sz="20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řešené od 1. ledna 2021 – celá ČR (k 31. 1. 2021 23:59)</a:t>
            </a:r>
            <a:endParaRPr lang="cs-CZ" sz="2000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C38204C-E513-4B85-A934-9765759767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3"/>
          <a:stretch/>
        </p:blipFill>
        <p:spPr>
          <a:xfrm>
            <a:off x="10312974" y="141407"/>
            <a:ext cx="1660507" cy="1510172"/>
          </a:xfrm>
          <a:prstGeom prst="rect">
            <a:avLst/>
          </a:prstGeom>
        </p:spPr>
      </p:pic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5C737B6B-E278-415F-908B-4BC8B4AAFC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3583019"/>
              </p:ext>
            </p:extLst>
          </p:nvPr>
        </p:nvGraphicFramePr>
        <p:xfrm>
          <a:off x="1604497" y="965998"/>
          <a:ext cx="7768102" cy="5230984"/>
        </p:xfrm>
        <a:graphic>
          <a:graphicData uri="http://schemas.openxmlformats.org/drawingml/2006/table">
            <a:tbl>
              <a:tblPr/>
              <a:tblGrid>
                <a:gridCol w="2647359">
                  <a:extLst>
                    <a:ext uri="{9D8B030D-6E8A-4147-A177-3AD203B41FA5}">
                      <a16:colId xmlns:a16="http://schemas.microsoft.com/office/drawing/2014/main" val="1689259900"/>
                    </a:ext>
                  </a:extLst>
                </a:gridCol>
                <a:gridCol w="989045">
                  <a:extLst>
                    <a:ext uri="{9D8B030D-6E8A-4147-A177-3AD203B41FA5}">
                      <a16:colId xmlns:a16="http://schemas.microsoft.com/office/drawing/2014/main" val="3432390918"/>
                    </a:ext>
                  </a:extLst>
                </a:gridCol>
                <a:gridCol w="989045">
                  <a:extLst>
                    <a:ext uri="{9D8B030D-6E8A-4147-A177-3AD203B41FA5}">
                      <a16:colId xmlns:a16="http://schemas.microsoft.com/office/drawing/2014/main" val="2879907604"/>
                    </a:ext>
                  </a:extLst>
                </a:gridCol>
                <a:gridCol w="883696">
                  <a:extLst>
                    <a:ext uri="{9D8B030D-6E8A-4147-A177-3AD203B41FA5}">
                      <a16:colId xmlns:a16="http://schemas.microsoft.com/office/drawing/2014/main" val="753442482"/>
                    </a:ext>
                  </a:extLst>
                </a:gridCol>
                <a:gridCol w="1160604">
                  <a:extLst>
                    <a:ext uri="{9D8B030D-6E8A-4147-A177-3AD203B41FA5}">
                      <a16:colId xmlns:a16="http://schemas.microsoft.com/office/drawing/2014/main" val="1404372361"/>
                    </a:ext>
                  </a:extLst>
                </a:gridCol>
                <a:gridCol w="1098353">
                  <a:extLst>
                    <a:ext uri="{9D8B030D-6E8A-4147-A177-3AD203B41FA5}">
                      <a16:colId xmlns:a16="http://schemas.microsoft.com/office/drawing/2014/main" val="1556859089"/>
                    </a:ext>
                  </a:extLst>
                </a:gridCol>
              </a:tblGrid>
              <a:tr h="408714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Typ zařízení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Počet událostí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cs-CZ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Počet nakažených u aktuálně řešených událostí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1993091"/>
                  </a:ext>
                </a:extLst>
              </a:tr>
              <a:tr h="213456">
                <a:tc vMerge="1">
                  <a:txBody>
                    <a:bodyPr/>
                    <a:lstStyle/>
                    <a:p>
                      <a:pPr algn="ctr" fontAlgn="b"/>
                      <a:endParaRPr lang="cs-CZ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0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Leden 2021*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0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Aktuálně řešené*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přírůstek 24/h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Celkem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přírůstek 24/h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135419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Zdravotnická zařízení</a:t>
                      </a:r>
                    </a:p>
                  </a:txBody>
                  <a:tcPr marL="108000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1 262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320446"/>
                  </a:ext>
                </a:extLst>
              </a:tr>
              <a:tr h="2817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Zařízení sociálních služeb</a:t>
                      </a:r>
                    </a:p>
                  </a:txBody>
                  <a:tcPr marL="108000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334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4 481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511665"/>
                  </a:ext>
                </a:extLst>
              </a:tr>
              <a:tr h="2817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Sport</a:t>
                      </a:r>
                    </a:p>
                  </a:txBody>
                  <a:tcPr marL="108000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3556288"/>
                  </a:ext>
                </a:extLst>
              </a:tr>
              <a:tr h="2722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Lázeňská zařízení</a:t>
                      </a:r>
                    </a:p>
                  </a:txBody>
                  <a:tcPr marL="108000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5714332"/>
                  </a:ext>
                </a:extLst>
              </a:tr>
              <a:tr h="2817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Školy</a:t>
                      </a:r>
                    </a:p>
                  </a:txBody>
                  <a:tcPr marL="108000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9246222"/>
                  </a:ext>
                </a:extLst>
              </a:tr>
              <a:tr h="248212">
                <a:tc>
                  <a:txBody>
                    <a:bodyPr/>
                    <a:lstStyle/>
                    <a:p>
                      <a:pPr lvl="1" algn="l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Mateřské</a:t>
                      </a:r>
                    </a:p>
                  </a:txBody>
                  <a:tcPr marL="108000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563757"/>
                  </a:ext>
                </a:extLst>
              </a:tr>
              <a:tr h="247323">
                <a:tc>
                  <a:txBody>
                    <a:bodyPr/>
                    <a:lstStyle/>
                    <a:p>
                      <a:pPr marL="457200" lvl="1" algn="l" defTabSz="914400" rtl="0" eaLnBrk="1" fontAlgn="b" latinLnBrk="0" hangingPunct="1"/>
                      <a:r>
                        <a:rPr lang="cs-CZ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Základní</a:t>
                      </a:r>
                    </a:p>
                  </a:txBody>
                  <a:tcPr marL="108000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9382430"/>
                  </a:ext>
                </a:extLst>
              </a:tr>
              <a:tr h="247323">
                <a:tc>
                  <a:txBody>
                    <a:bodyPr/>
                    <a:lstStyle/>
                    <a:p>
                      <a:pPr marL="457200" lvl="1" algn="l" defTabSz="914400" rtl="0" eaLnBrk="1" fontAlgn="b" latinLnBrk="0" hangingPunct="1"/>
                      <a:r>
                        <a:rPr lang="cs-CZ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Střední</a:t>
                      </a:r>
                    </a:p>
                  </a:txBody>
                  <a:tcPr marL="108000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2421592"/>
                  </a:ext>
                </a:extLst>
              </a:tr>
              <a:tr h="247323">
                <a:tc>
                  <a:txBody>
                    <a:bodyPr/>
                    <a:lstStyle/>
                    <a:p>
                      <a:pPr marL="457200" lvl="1" algn="l" defTabSz="914400" rtl="0" eaLnBrk="1" fontAlgn="b" latinLnBrk="0" hangingPunct="1"/>
                      <a:r>
                        <a:rPr lang="cs-CZ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Ostatní</a:t>
                      </a:r>
                    </a:p>
                  </a:txBody>
                  <a:tcPr marL="108000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608151"/>
                  </a:ext>
                </a:extLst>
              </a:tr>
              <a:tr h="278766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Dětské domovy</a:t>
                      </a:r>
                    </a:p>
                  </a:txBody>
                  <a:tcPr marL="108000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0534297"/>
                  </a:ext>
                </a:extLst>
              </a:tr>
              <a:tr h="2817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Firmy (Pracoviště)</a:t>
                      </a:r>
                    </a:p>
                  </a:txBody>
                  <a:tcPr marL="108000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715460"/>
                  </a:ext>
                </a:extLst>
              </a:tr>
              <a:tr h="2817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Kritická infrastruktura (ostatní)</a:t>
                      </a:r>
                    </a:p>
                  </a:txBody>
                  <a:tcPr marL="108000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0818916"/>
                  </a:ext>
                </a:extLst>
              </a:tr>
              <a:tr h="2817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Věznice</a:t>
                      </a:r>
                    </a:p>
                  </a:txBody>
                  <a:tcPr marL="108000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766753"/>
                  </a:ext>
                </a:extLst>
              </a:tr>
              <a:tr h="2817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Ubytovací zařízení</a:t>
                      </a:r>
                    </a:p>
                  </a:txBody>
                  <a:tcPr marL="108000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099900"/>
                  </a:ext>
                </a:extLst>
              </a:tr>
              <a:tr h="2817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Státní správa</a:t>
                      </a:r>
                    </a:p>
                  </a:txBody>
                  <a:tcPr marL="108000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897681"/>
                  </a:ext>
                </a:extLst>
              </a:tr>
              <a:tr h="2817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Obchody</a:t>
                      </a:r>
                    </a:p>
                  </a:txBody>
                  <a:tcPr marL="108000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6484200"/>
                  </a:ext>
                </a:extLst>
              </a:tr>
              <a:tr h="2817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CELKEM</a:t>
                      </a:r>
                    </a:p>
                  </a:txBody>
                  <a:tcPr marL="108000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8 403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5893998"/>
                  </a:ext>
                </a:extLst>
              </a:tr>
            </a:tbl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356E8D72-9DE0-425B-948F-5E316CE8E4AD}"/>
              </a:ext>
            </a:extLst>
          </p:cNvPr>
          <p:cNvSpPr txBox="1"/>
          <p:nvPr/>
        </p:nvSpPr>
        <p:spPr>
          <a:xfrm>
            <a:off x="972457" y="6487886"/>
            <a:ext cx="6923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*</a:t>
            </a:r>
            <a:r>
              <a:rPr lang="cs-CZ" sz="1200" b="1" dirty="0">
                <a:solidFill>
                  <a:schemeClr val="bg1"/>
                </a:solidFill>
              </a:rPr>
              <a:t>Události, které nejsou uzavřené v CFA</a:t>
            </a:r>
          </a:p>
        </p:txBody>
      </p:sp>
    </p:spTree>
    <p:extLst>
      <p:ext uri="{BB962C8B-B14F-4D97-AF65-F5344CB8AC3E}">
        <p14:creationId xmlns:p14="http://schemas.microsoft.com/office/powerpoint/2010/main" val="16872628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EEF58D-4CB5-4DD8-9035-A4159BF82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Významné události </a:t>
            </a:r>
            <a:r>
              <a:rPr lang="cs-CZ" altLang="cs-CZ" sz="20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řešené od 1. října 2020 – celá ČR (k 31. 1. 2021 23:59)</a:t>
            </a:r>
            <a:endParaRPr lang="cs-CZ" sz="2000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C38204C-E513-4B85-A934-9765759767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3"/>
          <a:stretch/>
        </p:blipFill>
        <p:spPr>
          <a:xfrm>
            <a:off x="10312974" y="141407"/>
            <a:ext cx="1660507" cy="1510172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029372ED-A2D4-479D-BF50-0B5B420E34CE}"/>
              </a:ext>
            </a:extLst>
          </p:cNvPr>
          <p:cNvSpPr txBox="1"/>
          <p:nvPr/>
        </p:nvSpPr>
        <p:spPr>
          <a:xfrm>
            <a:off x="449943" y="6458857"/>
            <a:ext cx="1799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Zdroj: CFA</a:t>
            </a:r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77B278EA-F8D3-41D8-A30A-E8618EC3A9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2808208"/>
              </p:ext>
            </p:extLst>
          </p:nvPr>
        </p:nvGraphicFramePr>
        <p:xfrm>
          <a:off x="1604498" y="965997"/>
          <a:ext cx="7080931" cy="5349145"/>
        </p:xfrm>
        <a:graphic>
          <a:graphicData uri="http://schemas.openxmlformats.org/drawingml/2006/table">
            <a:tbl>
              <a:tblPr/>
              <a:tblGrid>
                <a:gridCol w="3225599">
                  <a:extLst>
                    <a:ext uri="{9D8B030D-6E8A-4147-A177-3AD203B41FA5}">
                      <a16:colId xmlns:a16="http://schemas.microsoft.com/office/drawing/2014/main" val="1689259900"/>
                    </a:ext>
                  </a:extLst>
                </a:gridCol>
                <a:gridCol w="1256665">
                  <a:extLst>
                    <a:ext uri="{9D8B030D-6E8A-4147-A177-3AD203B41FA5}">
                      <a16:colId xmlns:a16="http://schemas.microsoft.com/office/drawing/2014/main" val="3432390918"/>
                    </a:ext>
                  </a:extLst>
                </a:gridCol>
                <a:gridCol w="2598667">
                  <a:extLst>
                    <a:ext uri="{9D8B030D-6E8A-4147-A177-3AD203B41FA5}">
                      <a16:colId xmlns:a16="http://schemas.microsoft.com/office/drawing/2014/main" val="1404372361"/>
                    </a:ext>
                  </a:extLst>
                </a:gridCol>
              </a:tblGrid>
              <a:tr h="3100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cs-CZ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Typ zařízení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cs-CZ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Počet událostí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cs-CZ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Počet nakažených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1993091"/>
                  </a:ext>
                </a:extLst>
              </a:tr>
              <a:tr h="3100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Zdravotnická zařízení</a:t>
                      </a:r>
                    </a:p>
                  </a:txBody>
                  <a:tcPr marL="108000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11 361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320446"/>
                  </a:ext>
                </a:extLst>
              </a:tr>
              <a:tr h="3100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Zařízení sociálních služeb</a:t>
                      </a:r>
                    </a:p>
                  </a:txBody>
                  <a:tcPr marL="108000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23 760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511665"/>
                  </a:ext>
                </a:extLst>
              </a:tr>
              <a:tr h="3100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Sport</a:t>
                      </a:r>
                    </a:p>
                  </a:txBody>
                  <a:tcPr marL="108000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3556288"/>
                  </a:ext>
                </a:extLst>
              </a:tr>
              <a:tr h="3100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Lázeňská zařízení</a:t>
                      </a:r>
                    </a:p>
                  </a:txBody>
                  <a:tcPr marL="108000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5714332"/>
                  </a:ext>
                </a:extLst>
              </a:tr>
              <a:tr h="3100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Školy</a:t>
                      </a:r>
                    </a:p>
                  </a:txBody>
                  <a:tcPr marL="108000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4 157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9246222"/>
                  </a:ext>
                </a:extLst>
              </a:tr>
              <a:tr h="273152">
                <a:tc>
                  <a:txBody>
                    <a:bodyPr/>
                    <a:lstStyle/>
                    <a:p>
                      <a:pPr lvl="1" algn="l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Mateřské</a:t>
                      </a:r>
                    </a:p>
                  </a:txBody>
                  <a:tcPr marL="108000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1 637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563757"/>
                  </a:ext>
                </a:extLst>
              </a:tr>
              <a:tr h="246272">
                <a:tc>
                  <a:txBody>
                    <a:bodyPr/>
                    <a:lstStyle/>
                    <a:p>
                      <a:pPr marL="457200" lvl="1" algn="l" defTabSz="914400" rtl="0" eaLnBrk="1" fontAlgn="b" latinLnBrk="0" hangingPunct="1"/>
                      <a:r>
                        <a:rPr lang="cs-CZ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Základní</a:t>
                      </a:r>
                    </a:p>
                  </a:txBody>
                  <a:tcPr marL="108000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1 763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9382430"/>
                  </a:ext>
                </a:extLst>
              </a:tr>
              <a:tr h="246272">
                <a:tc>
                  <a:txBody>
                    <a:bodyPr/>
                    <a:lstStyle/>
                    <a:p>
                      <a:pPr marL="457200" lvl="1" algn="l" defTabSz="914400" rtl="0" eaLnBrk="1" fontAlgn="b" latinLnBrk="0" hangingPunct="1"/>
                      <a:r>
                        <a:rPr lang="cs-CZ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Střední</a:t>
                      </a:r>
                    </a:p>
                  </a:txBody>
                  <a:tcPr marL="108000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2421592"/>
                  </a:ext>
                </a:extLst>
              </a:tr>
              <a:tr h="246272">
                <a:tc>
                  <a:txBody>
                    <a:bodyPr/>
                    <a:lstStyle/>
                    <a:p>
                      <a:pPr marL="457200" lvl="1" algn="l" defTabSz="914400" rtl="0" eaLnBrk="1" fontAlgn="b" latinLnBrk="0" hangingPunct="1"/>
                      <a:r>
                        <a:rPr lang="cs-CZ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Ostatní</a:t>
                      </a:r>
                    </a:p>
                  </a:txBody>
                  <a:tcPr marL="108000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608151"/>
                  </a:ext>
                </a:extLst>
              </a:tr>
              <a:tr h="306774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Dětské domovy</a:t>
                      </a:r>
                    </a:p>
                  </a:txBody>
                  <a:tcPr marL="108000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0534297"/>
                  </a:ext>
                </a:extLst>
              </a:tr>
              <a:tr h="3100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Firmy (Pracoviště)</a:t>
                      </a:r>
                    </a:p>
                  </a:txBody>
                  <a:tcPr marL="108000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2 308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715460"/>
                  </a:ext>
                </a:extLst>
              </a:tr>
              <a:tr h="3100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Kritická infrastruktura (ostatní)</a:t>
                      </a:r>
                    </a:p>
                  </a:txBody>
                  <a:tcPr marL="108000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0818916"/>
                  </a:ext>
                </a:extLst>
              </a:tr>
              <a:tr h="3100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Věznice</a:t>
                      </a:r>
                    </a:p>
                  </a:txBody>
                  <a:tcPr marL="108000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2 497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766753"/>
                  </a:ext>
                </a:extLst>
              </a:tr>
              <a:tr h="3100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Ubytovací zařízení</a:t>
                      </a:r>
                    </a:p>
                  </a:txBody>
                  <a:tcPr marL="108000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099900"/>
                  </a:ext>
                </a:extLst>
              </a:tr>
              <a:tr h="3100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Státní správa</a:t>
                      </a:r>
                    </a:p>
                  </a:txBody>
                  <a:tcPr marL="108000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897681"/>
                  </a:ext>
                </a:extLst>
              </a:tr>
              <a:tr h="3100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Obchody</a:t>
                      </a:r>
                    </a:p>
                  </a:txBody>
                  <a:tcPr marL="108000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6484200"/>
                  </a:ext>
                </a:extLst>
              </a:tr>
              <a:tr h="3100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CELKEM</a:t>
                      </a:r>
                    </a:p>
                  </a:txBody>
                  <a:tcPr marL="108000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46 349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58939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49729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B10761-6419-4FD0-B8D2-FE47951D3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Počet událostí v ZSS a ZZ podle CFA v jednotlivých krajích </a:t>
            </a:r>
            <a:br>
              <a:rPr lang="cs-CZ" dirty="0"/>
            </a:br>
            <a:r>
              <a:rPr lang="cs-CZ" dirty="0"/>
              <a:t>od 1. ledna do 31. ledna 2021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679C2BB-5571-4255-A232-1EA1BEB3686B}"/>
              </a:ext>
            </a:extLst>
          </p:cNvPr>
          <p:cNvSpPr txBox="1"/>
          <p:nvPr/>
        </p:nvSpPr>
        <p:spPr>
          <a:xfrm>
            <a:off x="399931" y="6427458"/>
            <a:ext cx="3945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>
                <a:solidFill>
                  <a:schemeClr val="bg1"/>
                </a:solidFill>
              </a:rPr>
              <a:t>*Události, </a:t>
            </a:r>
            <a:r>
              <a:rPr lang="cs-CZ" sz="1400" b="1" dirty="0">
                <a:solidFill>
                  <a:schemeClr val="bg1"/>
                </a:solidFill>
              </a:rPr>
              <a:t>které nejsou uzavřené v CFA</a:t>
            </a: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4E12EC9A-C325-4A15-94B4-F48EE38C03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9330370"/>
              </p:ext>
            </p:extLst>
          </p:nvPr>
        </p:nvGraphicFramePr>
        <p:xfrm>
          <a:off x="399930" y="996948"/>
          <a:ext cx="9818127" cy="5270495"/>
        </p:xfrm>
        <a:graphic>
          <a:graphicData uri="http://schemas.openxmlformats.org/drawingml/2006/table">
            <a:tbl>
              <a:tblPr firstRow="1" firstCol="1" bandRow="1"/>
              <a:tblGrid>
                <a:gridCol w="1685465">
                  <a:extLst>
                    <a:ext uri="{9D8B030D-6E8A-4147-A177-3AD203B41FA5}">
                      <a16:colId xmlns:a16="http://schemas.microsoft.com/office/drawing/2014/main" val="3010691723"/>
                    </a:ext>
                  </a:extLst>
                </a:gridCol>
                <a:gridCol w="1379017">
                  <a:extLst>
                    <a:ext uri="{9D8B030D-6E8A-4147-A177-3AD203B41FA5}">
                      <a16:colId xmlns:a16="http://schemas.microsoft.com/office/drawing/2014/main" val="993195161"/>
                    </a:ext>
                  </a:extLst>
                </a:gridCol>
                <a:gridCol w="1379017">
                  <a:extLst>
                    <a:ext uri="{9D8B030D-6E8A-4147-A177-3AD203B41FA5}">
                      <a16:colId xmlns:a16="http://schemas.microsoft.com/office/drawing/2014/main" val="1937985471"/>
                    </a:ext>
                  </a:extLst>
                </a:gridCol>
                <a:gridCol w="1343657">
                  <a:extLst>
                    <a:ext uri="{9D8B030D-6E8A-4147-A177-3AD203B41FA5}">
                      <a16:colId xmlns:a16="http://schemas.microsoft.com/office/drawing/2014/main" val="2618090234"/>
                    </a:ext>
                  </a:extLst>
                </a:gridCol>
                <a:gridCol w="1343657">
                  <a:extLst>
                    <a:ext uri="{9D8B030D-6E8A-4147-A177-3AD203B41FA5}">
                      <a16:colId xmlns:a16="http://schemas.microsoft.com/office/drawing/2014/main" val="3813314841"/>
                    </a:ext>
                  </a:extLst>
                </a:gridCol>
                <a:gridCol w="1343657">
                  <a:extLst>
                    <a:ext uri="{9D8B030D-6E8A-4147-A177-3AD203B41FA5}">
                      <a16:colId xmlns:a16="http://schemas.microsoft.com/office/drawing/2014/main" val="3978918480"/>
                    </a:ext>
                  </a:extLst>
                </a:gridCol>
                <a:gridCol w="1343657">
                  <a:extLst>
                    <a:ext uri="{9D8B030D-6E8A-4147-A177-3AD203B41FA5}">
                      <a16:colId xmlns:a16="http://schemas.microsoft.com/office/drawing/2014/main" val="3278324184"/>
                    </a:ext>
                  </a:extLst>
                </a:gridCol>
              </a:tblGrid>
              <a:tr h="291076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cs-CZ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31" marR="32531" marT="682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Zařízení sociálních služeb</a:t>
                      </a:r>
                      <a:endParaRPr lang="cs-CZ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31" marR="32531" marT="682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Zdravotnické zařízení</a:t>
                      </a:r>
                      <a:endParaRPr lang="cs-CZ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31" marR="32531" marT="682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6567952"/>
                  </a:ext>
                </a:extLst>
              </a:tr>
              <a:tr h="93995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Počet událostí nahlášených od </a:t>
                      </a:r>
                      <a:br>
                        <a:rPr lang="cs-CZ" sz="12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</a:br>
                      <a:r>
                        <a:rPr lang="cs-CZ" sz="12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 ledna 2021</a:t>
                      </a:r>
                      <a:endParaRPr lang="cs-CZ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31" marR="32531" marT="682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Počet aktuálně řešených událostí*</a:t>
                      </a:r>
                      <a:endParaRPr lang="cs-CZ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31" marR="32531" marT="682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Počet případů </a:t>
                      </a:r>
                      <a:r>
                        <a:rPr lang="pl-PL" sz="12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nahlášených od </a:t>
                      </a:r>
                      <a:br>
                        <a:rPr lang="pl-PL" sz="12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</a:br>
                      <a:r>
                        <a:rPr lang="pl-PL" sz="12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 ledna 2021</a:t>
                      </a:r>
                      <a:endParaRPr lang="cs-CZ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31" marR="32531" marT="682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Počet událostí nahlášených od </a:t>
                      </a:r>
                      <a:br>
                        <a:rPr lang="cs-CZ" sz="12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</a:br>
                      <a:r>
                        <a:rPr lang="cs-CZ" sz="12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 ledna 2021</a:t>
                      </a:r>
                      <a:endParaRPr lang="cs-CZ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31" marR="32531" marT="682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Počet aktuálně řešených událostí*</a:t>
                      </a:r>
                      <a:endParaRPr lang="cs-CZ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31" marR="32531" marT="682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Počet případů </a:t>
                      </a:r>
                      <a:r>
                        <a:rPr lang="pl-PL" sz="12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nahlášených od </a:t>
                      </a:r>
                      <a:endParaRPr lang="cs-CZ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pl-PL" sz="12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 ledna 2021</a:t>
                      </a:r>
                      <a:endParaRPr lang="cs-CZ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31" marR="32531" marT="682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820316"/>
                  </a:ext>
                </a:extLst>
              </a:tr>
              <a:tr h="288533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Hlavní město Praha</a:t>
                      </a:r>
                      <a:endParaRPr lang="cs-CZ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31" marR="32531" marT="682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" marR="6821" marT="682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E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248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B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" marR="6821" marT="682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E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183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71" marR="7871" marT="787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BC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453149"/>
                  </a:ext>
                </a:extLst>
              </a:tr>
              <a:tr h="288533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Středočeský kraj</a:t>
                      </a:r>
                      <a:endParaRPr lang="cs-CZ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31" marR="32531" marT="682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" marR="6821" marT="682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E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1163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B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" marR="6821" marT="682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E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230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71" marR="7871" marT="787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BC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9912598"/>
                  </a:ext>
                </a:extLst>
              </a:tr>
              <a:tr h="288533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Jihočeský kraj</a:t>
                      </a:r>
                      <a:endParaRPr lang="cs-CZ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31" marR="32531" marT="682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" marR="6821" marT="682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E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304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B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" marR="6821" marT="682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E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32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71" marR="7871" marT="787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BC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7025851"/>
                  </a:ext>
                </a:extLst>
              </a:tr>
              <a:tr h="288533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Plzeňský kraj</a:t>
                      </a:r>
                      <a:endParaRPr lang="cs-CZ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31" marR="32531" marT="682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" marR="6821" marT="682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E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B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" marR="6821" marT="682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E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71" marR="7871" marT="787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BC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6215573"/>
                  </a:ext>
                </a:extLst>
              </a:tr>
              <a:tr h="288533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Karlovarský kraj</a:t>
                      </a:r>
                      <a:endParaRPr lang="cs-CZ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31" marR="32531" marT="682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" marR="6821" marT="682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E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207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B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" marR="6821" marT="682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E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18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71" marR="7871" marT="787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BC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1327744"/>
                  </a:ext>
                </a:extLst>
              </a:tr>
              <a:tr h="288533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Ústecký kraj</a:t>
                      </a:r>
                      <a:endParaRPr lang="cs-CZ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31" marR="32531" marT="682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" marR="6821" marT="682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E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464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B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" marR="6821" marT="682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E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292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71" marR="7871" marT="787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BC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2441850"/>
                  </a:ext>
                </a:extLst>
              </a:tr>
              <a:tr h="288533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Liberecký kraj</a:t>
                      </a:r>
                      <a:endParaRPr lang="cs-CZ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31" marR="32531" marT="682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" marR="6821" marT="682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E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B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" marR="6821" marT="682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E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514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71" marR="7871" marT="787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BC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7421181"/>
                  </a:ext>
                </a:extLst>
              </a:tr>
              <a:tr h="288533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Královéhradecký kraj</a:t>
                      </a:r>
                      <a:endParaRPr lang="cs-CZ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31" marR="32531" marT="682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" marR="6821" marT="682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E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416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B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" marR="6821" marT="682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E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71" marR="7871" marT="787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BC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223587"/>
                  </a:ext>
                </a:extLst>
              </a:tr>
              <a:tr h="288533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Pardubický kraj</a:t>
                      </a:r>
                      <a:endParaRPr lang="cs-CZ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31" marR="32531" marT="682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" marR="6821" marT="682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E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B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" marR="6821" marT="682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E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71" marR="7871" marT="787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BC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007150"/>
                  </a:ext>
                </a:extLst>
              </a:tr>
              <a:tr h="288533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Kraj Vysočina</a:t>
                      </a:r>
                      <a:endParaRPr lang="cs-CZ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31" marR="32531" marT="682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" marR="6821" marT="682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E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B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" marR="6821" marT="682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E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71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71" marR="7871" marT="787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BC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674020"/>
                  </a:ext>
                </a:extLst>
              </a:tr>
              <a:tr h="288533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Jihomoravský kraj</a:t>
                      </a:r>
                      <a:endParaRPr lang="cs-CZ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31" marR="32531" marT="682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" marR="6821" marT="682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E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B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" marR="6821" marT="682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E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270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71" marR="7871" marT="787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BC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4967711"/>
                  </a:ext>
                </a:extLst>
              </a:tr>
              <a:tr h="288533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Olomoucký kraj</a:t>
                      </a:r>
                      <a:endParaRPr lang="cs-CZ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31" marR="32531" marT="682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" marR="6821" marT="682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E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B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" marR="6821" marT="682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E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71" marR="7871" marT="787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BC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404014"/>
                  </a:ext>
                </a:extLst>
              </a:tr>
              <a:tr h="288533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Zlínský kraj</a:t>
                      </a:r>
                      <a:endParaRPr lang="cs-CZ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31" marR="32531" marT="682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" marR="6821" marT="682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E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423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B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" marR="6821" marT="682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E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58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71" marR="7871" marT="787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BC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5412838"/>
                  </a:ext>
                </a:extLst>
              </a:tr>
              <a:tr h="288533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Moravskoslezský kraj</a:t>
                      </a:r>
                      <a:endParaRPr lang="cs-CZ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31" marR="32531" marT="682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" marR="6821" marT="682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E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658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B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" marR="6821" marT="682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E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220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71" marR="7871" marT="7871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BC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12785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57450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4FC62B-F4E9-411F-9C0C-42F83F1CF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Shrnut</a:t>
            </a:r>
            <a:r>
              <a:rPr lang="cs-CZ" b="1" dirty="0"/>
              <a:t>í aktuální situace v ČR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4009DFF-FD12-4143-9EDF-F7E2AF251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0DFD3D-3A9B-46F9-B57F-E98436FEBC6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TextovéPole 1">
            <a:extLst>
              <a:ext uri="{FF2B5EF4-FFF2-40B4-BE49-F238E27FC236}">
                <a16:creationId xmlns:a16="http://schemas.microsoft.com/office/drawing/2014/main" id="{E5876C6B-CFD5-42DD-B925-AAF51D52DAB6}"/>
              </a:ext>
            </a:extLst>
          </p:cNvPr>
          <p:cNvSpPr txBox="1"/>
          <p:nvPr/>
        </p:nvSpPr>
        <p:spPr>
          <a:xfrm>
            <a:off x="186609" y="6500082"/>
            <a:ext cx="2051766" cy="27717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b="1" dirty="0">
                <a:solidFill>
                  <a:schemeClr val="bg1"/>
                </a:solidFill>
              </a:rPr>
              <a:t>Zdroj dat</a:t>
            </a:r>
            <a:r>
              <a:rPr lang="cs-CZ" sz="1200" b="1">
                <a:solidFill>
                  <a:schemeClr val="bg1"/>
                </a:solidFill>
              </a:rPr>
              <a:t>: ISIN, </a:t>
            </a:r>
            <a:r>
              <a:rPr lang="cs-CZ" sz="1200" b="1" dirty="0">
                <a:solidFill>
                  <a:schemeClr val="bg1"/>
                </a:solidFill>
              </a:rPr>
              <a:t>ÚZIS ČR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D8CAC735-A2A5-493D-8E6A-C898494CEE3C}"/>
              </a:ext>
            </a:extLst>
          </p:cNvPr>
          <p:cNvSpPr/>
          <p:nvPr/>
        </p:nvSpPr>
        <p:spPr>
          <a:xfrm>
            <a:off x="186610" y="1009710"/>
            <a:ext cx="1003144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cs-CZ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8CA491B6-D98C-45B5-8476-A801705420B3}"/>
              </a:ext>
            </a:extLst>
          </p:cNvPr>
          <p:cNvSpPr/>
          <p:nvPr/>
        </p:nvSpPr>
        <p:spPr>
          <a:xfrm>
            <a:off x="186609" y="867978"/>
            <a:ext cx="9772650" cy="5229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Clr>
                <a:srgbClr val="C00000"/>
              </a:buClr>
              <a:buSzPts val="1200"/>
              <a:buFont typeface="Wingdings" panose="05000000000000000000" pitchFamily="2" charset="2"/>
              <a:buChar char=""/>
            </a:pPr>
            <a: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 ČR i nadále převládá komunitní šíření onemocnění, denní počty případů jsou stále vysoké. Celkové riziko je hodnoceno jako velmi vysoké </a:t>
            </a:r>
            <a:endParaRPr lang="cs-CZ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Clr>
                <a:srgbClr val="C00000"/>
              </a:buClr>
              <a:buSzPts val="1200"/>
              <a:buFont typeface="Wingdings" panose="05000000000000000000" pitchFamily="2" charset="2"/>
              <a:buChar char=""/>
            </a:pPr>
            <a: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Za včerejší den bylo hlášeno 2 540 případů onemocnění COVID-19 a 41 úmrtí ve spojitosti s onemocněním COVID-19., nejvíce nových případů COVID-19 hlášeno za včerejší den Královehradeckém kraji (535 případů) </a:t>
            </a:r>
            <a:endParaRPr lang="cs-CZ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Clr>
                <a:srgbClr val="C00000"/>
              </a:buClr>
              <a:buSzPts val="1200"/>
              <a:buFont typeface="Wingdings" panose="05000000000000000000" pitchFamily="2" charset="2"/>
              <a:buChar char=""/>
            </a:pPr>
            <a: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Aktuální 7 denní průměr má hodnotu 6 748 případů a celorepubliková 7 denní incidence je 441,7 případů na 100 tisíc obyvatel, nejvyšší incidence je hlášena v Karlovarském (1 077,5) a Královehradeckém kraji (972,7).</a:t>
            </a:r>
            <a:endParaRPr lang="cs-CZ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Clr>
                <a:srgbClr val="C00000"/>
              </a:buClr>
              <a:buSzPts val="1200"/>
              <a:buFont typeface="Wingdings" panose="05000000000000000000" pitchFamily="2" charset="2"/>
              <a:buChar char=""/>
            </a:pPr>
            <a: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Incidence případů vyšší než 500 případů na 100 tisíc obyvatel za 7 dní je hlášena z 22 okresů, vyšší než 1 000 případů na 100 tisíc obyvatel ze 3 okresů, absolutně nejvyšší je v okrese Sokolov 1 316 případů na 100 tisíc obyvatel.</a:t>
            </a:r>
            <a:endParaRPr lang="cs-CZ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Clr>
                <a:srgbClr val="C00000"/>
              </a:buClr>
              <a:buSzPts val="1200"/>
              <a:buFont typeface="Wingdings" panose="05000000000000000000" pitchFamily="2" charset="2"/>
              <a:buChar char=""/>
            </a:pPr>
            <a: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 seniorní skupině (65+) hlášeno za posledních 7 dní celkem 7 867 případů onemocnění, v přepočtu na počet obyvatel to činí 369,1 případů na 100 tisíc obyvatel. Denní průměr za 7 dní je 1 124 případů denně.</a:t>
            </a:r>
            <a:endParaRPr lang="cs-CZ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Clr>
                <a:srgbClr val="C00000"/>
              </a:buClr>
              <a:buSzPts val="1200"/>
              <a:buFont typeface="Wingdings" panose="05000000000000000000" pitchFamily="2" charset="2"/>
              <a:buChar char=""/>
            </a:pPr>
            <a: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Celkový počet hospitalizací je 5 301, na jednotkách intenzivní péče je léčeno 1 009 pacientů. Počet nových příjmů 241.</a:t>
            </a:r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Nejvyšší počet hospitalizací hlášen z HMP (698)</a:t>
            </a:r>
            <a:endParaRPr lang="cs-CZ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Clr>
                <a:srgbClr val="C00000"/>
              </a:buClr>
              <a:buSzPts val="1200"/>
              <a:buFont typeface="Wingdings" panose="05000000000000000000" pitchFamily="2" charset="2"/>
              <a:buChar char=""/>
            </a:pPr>
            <a: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Za předchozí den provedeno 7 145 testů PCR a 11 662 </a:t>
            </a:r>
            <a:r>
              <a:rPr lang="cs-CZ" sz="14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Ag</a:t>
            </a:r>
            <a: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testů</a:t>
            </a:r>
            <a:endParaRPr lang="cs-CZ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Clr>
                <a:srgbClr val="C00000"/>
              </a:buClr>
              <a:buSzPts val="1200"/>
              <a:buFont typeface="Wingdings" panose="05000000000000000000" pitchFamily="2" charset="2"/>
              <a:buChar char=""/>
            </a:pPr>
            <a: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Celkem bylo prozatím vykázáno 268 617 očkování.</a:t>
            </a:r>
            <a:endParaRPr lang="cs-CZ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Clr>
                <a:srgbClr val="C00000"/>
              </a:buClr>
              <a:buSzPts val="1200"/>
              <a:buFont typeface="Wingdings" panose="05000000000000000000" pitchFamily="2" charset="2"/>
              <a:buChar char=""/>
            </a:pPr>
            <a: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Nejčastějšími pravděpodobnými místy výskytu je rodina, pracoviště, zdravotnická zařízení a zařízení poskytovatelů sociálních služeb.</a:t>
            </a:r>
            <a:endParaRPr lang="cs-CZ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890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A26059-E29C-4C3C-B964-98BDACF75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547" y="1"/>
            <a:ext cx="9373509" cy="89649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dirty="0"/>
              <a:t>Počet UNIKÁTNÍCH OSOB S UKONČENÝM OČKOVÁNÍM DVĚMA DÁVKAMI VAKCÍNY dle skupin očkovaných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F7E3601C-AD9C-4E0C-9E28-2F9615B65E04}"/>
              </a:ext>
            </a:extLst>
          </p:cNvPr>
          <p:cNvSpPr/>
          <p:nvPr/>
        </p:nvSpPr>
        <p:spPr>
          <a:xfrm>
            <a:off x="8214994" y="2968129"/>
            <a:ext cx="364744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400" dirty="0"/>
              <a:t>*Ostatní: velkou část tvoří osoby pracující na odběrových místech, pomáhající v péči o pacienty v nemocnicích a v sociálních službách (medici, studenti, dobrovolníci, ….)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8B0CC339-56DA-4A47-B567-EB72B63972F1}"/>
              </a:ext>
            </a:extLst>
          </p:cNvPr>
          <p:cNvSpPr/>
          <p:nvPr/>
        </p:nvSpPr>
        <p:spPr>
          <a:xfrm>
            <a:off x="329967" y="6513460"/>
            <a:ext cx="74298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1200" b="1" dirty="0">
                <a:solidFill>
                  <a:srgbClr val="FFFFFF"/>
                </a:solidFill>
              </a:rPr>
              <a:t>https://www.mzcr.cz/tiskove-centrum-mz/denni-prehled-dat-k-ockovani-proti-covid-19-k-2</a:t>
            </a:r>
            <a:r>
              <a:rPr lang="en-US" sz="1200" b="1" dirty="0">
                <a:solidFill>
                  <a:srgbClr val="FFFFFF"/>
                </a:solidFill>
              </a:rPr>
              <a:t>8</a:t>
            </a:r>
            <a:r>
              <a:rPr lang="cs-CZ" sz="1200" b="1" dirty="0">
                <a:solidFill>
                  <a:srgbClr val="FFFFFF"/>
                </a:solidFill>
              </a:rPr>
              <a:t>-1-2021/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F3B74D3-B986-42D8-867E-847E842D6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47" y="1133475"/>
            <a:ext cx="7111367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6836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0FB3FF-E786-49C9-8DBD-0CD7041F0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Státy přímo sousedící s ČR</a:t>
            </a:r>
            <a:r>
              <a:rPr lang="cs-CZ" dirty="0"/>
              <a:t> – popis situace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3C2AF34-11FC-4576-95B7-A01E9A033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0DFD3D-3A9B-46F9-B57F-E98436FEBC6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9261A0F5-6171-453F-B562-4FE8DF5052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7748942"/>
              </p:ext>
            </p:extLst>
          </p:nvPr>
        </p:nvGraphicFramePr>
        <p:xfrm>
          <a:off x="130232" y="1085630"/>
          <a:ext cx="10087825" cy="50679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8960">
                  <a:extLst>
                    <a:ext uri="{9D8B030D-6E8A-4147-A177-3AD203B41FA5}">
                      <a16:colId xmlns:a16="http://schemas.microsoft.com/office/drawing/2014/main" val="554850407"/>
                    </a:ext>
                  </a:extLst>
                </a:gridCol>
                <a:gridCol w="8588865">
                  <a:extLst>
                    <a:ext uri="{9D8B030D-6E8A-4147-A177-3AD203B41FA5}">
                      <a16:colId xmlns:a16="http://schemas.microsoft.com/office/drawing/2014/main" val="1774791894"/>
                    </a:ext>
                  </a:extLst>
                </a:gridCol>
              </a:tblGrid>
              <a:tr h="24719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Země</a:t>
                      </a:r>
                      <a:endParaRPr lang="cs-CZ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Popis situace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735481"/>
                  </a:ext>
                </a:extLst>
              </a:tr>
              <a:tr h="1494771"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Německo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cs-CZ" sz="1400" b="1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+5 608 </a:t>
                      </a:r>
                      <a:r>
                        <a:rPr lang="cs-CZ" sz="1400" b="1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</a:t>
                      </a:r>
                      <a:r>
                        <a:rPr lang="cs-CZ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řípadů za 24 hodin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14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8108863"/>
                  </a:ext>
                </a:extLst>
              </a:tr>
              <a:tr h="3268408"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Rakousko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400" b="1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+  1124 p</a:t>
                      </a:r>
                      <a:r>
                        <a:rPr lang="cs-CZ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řípadů za 24 hodin</a:t>
                      </a:r>
                    </a:p>
                    <a:p>
                      <a:pPr algn="l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Burgenland: 25</a:t>
                      </a:r>
                    </a:p>
                    <a:p>
                      <a:pPr algn="l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Kärnten: 78</a:t>
                      </a:r>
                    </a:p>
                    <a:p>
                      <a:pPr algn="l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Niederösterreich: 222</a:t>
                      </a:r>
                    </a:p>
                    <a:p>
                      <a:pPr algn="l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Oberösterreich: 157</a:t>
                      </a:r>
                    </a:p>
                    <a:p>
                      <a:pPr algn="l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Salzburg: 113</a:t>
                      </a:r>
                    </a:p>
                    <a:p>
                      <a:pPr algn="l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Steiermark: 140</a:t>
                      </a:r>
                    </a:p>
                    <a:p>
                      <a:pPr algn="l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Tirol: 95</a:t>
                      </a:r>
                    </a:p>
                    <a:p>
                      <a:pPr algn="l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Vorarlberg: 42</a:t>
                      </a:r>
                    </a:p>
                    <a:p>
                      <a:pPr algn="l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Wien: 252</a:t>
                      </a:r>
                    </a:p>
                    <a:p>
                      <a:pPr algn="l"/>
                      <a:endParaRPr lang="cs-CZ" sz="14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3733512"/>
                  </a:ext>
                </a:extLst>
              </a:tr>
            </a:tbl>
          </a:graphicData>
        </a:graphic>
      </p:graphicFrame>
      <p:sp>
        <p:nvSpPr>
          <p:cNvPr id="6" name="TextovéPole 1">
            <a:extLst>
              <a:ext uri="{FF2B5EF4-FFF2-40B4-BE49-F238E27FC236}">
                <a16:creationId xmlns:a16="http://schemas.microsoft.com/office/drawing/2014/main" id="{353ECE7D-8965-4490-B988-BB1C0C0E9EC5}"/>
              </a:ext>
            </a:extLst>
          </p:cNvPr>
          <p:cNvSpPr txBox="1"/>
          <p:nvPr/>
        </p:nvSpPr>
        <p:spPr>
          <a:xfrm>
            <a:off x="86686" y="6486928"/>
            <a:ext cx="7740241" cy="27717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b="1" dirty="0">
                <a:solidFill>
                  <a:schemeClr val="bg1"/>
                </a:solidFill>
              </a:rPr>
              <a:t>Zdroj dat: RKI</a:t>
            </a:r>
          </a:p>
        </p:txBody>
      </p:sp>
    </p:spTree>
    <p:extLst>
      <p:ext uri="{BB962C8B-B14F-4D97-AF65-F5344CB8AC3E}">
        <p14:creationId xmlns:p14="http://schemas.microsoft.com/office/powerpoint/2010/main" val="13443162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CE5D73-6DFC-4698-AE44-A19B92DCE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Aktuální situace v Německu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8414FA7D-3EFF-4D81-A325-F2352DDE8A7C}"/>
              </a:ext>
            </a:extLst>
          </p:cNvPr>
          <p:cNvSpPr/>
          <p:nvPr/>
        </p:nvSpPr>
        <p:spPr>
          <a:xfrm>
            <a:off x="332819" y="6437747"/>
            <a:ext cx="1710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Zdroj dat: RKI</a:t>
            </a:r>
            <a:endParaRPr lang="cs-CZ" dirty="0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46055B6C-8419-4537-B4E5-11FD9CA544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6801475"/>
              </p:ext>
            </p:extLst>
          </p:nvPr>
        </p:nvGraphicFramePr>
        <p:xfrm>
          <a:off x="1423874" y="1163121"/>
          <a:ext cx="8604546" cy="4966686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3418804">
                  <a:extLst>
                    <a:ext uri="{9D8B030D-6E8A-4147-A177-3AD203B41FA5}">
                      <a16:colId xmlns:a16="http://schemas.microsoft.com/office/drawing/2014/main" val="170446132"/>
                    </a:ext>
                  </a:extLst>
                </a:gridCol>
                <a:gridCol w="1337791">
                  <a:extLst>
                    <a:ext uri="{9D8B030D-6E8A-4147-A177-3AD203B41FA5}">
                      <a16:colId xmlns:a16="http://schemas.microsoft.com/office/drawing/2014/main" val="1519225938"/>
                    </a:ext>
                  </a:extLst>
                </a:gridCol>
                <a:gridCol w="1281132">
                  <a:extLst>
                    <a:ext uri="{9D8B030D-6E8A-4147-A177-3AD203B41FA5}">
                      <a16:colId xmlns:a16="http://schemas.microsoft.com/office/drawing/2014/main" val="498884286"/>
                    </a:ext>
                  </a:extLst>
                </a:gridCol>
                <a:gridCol w="2566819">
                  <a:extLst>
                    <a:ext uri="{9D8B030D-6E8A-4147-A177-3AD203B41FA5}">
                      <a16:colId xmlns:a16="http://schemas.microsoft.com/office/drawing/2014/main" val="3705718938"/>
                    </a:ext>
                  </a:extLst>
                </a:gridCol>
              </a:tblGrid>
              <a:tr h="28145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Spolková země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 hodin</a:t>
                      </a:r>
                      <a:endParaRPr lang="cs-CZ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 dní</a:t>
                      </a:r>
                      <a:endParaRPr lang="cs-CZ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 dní/100 tisíc obyvatel</a:t>
                      </a:r>
                      <a:endParaRPr lang="cs-CZ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1023961"/>
                  </a:ext>
                </a:extLst>
              </a:tr>
              <a:tr h="22166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b="0" i="0" u="none" strike="noStrike" noProof="0" dirty="0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Baden-Württem­berg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531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8.244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74</a:t>
                      </a: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3106504523"/>
                  </a:ext>
                </a:extLst>
              </a:tr>
              <a:tr h="281457"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b="0" i="0" u="none" strike="noStrike" noProof="0" dirty="0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Bayern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1.281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12.070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92</a:t>
                      </a: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2533415513"/>
                  </a:ext>
                </a:extLst>
              </a:tr>
              <a:tr h="281457"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b="0" i="0" u="none" strike="noStrike" noProof="0" dirty="0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Berlin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99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3.134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85</a:t>
                      </a: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1952690684"/>
                  </a:ext>
                </a:extLst>
              </a:tr>
              <a:tr h="281457"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b="0" i="0" u="none" strike="noStrike" noProof="0" dirty="0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Branden­burg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161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3.116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124</a:t>
                      </a: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214791327"/>
                  </a:ext>
                </a:extLst>
              </a:tr>
              <a:tr h="281457"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b="0" i="0" u="none" strike="noStrike" noProof="0" dirty="0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Bremen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567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83</a:t>
                      </a: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1235439352"/>
                  </a:ext>
                </a:extLst>
              </a:tr>
              <a:tr h="281457"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b="0" i="0" u="none" strike="noStrike" noProof="0" dirty="0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Hamburg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135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1.487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</a:t>
                      </a: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1687391529"/>
                  </a:ext>
                </a:extLst>
              </a:tr>
              <a:tr h="281457"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b="0" i="0" u="none" strike="noStrike" noProof="0" dirty="0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Hessen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233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5.780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92</a:t>
                      </a: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2273553015"/>
                  </a:ext>
                </a:extLst>
              </a:tr>
              <a:tr h="281457"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b="0" i="0" u="none" strike="noStrike" noProof="0" dirty="0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Meck­lenburg-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89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1.458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91</a:t>
                      </a: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4071885143"/>
                  </a:ext>
                </a:extLst>
              </a:tr>
              <a:tr h="281457"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b="0" i="0" u="none" strike="noStrike" noProof="0" dirty="0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Nieder­sachsen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636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6.063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76</a:t>
                      </a: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2771345304"/>
                  </a:ext>
                </a:extLst>
              </a:tr>
              <a:tr h="281457"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b="0" i="0" u="none" strike="noStrike" noProof="0" dirty="0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Nord­rhein-West­falen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1.099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15.494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86</a:t>
                      </a: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1961694199"/>
                  </a:ext>
                </a:extLst>
              </a:tr>
              <a:tr h="281457"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b="0" i="0" u="none" strike="noStrike" noProof="0" dirty="0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Rhein­land-Pfalz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406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3.355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</a:t>
                      </a: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3880965820"/>
                  </a:ext>
                </a:extLst>
              </a:tr>
              <a:tr h="281457"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b="0" i="0" u="none" strike="noStrike" noProof="0" dirty="0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Saarland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95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1.247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126</a:t>
                      </a: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2754698374"/>
                  </a:ext>
                </a:extLst>
              </a:tr>
              <a:tr h="281457"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b="0" i="0" u="none" strike="noStrike" noProof="0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Sachsen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470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4.924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121</a:t>
                      </a: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3287936611"/>
                  </a:ext>
                </a:extLst>
              </a:tr>
              <a:tr h="281457"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b="0" i="0" u="none" strike="noStrike" noProof="0" dirty="0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Sachsen-Anhalt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2.883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131</a:t>
                      </a: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1669794838"/>
                  </a:ext>
                </a:extLst>
              </a:tr>
              <a:tr h="281457"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b="0" i="0" u="none" strike="noStrike" noProof="0" dirty="0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Schles­wig-Holstein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183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2.326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</a:t>
                      </a: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3346149159"/>
                  </a:ext>
                </a:extLst>
              </a:tr>
              <a:tr h="240489"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b="0" i="0" u="none" strike="noStrike" noProof="0" dirty="0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Thüringen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163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3.437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161</a:t>
                      </a: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1241876279"/>
                  </a:ext>
                </a:extLst>
              </a:tr>
              <a:tr h="281457"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1" i="0" u="none" strike="noStrike" dirty="0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Celkem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1" i="0" u="none" strike="noStrike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5.608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1" i="0" u="none" strike="noStrike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75.585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1" i="0" u="none" strike="noStrike" dirty="0">
                          <a:solidFill>
                            <a:srgbClr val="32323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91</a:t>
                      </a: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549289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53742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F3B65E-61AA-4458-8C6E-17C9CE8F0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7denní incidence na 100 tisíc případů - Německo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2A2DF85C-2978-4553-B7BA-E498B49BC0C4}"/>
              </a:ext>
            </a:extLst>
          </p:cNvPr>
          <p:cNvSpPr/>
          <p:nvPr/>
        </p:nvSpPr>
        <p:spPr>
          <a:xfrm>
            <a:off x="332819" y="6488667"/>
            <a:ext cx="1710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Zdroj dat: RKI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8972AE9-AB55-4D2D-9250-5B61C4706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156" y="1013098"/>
            <a:ext cx="7424428" cy="521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896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D35E54-C384-44EB-ACCD-3C5CB201A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Německo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9186D53B-7AA1-4DAF-940C-E4156A492207}"/>
              </a:ext>
            </a:extLst>
          </p:cNvPr>
          <p:cNvSpPr/>
          <p:nvPr/>
        </p:nvSpPr>
        <p:spPr>
          <a:xfrm>
            <a:off x="332819" y="6454527"/>
            <a:ext cx="12041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cs-CZ" sz="1200" b="1" dirty="0">
                <a:solidFill>
                  <a:srgbClr val="FFFFFF"/>
                </a:solidFill>
              </a:rPr>
              <a:t>Zdroj dat: RKI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2C9D670-FFB9-4DBD-B412-F87309A7F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236" y="1028699"/>
            <a:ext cx="5781923" cy="531199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7F780CD-79D0-45FA-BC20-A1CAB9142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680" y="1078919"/>
            <a:ext cx="5708726" cy="521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081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Obrázek 120" descr="Obsah obrázku text, mapa&#10;&#10;Popis byl vytvořen automaticky">
            <a:extLst>
              <a:ext uri="{FF2B5EF4-FFF2-40B4-BE49-F238E27FC236}">
                <a16:creationId xmlns:a16="http://schemas.microsoft.com/office/drawing/2014/main" id="{302EF2C6-6B34-41C0-B4BC-20F5027D64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522" y="934692"/>
            <a:ext cx="8936749" cy="5445948"/>
          </a:xfrm>
          <a:prstGeom prst="rect">
            <a:avLst/>
          </a:prstGeom>
        </p:spPr>
      </p:pic>
      <p:pic>
        <p:nvPicPr>
          <p:cNvPr id="109" name="Obrázek 108">
            <a:extLst>
              <a:ext uri="{FF2B5EF4-FFF2-40B4-BE49-F238E27FC236}">
                <a16:creationId xmlns:a16="http://schemas.microsoft.com/office/drawing/2014/main" id="{9C33061E-C962-4E86-99F7-E145430D02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3"/>
          <a:stretch/>
        </p:blipFill>
        <p:spPr>
          <a:xfrm>
            <a:off x="10312974" y="141407"/>
            <a:ext cx="1660507" cy="1510172"/>
          </a:xfrm>
          <a:prstGeom prst="rect">
            <a:avLst/>
          </a:prstGeom>
        </p:spPr>
      </p:pic>
      <p:graphicFrame>
        <p:nvGraphicFramePr>
          <p:cNvPr id="49" name="Tabulka 48">
            <a:extLst>
              <a:ext uri="{FF2B5EF4-FFF2-40B4-BE49-F238E27FC236}">
                <a16:creationId xmlns:a16="http://schemas.microsoft.com/office/drawing/2014/main" id="{B32ABC4B-95C1-488D-A44A-10715A9C55D9}"/>
              </a:ext>
            </a:extLst>
          </p:cNvPr>
          <p:cNvGraphicFramePr>
            <a:graphicFrameLocks noGrp="1"/>
          </p:cNvGraphicFramePr>
          <p:nvPr/>
        </p:nvGraphicFramePr>
        <p:xfrm>
          <a:off x="4067673" y="2907936"/>
          <a:ext cx="1319824" cy="309804"/>
        </p:xfrm>
        <a:graphic>
          <a:graphicData uri="http://schemas.openxmlformats.org/drawingml/2006/table">
            <a:tbl>
              <a:tblPr/>
              <a:tblGrid>
                <a:gridCol w="1319824">
                  <a:extLst>
                    <a:ext uri="{9D8B030D-6E8A-4147-A177-3AD203B41FA5}">
                      <a16:colId xmlns:a16="http://schemas.microsoft.com/office/drawing/2014/main" val="467318390"/>
                    </a:ext>
                  </a:extLst>
                </a:gridCol>
              </a:tblGrid>
              <a:tr h="309804">
                <a:tc>
                  <a:txBody>
                    <a:bodyPr/>
                    <a:lstStyle/>
                    <a:p>
                      <a:r>
                        <a:rPr lang="de-DE" sz="12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Erzgebirgskreis</a:t>
                      </a:r>
                    </a:p>
                  </a:txBody>
                  <a:tcPr marL="19050" marR="19050" marT="19050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3861157"/>
                  </a:ext>
                </a:extLst>
              </a:tr>
            </a:tbl>
          </a:graphicData>
        </a:graphic>
      </p:graphicFrame>
      <p:graphicFrame>
        <p:nvGraphicFramePr>
          <p:cNvPr id="50" name="Tabulka 49">
            <a:extLst>
              <a:ext uri="{FF2B5EF4-FFF2-40B4-BE49-F238E27FC236}">
                <a16:creationId xmlns:a16="http://schemas.microsoft.com/office/drawing/2014/main" id="{4CFAF568-CAFD-49DB-84A1-6862BF1996B0}"/>
              </a:ext>
            </a:extLst>
          </p:cNvPr>
          <p:cNvGraphicFramePr>
            <a:graphicFrameLocks noGrp="1"/>
          </p:cNvGraphicFramePr>
          <p:nvPr/>
        </p:nvGraphicFramePr>
        <p:xfrm>
          <a:off x="8418610" y="908204"/>
          <a:ext cx="675825" cy="326767"/>
        </p:xfrm>
        <a:graphic>
          <a:graphicData uri="http://schemas.openxmlformats.org/drawingml/2006/table">
            <a:tbl>
              <a:tblPr/>
              <a:tblGrid>
                <a:gridCol w="675825">
                  <a:extLst>
                    <a:ext uri="{9D8B030D-6E8A-4147-A177-3AD203B41FA5}">
                      <a16:colId xmlns:a16="http://schemas.microsoft.com/office/drawing/2014/main" val="467318390"/>
                    </a:ext>
                  </a:extLst>
                </a:gridCol>
              </a:tblGrid>
              <a:tr h="326767">
                <a:tc>
                  <a:txBody>
                    <a:bodyPr/>
                    <a:lstStyle/>
                    <a:p>
                      <a:r>
                        <a:rPr lang="cs-CZ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Bautzen</a:t>
                      </a:r>
                    </a:p>
                  </a:txBody>
                  <a:tcPr marL="19050" marR="19050" marT="19050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3861157"/>
                  </a:ext>
                </a:extLst>
              </a:tr>
            </a:tbl>
          </a:graphicData>
        </a:graphic>
      </p:graphicFrame>
      <p:graphicFrame>
        <p:nvGraphicFramePr>
          <p:cNvPr id="51" name="Tabulka 50">
            <a:extLst>
              <a:ext uri="{FF2B5EF4-FFF2-40B4-BE49-F238E27FC236}">
                <a16:creationId xmlns:a16="http://schemas.microsoft.com/office/drawing/2014/main" id="{DEA18AE1-1D86-4697-89D8-047E7CDCB2A5}"/>
              </a:ext>
            </a:extLst>
          </p:cNvPr>
          <p:cNvGraphicFramePr>
            <a:graphicFrameLocks noGrp="1"/>
          </p:cNvGraphicFramePr>
          <p:nvPr/>
        </p:nvGraphicFramePr>
        <p:xfrm>
          <a:off x="6014596" y="1284348"/>
          <a:ext cx="1523458" cy="615315"/>
        </p:xfrm>
        <a:graphic>
          <a:graphicData uri="http://schemas.openxmlformats.org/drawingml/2006/table">
            <a:tbl>
              <a:tblPr/>
              <a:tblGrid>
                <a:gridCol w="1523458">
                  <a:extLst>
                    <a:ext uri="{9D8B030D-6E8A-4147-A177-3AD203B41FA5}">
                      <a16:colId xmlns:a16="http://schemas.microsoft.com/office/drawing/2014/main" val="467318390"/>
                    </a:ext>
                  </a:extLst>
                </a:gridCol>
              </a:tblGrid>
              <a:tr h="390496">
                <a:tc>
                  <a:txBody>
                    <a:bodyPr/>
                    <a:lstStyle/>
                    <a:p>
                      <a:r>
                        <a:rPr lang="de-DE" sz="12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Sächsische Schweiz-Osterzgebirge</a:t>
                      </a:r>
                    </a:p>
                  </a:txBody>
                  <a:tcPr marL="19050" marR="19050" marT="19050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3861157"/>
                  </a:ext>
                </a:extLst>
              </a:tr>
            </a:tbl>
          </a:graphicData>
        </a:graphic>
      </p:graphicFrame>
      <p:graphicFrame>
        <p:nvGraphicFramePr>
          <p:cNvPr id="52" name="Tabulka 51">
            <a:extLst>
              <a:ext uri="{FF2B5EF4-FFF2-40B4-BE49-F238E27FC236}">
                <a16:creationId xmlns:a16="http://schemas.microsoft.com/office/drawing/2014/main" id="{C0CE65DB-3DF2-494B-AD00-EA23EB3C7D69}"/>
              </a:ext>
            </a:extLst>
          </p:cNvPr>
          <p:cNvGraphicFramePr>
            <a:graphicFrameLocks noGrp="1"/>
          </p:cNvGraphicFramePr>
          <p:nvPr/>
        </p:nvGraphicFramePr>
        <p:xfrm>
          <a:off x="5243911" y="1822018"/>
          <a:ext cx="1106457" cy="309804"/>
        </p:xfrm>
        <a:graphic>
          <a:graphicData uri="http://schemas.openxmlformats.org/drawingml/2006/table">
            <a:tbl>
              <a:tblPr/>
              <a:tblGrid>
                <a:gridCol w="1106457">
                  <a:extLst>
                    <a:ext uri="{9D8B030D-6E8A-4147-A177-3AD203B41FA5}">
                      <a16:colId xmlns:a16="http://schemas.microsoft.com/office/drawing/2014/main" val="467318390"/>
                    </a:ext>
                  </a:extLst>
                </a:gridCol>
              </a:tblGrid>
              <a:tr h="309804">
                <a:tc>
                  <a:txBody>
                    <a:bodyPr/>
                    <a:lstStyle/>
                    <a:p>
                      <a:r>
                        <a:rPr lang="de-DE" sz="12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Mittelsachsen</a:t>
                      </a:r>
                      <a:endParaRPr lang="de-DE" sz="1200" b="1" noProof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9050" marR="19050" marT="19050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3861157"/>
                  </a:ext>
                </a:extLst>
              </a:tr>
            </a:tbl>
          </a:graphicData>
        </a:graphic>
      </p:graphicFrame>
      <p:sp>
        <p:nvSpPr>
          <p:cNvPr id="53" name="TextovéPole 52">
            <a:extLst>
              <a:ext uri="{FF2B5EF4-FFF2-40B4-BE49-F238E27FC236}">
                <a16:creationId xmlns:a16="http://schemas.microsoft.com/office/drawing/2014/main" id="{150920C0-789F-4E64-98A6-9D5374250351}"/>
              </a:ext>
            </a:extLst>
          </p:cNvPr>
          <p:cNvSpPr txBox="1"/>
          <p:nvPr/>
        </p:nvSpPr>
        <p:spPr>
          <a:xfrm>
            <a:off x="7096589" y="1392899"/>
            <a:ext cx="1016919" cy="2616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Ins="72000" rtlCol="0">
            <a:spAutoFit/>
          </a:bodyPr>
          <a:lstStyle/>
          <a:p>
            <a: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100" dirty="0">
                <a:solidFill>
                  <a:schemeClr val="bg1"/>
                </a:solidFill>
                <a:latin typeface="Segoe UI"/>
              </a:rPr>
              <a:t>64/13 790</a:t>
            </a:r>
          </a:p>
        </p:txBody>
      </p:sp>
      <p:sp>
        <p:nvSpPr>
          <p:cNvPr id="54" name="TextovéPole 53">
            <a:extLst>
              <a:ext uri="{FF2B5EF4-FFF2-40B4-BE49-F238E27FC236}">
                <a16:creationId xmlns:a16="http://schemas.microsoft.com/office/drawing/2014/main" id="{2EB2B37D-BCE9-4ED1-B761-587533199250}"/>
              </a:ext>
            </a:extLst>
          </p:cNvPr>
          <p:cNvSpPr txBox="1"/>
          <p:nvPr/>
        </p:nvSpPr>
        <p:spPr>
          <a:xfrm>
            <a:off x="7096589" y="1642577"/>
            <a:ext cx="1016919" cy="2616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cs-CZ" sz="1100" dirty="0">
                <a:solidFill>
                  <a:prstClr val="black"/>
                </a:solidFill>
                <a:latin typeface="Segoe UI"/>
              </a:rPr>
              <a:t>162,5</a:t>
            </a:r>
          </a:p>
        </p:txBody>
      </p:sp>
      <p:sp>
        <p:nvSpPr>
          <p:cNvPr id="55" name="TextovéPole 54">
            <a:extLst>
              <a:ext uri="{FF2B5EF4-FFF2-40B4-BE49-F238E27FC236}">
                <a16:creationId xmlns:a16="http://schemas.microsoft.com/office/drawing/2014/main" id="{609B406A-2BAD-4892-AC3F-98D641BED17E}"/>
              </a:ext>
            </a:extLst>
          </p:cNvPr>
          <p:cNvSpPr txBox="1"/>
          <p:nvPr/>
        </p:nvSpPr>
        <p:spPr>
          <a:xfrm>
            <a:off x="5421159" y="2064478"/>
            <a:ext cx="1024494" cy="2616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Ins="36000" rtlCol="0">
            <a:spAutoFit/>
          </a:bodyPr>
          <a:lstStyle/>
          <a:p>
            <a:pPr algn="r">
              <a:defRPr/>
            </a:pPr>
            <a:r>
              <a:rPr lang="cs-CZ" sz="1100" dirty="0">
                <a:solidFill>
                  <a:schemeClr val="bg1"/>
                </a:solidFill>
                <a:latin typeface="Segoe UI"/>
              </a:rPr>
              <a:t>37/14 393</a:t>
            </a:r>
          </a:p>
        </p:txBody>
      </p:sp>
      <p:sp>
        <p:nvSpPr>
          <p:cNvPr id="56" name="TextovéPole 55">
            <a:extLst>
              <a:ext uri="{FF2B5EF4-FFF2-40B4-BE49-F238E27FC236}">
                <a16:creationId xmlns:a16="http://schemas.microsoft.com/office/drawing/2014/main" id="{CF4579D3-B880-41A6-98EB-31BDB60D58D8}"/>
              </a:ext>
            </a:extLst>
          </p:cNvPr>
          <p:cNvSpPr txBox="1"/>
          <p:nvPr/>
        </p:nvSpPr>
        <p:spPr>
          <a:xfrm>
            <a:off x="5421158" y="2314156"/>
            <a:ext cx="1024494" cy="2616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100" dirty="0">
                <a:solidFill>
                  <a:prstClr val="black"/>
                </a:solidFill>
                <a:latin typeface="Segoe UI"/>
              </a:rPr>
              <a:t>185,8</a:t>
            </a:r>
          </a:p>
        </p:txBody>
      </p:sp>
      <p:sp>
        <p:nvSpPr>
          <p:cNvPr id="57" name="TextovéPole 56">
            <a:extLst>
              <a:ext uri="{FF2B5EF4-FFF2-40B4-BE49-F238E27FC236}">
                <a16:creationId xmlns:a16="http://schemas.microsoft.com/office/drawing/2014/main" id="{913270D1-08E9-4994-95E3-A2BAD517033B}"/>
              </a:ext>
            </a:extLst>
          </p:cNvPr>
          <p:cNvSpPr txBox="1"/>
          <p:nvPr/>
        </p:nvSpPr>
        <p:spPr>
          <a:xfrm>
            <a:off x="4386438" y="3127526"/>
            <a:ext cx="1021338" cy="2616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Ins="36000" rtlCol="0">
            <a:spAutoFit/>
          </a:bodyPr>
          <a:lstStyle/>
          <a:p>
            <a: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100" dirty="0">
                <a:solidFill>
                  <a:schemeClr val="bg1"/>
                </a:solidFill>
                <a:latin typeface="Segoe UI"/>
              </a:rPr>
              <a:t>25/19 650</a:t>
            </a:r>
          </a:p>
        </p:txBody>
      </p:sp>
      <p:sp>
        <p:nvSpPr>
          <p:cNvPr id="58" name="TextovéPole 57">
            <a:extLst>
              <a:ext uri="{FF2B5EF4-FFF2-40B4-BE49-F238E27FC236}">
                <a16:creationId xmlns:a16="http://schemas.microsoft.com/office/drawing/2014/main" id="{622B67D1-F9C6-4947-8714-BAF9E7B9AF69}"/>
              </a:ext>
            </a:extLst>
          </p:cNvPr>
          <p:cNvSpPr txBox="1"/>
          <p:nvPr/>
        </p:nvSpPr>
        <p:spPr>
          <a:xfrm>
            <a:off x="4386438" y="3383387"/>
            <a:ext cx="1021701" cy="2616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cs-CZ" sz="1100" dirty="0">
                <a:solidFill>
                  <a:prstClr val="black"/>
                </a:solidFill>
                <a:latin typeface="Segoe UI"/>
              </a:rPr>
              <a:t>88,7</a:t>
            </a:r>
          </a:p>
        </p:txBody>
      </p:sp>
      <p:sp>
        <p:nvSpPr>
          <p:cNvPr id="59" name="TextovéPole 58">
            <a:extLst>
              <a:ext uri="{FF2B5EF4-FFF2-40B4-BE49-F238E27FC236}">
                <a16:creationId xmlns:a16="http://schemas.microsoft.com/office/drawing/2014/main" id="{9F59B0AE-C7AF-48C3-A4C0-6EDEA3ECE765}"/>
              </a:ext>
            </a:extLst>
          </p:cNvPr>
          <p:cNvSpPr txBox="1"/>
          <p:nvPr/>
        </p:nvSpPr>
        <p:spPr>
          <a:xfrm>
            <a:off x="8242521" y="1141523"/>
            <a:ext cx="1002993" cy="2616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Ins="36000" rtlCol="0">
            <a:spAutoFit/>
          </a:bodyPr>
          <a:lstStyle/>
          <a:p>
            <a:pPr algn="r">
              <a:defRPr/>
            </a:pPr>
            <a:r>
              <a:rPr lang="cs-CZ" sz="1100" dirty="0">
                <a:solidFill>
                  <a:schemeClr val="bg1"/>
                </a:solidFill>
                <a:latin typeface="Segoe UI"/>
              </a:rPr>
              <a:t>79/18 170</a:t>
            </a:r>
          </a:p>
        </p:txBody>
      </p:sp>
      <p:sp>
        <p:nvSpPr>
          <p:cNvPr id="60" name="TextovéPole 59">
            <a:extLst>
              <a:ext uri="{FF2B5EF4-FFF2-40B4-BE49-F238E27FC236}">
                <a16:creationId xmlns:a16="http://schemas.microsoft.com/office/drawing/2014/main" id="{C2CE99D5-6ED3-40B1-B52C-B2B1593BF55F}"/>
              </a:ext>
            </a:extLst>
          </p:cNvPr>
          <p:cNvSpPr txBox="1"/>
          <p:nvPr/>
        </p:nvSpPr>
        <p:spPr>
          <a:xfrm>
            <a:off x="8242521" y="1391201"/>
            <a:ext cx="1002993" cy="2616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100" dirty="0">
                <a:solidFill>
                  <a:prstClr val="black"/>
                </a:solidFill>
                <a:latin typeface="Segoe UI"/>
              </a:rPr>
              <a:t>145,8</a:t>
            </a:r>
          </a:p>
        </p:txBody>
      </p:sp>
      <p:grpSp>
        <p:nvGrpSpPr>
          <p:cNvPr id="61" name="Skupina 60">
            <a:extLst>
              <a:ext uri="{FF2B5EF4-FFF2-40B4-BE49-F238E27FC236}">
                <a16:creationId xmlns:a16="http://schemas.microsoft.com/office/drawing/2014/main" id="{4F55EBCC-B69C-468F-BC83-490DFBFBAB9C}"/>
              </a:ext>
            </a:extLst>
          </p:cNvPr>
          <p:cNvGrpSpPr/>
          <p:nvPr/>
        </p:nvGrpSpPr>
        <p:grpSpPr>
          <a:xfrm>
            <a:off x="2010377" y="3444356"/>
            <a:ext cx="1857507" cy="820757"/>
            <a:chOff x="7024865" y="1130620"/>
            <a:chExt cx="2220138" cy="980063"/>
          </a:xfrm>
        </p:grpSpPr>
        <p:sp>
          <p:nvSpPr>
            <p:cNvPr id="62" name="TextovéPole 61">
              <a:extLst>
                <a:ext uri="{FF2B5EF4-FFF2-40B4-BE49-F238E27FC236}">
                  <a16:creationId xmlns:a16="http://schemas.microsoft.com/office/drawing/2014/main" id="{D9881CF7-4424-4519-8776-D88B443A5C95}"/>
                </a:ext>
              </a:extLst>
            </p:cNvPr>
            <p:cNvSpPr txBox="1"/>
            <p:nvPr/>
          </p:nvSpPr>
          <p:spPr>
            <a:xfrm>
              <a:off x="7539292" y="1790670"/>
              <a:ext cx="1171155" cy="320013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 anchor="ctr">
              <a:no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sz="1100" dirty="0">
                  <a:solidFill>
                    <a:prstClr val="black"/>
                  </a:solidFill>
                  <a:latin typeface="Segoe UI"/>
                </a:rPr>
                <a:t>134,1</a:t>
              </a:r>
            </a:p>
          </p:txBody>
        </p:sp>
        <p:sp>
          <p:nvSpPr>
            <p:cNvPr id="63" name="TextovéPole 62">
              <a:extLst>
                <a:ext uri="{FF2B5EF4-FFF2-40B4-BE49-F238E27FC236}">
                  <a16:creationId xmlns:a16="http://schemas.microsoft.com/office/drawing/2014/main" id="{6F5B768E-83FA-430F-B055-7E5BCAF1EE24}"/>
                </a:ext>
              </a:extLst>
            </p:cNvPr>
            <p:cNvSpPr txBox="1"/>
            <p:nvPr/>
          </p:nvSpPr>
          <p:spPr>
            <a:xfrm>
              <a:off x="7539695" y="1472841"/>
              <a:ext cx="1170752" cy="32001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rIns="36000" rtlCol="0" anchor="ctr">
              <a:noAutofit/>
            </a:bodyPr>
            <a:lstStyle/>
            <a:p>
              <a:pPr algn="r">
                <a:defRPr/>
              </a:pPr>
              <a:r>
                <a:rPr lang="cs-CZ" sz="1100" dirty="0">
                  <a:solidFill>
                    <a:schemeClr val="bg1"/>
                  </a:solidFill>
                  <a:latin typeface="Segoe UI"/>
                </a:rPr>
                <a:t>39/10 075</a:t>
              </a:r>
            </a:p>
          </p:txBody>
        </p:sp>
        <p:sp>
          <p:nvSpPr>
            <p:cNvPr id="64" name="TextovéPole 63">
              <a:extLst>
                <a:ext uri="{FF2B5EF4-FFF2-40B4-BE49-F238E27FC236}">
                  <a16:creationId xmlns:a16="http://schemas.microsoft.com/office/drawing/2014/main" id="{7A4CEBB9-50BB-4014-A785-98FC09BE39C2}"/>
                </a:ext>
              </a:extLst>
            </p:cNvPr>
            <p:cNvSpPr txBox="1"/>
            <p:nvPr/>
          </p:nvSpPr>
          <p:spPr>
            <a:xfrm>
              <a:off x="7024865" y="1130620"/>
              <a:ext cx="2220138" cy="384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Vogtlandkreis</a:t>
              </a:r>
            </a:p>
          </p:txBody>
        </p:sp>
      </p:grpSp>
      <p:grpSp>
        <p:nvGrpSpPr>
          <p:cNvPr id="65" name="Skupina 64">
            <a:extLst>
              <a:ext uri="{FF2B5EF4-FFF2-40B4-BE49-F238E27FC236}">
                <a16:creationId xmlns:a16="http://schemas.microsoft.com/office/drawing/2014/main" id="{71D473E5-D3D9-49D6-99D6-533FF2F9766D}"/>
              </a:ext>
            </a:extLst>
          </p:cNvPr>
          <p:cNvGrpSpPr/>
          <p:nvPr/>
        </p:nvGrpSpPr>
        <p:grpSpPr>
          <a:xfrm>
            <a:off x="1465049" y="4090348"/>
            <a:ext cx="874440" cy="766892"/>
            <a:chOff x="6465841" y="1875560"/>
            <a:chExt cx="952180" cy="1079345"/>
          </a:xfrm>
        </p:grpSpPr>
        <p:sp>
          <p:nvSpPr>
            <p:cNvPr id="66" name="TextovéPole 65">
              <a:extLst>
                <a:ext uri="{FF2B5EF4-FFF2-40B4-BE49-F238E27FC236}">
                  <a16:creationId xmlns:a16="http://schemas.microsoft.com/office/drawing/2014/main" id="{1C3DB62B-96FC-4025-B6E4-EBCFF22678F7}"/>
                </a:ext>
              </a:extLst>
            </p:cNvPr>
            <p:cNvSpPr txBox="1"/>
            <p:nvPr/>
          </p:nvSpPr>
          <p:spPr>
            <a:xfrm>
              <a:off x="6465841" y="2600232"/>
              <a:ext cx="937591" cy="354673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 anchor="ctr">
              <a:noAutofit/>
            </a:bodyPr>
            <a:lstStyle/>
            <a:p>
              <a:pPr algn="ctr">
                <a:defRPr/>
              </a:pPr>
              <a:r>
                <a:rPr lang="cs-CZ" sz="1100" dirty="0">
                  <a:solidFill>
                    <a:prstClr val="black"/>
                  </a:solidFill>
                  <a:latin typeface="Segoe UI"/>
                </a:rPr>
                <a:t>283,8</a:t>
              </a:r>
            </a:p>
          </p:txBody>
        </p:sp>
        <p:sp>
          <p:nvSpPr>
            <p:cNvPr id="67" name="TextovéPole 66">
              <a:extLst>
                <a:ext uri="{FF2B5EF4-FFF2-40B4-BE49-F238E27FC236}">
                  <a16:creationId xmlns:a16="http://schemas.microsoft.com/office/drawing/2014/main" id="{29D3111A-3AD3-4CD4-A2E5-91CBEF307303}"/>
                </a:ext>
              </a:extLst>
            </p:cNvPr>
            <p:cNvSpPr txBox="1"/>
            <p:nvPr/>
          </p:nvSpPr>
          <p:spPr>
            <a:xfrm>
              <a:off x="6465844" y="2215230"/>
              <a:ext cx="952177" cy="37781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rIns="36000" rtlCol="0" anchor="ctr">
              <a:noAutofit/>
            </a:bodyPr>
            <a:lstStyle/>
            <a:p>
              <a:pPr marR="0" lvl="0" indent="0" algn="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sz="1100" dirty="0">
                  <a:solidFill>
                    <a:schemeClr val="bg1"/>
                  </a:solidFill>
                  <a:latin typeface="Segoe UI"/>
                </a:rPr>
                <a:t>60/3 238</a:t>
              </a:r>
            </a:p>
          </p:txBody>
        </p:sp>
        <p:sp>
          <p:nvSpPr>
            <p:cNvPr id="68" name="TextovéPole 67">
              <a:extLst>
                <a:ext uri="{FF2B5EF4-FFF2-40B4-BE49-F238E27FC236}">
                  <a16:creationId xmlns:a16="http://schemas.microsoft.com/office/drawing/2014/main" id="{76C5B9AD-AA86-417F-8D41-91C54015278F}"/>
                </a:ext>
              </a:extLst>
            </p:cNvPr>
            <p:cNvSpPr txBox="1"/>
            <p:nvPr/>
          </p:nvSpPr>
          <p:spPr>
            <a:xfrm>
              <a:off x="6481397" y="1875560"/>
              <a:ext cx="914004" cy="38985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Hof</a:t>
              </a:r>
            </a:p>
          </p:txBody>
        </p:sp>
      </p:grpSp>
      <p:grpSp>
        <p:nvGrpSpPr>
          <p:cNvPr id="69" name="Skupina 68">
            <a:extLst>
              <a:ext uri="{FF2B5EF4-FFF2-40B4-BE49-F238E27FC236}">
                <a16:creationId xmlns:a16="http://schemas.microsoft.com/office/drawing/2014/main" id="{9E64ABEC-7891-4D26-88EA-9219C54B1B9A}"/>
              </a:ext>
            </a:extLst>
          </p:cNvPr>
          <p:cNvGrpSpPr/>
          <p:nvPr/>
        </p:nvGrpSpPr>
        <p:grpSpPr>
          <a:xfrm>
            <a:off x="1357341" y="970368"/>
            <a:ext cx="2710332" cy="511405"/>
            <a:chOff x="9882977" y="1817582"/>
            <a:chExt cx="2066551" cy="479115"/>
          </a:xfrm>
        </p:grpSpPr>
        <p:sp>
          <p:nvSpPr>
            <p:cNvPr id="70" name="TextovéPole 69">
              <a:extLst>
                <a:ext uri="{FF2B5EF4-FFF2-40B4-BE49-F238E27FC236}">
                  <a16:creationId xmlns:a16="http://schemas.microsoft.com/office/drawing/2014/main" id="{FDD82E1F-FFA5-4EFA-B13F-7418AD3D7228}"/>
                </a:ext>
              </a:extLst>
            </p:cNvPr>
            <p:cNvSpPr txBox="1"/>
            <p:nvPr/>
          </p:nvSpPr>
          <p:spPr>
            <a:xfrm>
              <a:off x="9882977" y="1817582"/>
              <a:ext cx="2066549" cy="25950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přírůstek /celkem pozitivních</a:t>
              </a:r>
            </a:p>
          </p:txBody>
        </p:sp>
        <p:sp>
          <p:nvSpPr>
            <p:cNvPr id="71" name="TextovéPole 70">
              <a:extLst>
                <a:ext uri="{FF2B5EF4-FFF2-40B4-BE49-F238E27FC236}">
                  <a16:creationId xmlns:a16="http://schemas.microsoft.com/office/drawing/2014/main" id="{DC25180C-0701-4E76-8E5B-B3CEC92C443C}"/>
                </a:ext>
              </a:extLst>
            </p:cNvPr>
            <p:cNvSpPr txBox="1"/>
            <p:nvPr/>
          </p:nvSpPr>
          <p:spPr>
            <a:xfrm>
              <a:off x="9882977" y="2060607"/>
              <a:ext cx="2066551" cy="23609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incidence 7 dní/100 000 obyvatel</a:t>
              </a:r>
            </a:p>
          </p:txBody>
        </p:sp>
      </p:grpSp>
      <p:grpSp>
        <p:nvGrpSpPr>
          <p:cNvPr id="76" name="Skupina 75">
            <a:extLst>
              <a:ext uri="{FF2B5EF4-FFF2-40B4-BE49-F238E27FC236}">
                <a16:creationId xmlns:a16="http://schemas.microsoft.com/office/drawing/2014/main" id="{CDACBA7E-E4BD-46DF-B182-BB1700924456}"/>
              </a:ext>
            </a:extLst>
          </p:cNvPr>
          <p:cNvGrpSpPr/>
          <p:nvPr/>
        </p:nvGrpSpPr>
        <p:grpSpPr>
          <a:xfrm>
            <a:off x="3169331" y="4485068"/>
            <a:ext cx="1577813" cy="741334"/>
            <a:chOff x="9438593" y="2676521"/>
            <a:chExt cx="1366892" cy="875806"/>
          </a:xfrm>
        </p:grpSpPr>
        <p:sp>
          <p:nvSpPr>
            <p:cNvPr id="77" name="TextovéPole 76">
              <a:extLst>
                <a:ext uri="{FF2B5EF4-FFF2-40B4-BE49-F238E27FC236}">
                  <a16:creationId xmlns:a16="http://schemas.microsoft.com/office/drawing/2014/main" id="{C4C2398F-CD18-40EA-8498-3C98AAE1C684}"/>
                </a:ext>
              </a:extLst>
            </p:cNvPr>
            <p:cNvSpPr txBox="1"/>
            <p:nvPr/>
          </p:nvSpPr>
          <p:spPr>
            <a:xfrm>
              <a:off x="9676563" y="2676521"/>
              <a:ext cx="780833" cy="30906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rIns="36000" rtlCol="0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>
                  <a:solidFill>
                    <a:prstClr val="white">
                      <a:lumMod val="95000"/>
                    </a:prstClr>
                  </a:solidFill>
                  <a:latin typeface="Segoe UI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dirty="0"/>
                <a:t>63/8 139</a:t>
              </a:r>
              <a:endParaRPr kumimoji="0" lang="cs-CZ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</a:endParaRPr>
            </a:p>
          </p:txBody>
        </p:sp>
        <p:sp>
          <p:nvSpPr>
            <p:cNvPr id="78" name="TextovéPole 77">
              <a:extLst>
                <a:ext uri="{FF2B5EF4-FFF2-40B4-BE49-F238E27FC236}">
                  <a16:creationId xmlns:a16="http://schemas.microsoft.com/office/drawing/2014/main" id="{E673F6F3-08EC-414C-8C29-8A13DF94EB39}"/>
                </a:ext>
              </a:extLst>
            </p:cNvPr>
            <p:cNvSpPr txBox="1"/>
            <p:nvPr/>
          </p:nvSpPr>
          <p:spPr>
            <a:xfrm>
              <a:off x="9670238" y="2976404"/>
              <a:ext cx="787158" cy="30906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 anchor="ctr">
              <a:sp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>
                  <a:latin typeface="Segoe UI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dirty="0">
                  <a:solidFill>
                    <a:prstClr val="black"/>
                  </a:solidFill>
                </a:rPr>
                <a:t>1 316,1</a:t>
              </a:r>
              <a:endPara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9" name="TextovéPole 78">
              <a:extLst>
                <a:ext uri="{FF2B5EF4-FFF2-40B4-BE49-F238E27FC236}">
                  <a16:creationId xmlns:a16="http://schemas.microsoft.com/office/drawing/2014/main" id="{65C1508E-F8C6-4A25-9577-EFAF42A3050E}"/>
                </a:ext>
              </a:extLst>
            </p:cNvPr>
            <p:cNvSpPr txBox="1"/>
            <p:nvPr/>
          </p:nvSpPr>
          <p:spPr>
            <a:xfrm>
              <a:off x="9438593" y="3225081"/>
              <a:ext cx="1366892" cy="327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Sokolov</a:t>
              </a:r>
            </a:p>
          </p:txBody>
        </p:sp>
      </p:grpSp>
      <p:grpSp>
        <p:nvGrpSpPr>
          <p:cNvPr id="80" name="Skupina 79">
            <a:extLst>
              <a:ext uri="{FF2B5EF4-FFF2-40B4-BE49-F238E27FC236}">
                <a16:creationId xmlns:a16="http://schemas.microsoft.com/office/drawing/2014/main" id="{00BB3E43-E1F6-4D09-AECF-1DC2FCB02C61}"/>
              </a:ext>
            </a:extLst>
          </p:cNvPr>
          <p:cNvGrpSpPr/>
          <p:nvPr/>
        </p:nvGrpSpPr>
        <p:grpSpPr>
          <a:xfrm>
            <a:off x="4354816" y="4595438"/>
            <a:ext cx="1602100" cy="794471"/>
            <a:chOff x="10414751" y="2044919"/>
            <a:chExt cx="1561504" cy="938583"/>
          </a:xfrm>
        </p:grpSpPr>
        <p:sp>
          <p:nvSpPr>
            <p:cNvPr id="81" name="TextovéPole 80">
              <a:extLst>
                <a:ext uri="{FF2B5EF4-FFF2-40B4-BE49-F238E27FC236}">
                  <a16:creationId xmlns:a16="http://schemas.microsoft.com/office/drawing/2014/main" id="{69928173-BE3A-4809-B6FF-F663B8DD88EC}"/>
                </a:ext>
              </a:extLst>
            </p:cNvPr>
            <p:cNvSpPr txBox="1"/>
            <p:nvPr/>
          </p:nvSpPr>
          <p:spPr>
            <a:xfrm>
              <a:off x="10751746" y="2044919"/>
              <a:ext cx="871477" cy="30906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rIns="36000" rtlCol="0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>
                  <a:solidFill>
                    <a:prstClr val="white">
                      <a:lumMod val="95000"/>
                    </a:prstClr>
                  </a:solidFill>
                  <a:latin typeface="Segoe UI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dirty="0"/>
                <a:t>100/8 469</a:t>
              </a:r>
              <a:endPara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2" name="TextovéPole 81">
              <a:extLst>
                <a:ext uri="{FF2B5EF4-FFF2-40B4-BE49-F238E27FC236}">
                  <a16:creationId xmlns:a16="http://schemas.microsoft.com/office/drawing/2014/main" id="{A6A8E013-22E1-491C-9F00-6416C477175F}"/>
                </a:ext>
              </a:extLst>
            </p:cNvPr>
            <p:cNvSpPr txBox="1"/>
            <p:nvPr/>
          </p:nvSpPr>
          <p:spPr>
            <a:xfrm>
              <a:off x="10751744" y="2348860"/>
              <a:ext cx="876655" cy="30906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 anchor="ctr">
              <a:sp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>
                  <a:latin typeface="Segoe UI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dirty="0">
                  <a:solidFill>
                    <a:prstClr val="black"/>
                  </a:solidFill>
                </a:rPr>
                <a:t>731,6</a:t>
              </a:r>
              <a:endPara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3" name="TextovéPole 82">
              <a:extLst>
                <a:ext uri="{FF2B5EF4-FFF2-40B4-BE49-F238E27FC236}">
                  <a16:creationId xmlns:a16="http://schemas.microsoft.com/office/drawing/2014/main" id="{104BD132-9951-47E7-8178-2227698ECE6F}"/>
                </a:ext>
              </a:extLst>
            </p:cNvPr>
            <p:cNvSpPr txBox="1"/>
            <p:nvPr/>
          </p:nvSpPr>
          <p:spPr>
            <a:xfrm>
              <a:off x="10414751" y="2656257"/>
              <a:ext cx="1561504" cy="32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Karlovy Vary</a:t>
              </a:r>
            </a:p>
          </p:txBody>
        </p:sp>
      </p:grpSp>
      <p:grpSp>
        <p:nvGrpSpPr>
          <p:cNvPr id="84" name="Skupina 83">
            <a:extLst>
              <a:ext uri="{FF2B5EF4-FFF2-40B4-BE49-F238E27FC236}">
                <a16:creationId xmlns:a16="http://schemas.microsoft.com/office/drawing/2014/main" id="{EBE63FA9-D70C-48F1-ABD2-A216414758CE}"/>
              </a:ext>
            </a:extLst>
          </p:cNvPr>
          <p:cNvGrpSpPr/>
          <p:nvPr/>
        </p:nvGrpSpPr>
        <p:grpSpPr>
          <a:xfrm>
            <a:off x="4871028" y="3690120"/>
            <a:ext cx="1718895" cy="746008"/>
            <a:chOff x="6895582" y="4828086"/>
            <a:chExt cx="1507295" cy="746008"/>
          </a:xfrm>
        </p:grpSpPr>
        <p:sp>
          <p:nvSpPr>
            <p:cNvPr id="85" name="TextovéPole 84">
              <a:extLst>
                <a:ext uri="{FF2B5EF4-FFF2-40B4-BE49-F238E27FC236}">
                  <a16:creationId xmlns:a16="http://schemas.microsoft.com/office/drawing/2014/main" id="{2F2469F5-C4FE-4A33-B320-02CFFF573ACA}"/>
                </a:ext>
              </a:extLst>
            </p:cNvPr>
            <p:cNvSpPr txBox="1"/>
            <p:nvPr/>
          </p:nvSpPr>
          <p:spPr>
            <a:xfrm>
              <a:off x="7173725" y="4828086"/>
              <a:ext cx="788257" cy="26160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rIns="36000" rtlCol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sz="1100" dirty="0">
                  <a:solidFill>
                    <a:prstClr val="white">
                      <a:lumMod val="95000"/>
                    </a:prstClr>
                  </a:solidFill>
                  <a:latin typeface="Segoe UI"/>
                </a:rPr>
                <a:t>20/8 584</a:t>
              </a:r>
              <a:endPara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6" name="TextovéPole 85">
              <a:extLst>
                <a:ext uri="{FF2B5EF4-FFF2-40B4-BE49-F238E27FC236}">
                  <a16:creationId xmlns:a16="http://schemas.microsoft.com/office/drawing/2014/main" id="{CE6BE441-51CF-4766-9681-34A4B6EF20BC}"/>
                </a:ext>
              </a:extLst>
            </p:cNvPr>
            <p:cNvSpPr txBox="1"/>
            <p:nvPr/>
          </p:nvSpPr>
          <p:spPr>
            <a:xfrm>
              <a:off x="7173725" y="5097014"/>
              <a:ext cx="788257" cy="23024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sz="1100" dirty="0">
                  <a:solidFill>
                    <a:prstClr val="black"/>
                  </a:solidFill>
                  <a:latin typeface="Segoe UI"/>
                </a:rPr>
                <a:t>239,3</a:t>
              </a:r>
              <a:endPara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7" name="TextovéPole 86">
              <a:extLst>
                <a:ext uri="{FF2B5EF4-FFF2-40B4-BE49-F238E27FC236}">
                  <a16:creationId xmlns:a16="http://schemas.microsoft.com/office/drawing/2014/main" id="{D8AA33DF-B1B1-493B-8AF6-DA4BF90C5401}"/>
                </a:ext>
              </a:extLst>
            </p:cNvPr>
            <p:cNvSpPr txBox="1"/>
            <p:nvPr/>
          </p:nvSpPr>
          <p:spPr>
            <a:xfrm>
              <a:off x="6895582" y="5297095"/>
              <a:ext cx="15072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Chomutov</a:t>
              </a:r>
            </a:p>
          </p:txBody>
        </p:sp>
      </p:grpSp>
      <p:grpSp>
        <p:nvGrpSpPr>
          <p:cNvPr id="88" name="Skupina 87">
            <a:extLst>
              <a:ext uri="{FF2B5EF4-FFF2-40B4-BE49-F238E27FC236}">
                <a16:creationId xmlns:a16="http://schemas.microsoft.com/office/drawing/2014/main" id="{366A83FF-C023-4DED-940E-E6F94AB7874B}"/>
              </a:ext>
            </a:extLst>
          </p:cNvPr>
          <p:cNvGrpSpPr/>
          <p:nvPr/>
        </p:nvGrpSpPr>
        <p:grpSpPr>
          <a:xfrm>
            <a:off x="5690566" y="3366142"/>
            <a:ext cx="2043410" cy="750236"/>
            <a:chOff x="7952414" y="2045381"/>
            <a:chExt cx="1507295" cy="750236"/>
          </a:xfrm>
        </p:grpSpPr>
        <p:grpSp>
          <p:nvGrpSpPr>
            <p:cNvPr id="89" name="Skupina 88">
              <a:extLst>
                <a:ext uri="{FF2B5EF4-FFF2-40B4-BE49-F238E27FC236}">
                  <a16:creationId xmlns:a16="http://schemas.microsoft.com/office/drawing/2014/main" id="{E13EB885-F956-434C-8EF9-4563FE3967BC}"/>
                </a:ext>
              </a:extLst>
            </p:cNvPr>
            <p:cNvGrpSpPr/>
            <p:nvPr/>
          </p:nvGrpSpPr>
          <p:grpSpPr>
            <a:xfrm>
              <a:off x="8391406" y="2045381"/>
              <a:ext cx="629318" cy="523477"/>
              <a:chOff x="9944576" y="3519611"/>
              <a:chExt cx="600413" cy="434700"/>
            </a:xfrm>
          </p:grpSpPr>
          <p:sp>
            <p:nvSpPr>
              <p:cNvPr id="91" name="TextovéPole 90">
                <a:extLst>
                  <a:ext uri="{FF2B5EF4-FFF2-40B4-BE49-F238E27FC236}">
                    <a16:creationId xmlns:a16="http://schemas.microsoft.com/office/drawing/2014/main" id="{E91FE31E-DA98-4903-8084-E0BF8121019E}"/>
                  </a:ext>
                </a:extLst>
              </p:cNvPr>
              <p:cNvSpPr txBox="1"/>
              <p:nvPr/>
            </p:nvSpPr>
            <p:spPr>
              <a:xfrm>
                <a:off x="9944581" y="3519611"/>
                <a:ext cx="600408" cy="217243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txBody>
              <a:bodyPr wrap="square" rIns="36000" rtlCol="0"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cs-CZ" sz="1100" dirty="0">
                    <a:solidFill>
                      <a:srgbClr val="FFFFFF"/>
                    </a:solidFill>
                    <a:latin typeface="Segoe UI"/>
                  </a:rPr>
                  <a:t>23/8 323</a:t>
                </a:r>
                <a:endParaRPr kumimoji="0" lang="cs-CZ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92" name="TextovéPole 91">
                <a:extLst>
                  <a:ext uri="{FF2B5EF4-FFF2-40B4-BE49-F238E27FC236}">
                    <a16:creationId xmlns:a16="http://schemas.microsoft.com/office/drawing/2014/main" id="{DA76E804-0C7A-4260-9454-D6C79FA262CF}"/>
                  </a:ext>
                </a:extLst>
              </p:cNvPr>
              <p:cNvSpPr txBox="1"/>
              <p:nvPr/>
            </p:nvSpPr>
            <p:spPr>
              <a:xfrm>
                <a:off x="9944576" y="3737069"/>
                <a:ext cx="600408" cy="21724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301,7</a:t>
                </a:r>
              </a:p>
            </p:txBody>
          </p:sp>
        </p:grpSp>
        <p:sp>
          <p:nvSpPr>
            <p:cNvPr id="90" name="TextovéPole 89">
              <a:extLst>
                <a:ext uri="{FF2B5EF4-FFF2-40B4-BE49-F238E27FC236}">
                  <a16:creationId xmlns:a16="http://schemas.microsoft.com/office/drawing/2014/main" id="{6781CD17-61B0-4C8C-BBF4-EBEDB47485BC}"/>
                </a:ext>
              </a:extLst>
            </p:cNvPr>
            <p:cNvSpPr txBox="1"/>
            <p:nvPr/>
          </p:nvSpPr>
          <p:spPr>
            <a:xfrm>
              <a:off x="7952414" y="2518618"/>
              <a:ext cx="1507295" cy="2769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Most</a:t>
              </a:r>
            </a:p>
          </p:txBody>
        </p:sp>
      </p:grpSp>
      <p:grpSp>
        <p:nvGrpSpPr>
          <p:cNvPr id="2" name="Skupina 1">
            <a:extLst>
              <a:ext uri="{FF2B5EF4-FFF2-40B4-BE49-F238E27FC236}">
                <a16:creationId xmlns:a16="http://schemas.microsoft.com/office/drawing/2014/main" id="{5934780A-C2B9-4B4F-B28F-1AC0DB1AB885}"/>
              </a:ext>
            </a:extLst>
          </p:cNvPr>
          <p:cNvGrpSpPr/>
          <p:nvPr/>
        </p:nvGrpSpPr>
        <p:grpSpPr>
          <a:xfrm>
            <a:off x="6334876" y="2632315"/>
            <a:ext cx="1149959" cy="747370"/>
            <a:chOff x="6732640" y="2787030"/>
            <a:chExt cx="1092810" cy="747370"/>
          </a:xfrm>
        </p:grpSpPr>
        <p:sp>
          <p:nvSpPr>
            <p:cNvPr id="94" name="TextovéPole 93">
              <a:extLst>
                <a:ext uri="{FF2B5EF4-FFF2-40B4-BE49-F238E27FC236}">
                  <a16:creationId xmlns:a16="http://schemas.microsoft.com/office/drawing/2014/main" id="{26D36EA4-2167-4843-AC28-4FD580CE0095}"/>
                </a:ext>
              </a:extLst>
            </p:cNvPr>
            <p:cNvSpPr txBox="1"/>
            <p:nvPr/>
          </p:nvSpPr>
          <p:spPr>
            <a:xfrm>
              <a:off x="6732640" y="2787030"/>
              <a:ext cx="835110" cy="26161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rIns="3600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120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27/9 223</a:t>
              </a:r>
              <a:endPara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5" name="TextovéPole 94">
              <a:extLst>
                <a:ext uri="{FF2B5EF4-FFF2-40B4-BE49-F238E27FC236}">
                  <a16:creationId xmlns:a16="http://schemas.microsoft.com/office/drawing/2014/main" id="{03E0E137-5364-4096-86A1-5415AB2F4AA4}"/>
                </a:ext>
              </a:extLst>
            </p:cNvPr>
            <p:cNvSpPr txBox="1"/>
            <p:nvPr/>
          </p:nvSpPr>
          <p:spPr>
            <a:xfrm>
              <a:off x="6732641" y="3047810"/>
              <a:ext cx="835110" cy="2616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sz="1100" dirty="0">
                  <a:solidFill>
                    <a:prstClr val="black"/>
                  </a:solidFill>
                  <a:latin typeface="Segoe UI"/>
                </a:rPr>
                <a:t>321,5</a:t>
              </a:r>
              <a:endPara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6" name="TextovéPole 95">
              <a:extLst>
                <a:ext uri="{FF2B5EF4-FFF2-40B4-BE49-F238E27FC236}">
                  <a16:creationId xmlns:a16="http://schemas.microsoft.com/office/drawing/2014/main" id="{320FE6F6-5B60-4005-8579-4AEBFBC84BEF}"/>
                </a:ext>
              </a:extLst>
            </p:cNvPr>
            <p:cNvSpPr txBox="1"/>
            <p:nvPr/>
          </p:nvSpPr>
          <p:spPr>
            <a:xfrm>
              <a:off x="6849054" y="3257401"/>
              <a:ext cx="9763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Teplice</a:t>
              </a:r>
            </a:p>
          </p:txBody>
        </p:sp>
      </p:grpSp>
      <p:grpSp>
        <p:nvGrpSpPr>
          <p:cNvPr id="97" name="Skupina 96">
            <a:extLst>
              <a:ext uri="{FF2B5EF4-FFF2-40B4-BE49-F238E27FC236}">
                <a16:creationId xmlns:a16="http://schemas.microsoft.com/office/drawing/2014/main" id="{A8502A9C-45DE-4D40-A0D5-ED0344C5F53F}"/>
              </a:ext>
            </a:extLst>
          </p:cNvPr>
          <p:cNvGrpSpPr/>
          <p:nvPr/>
        </p:nvGrpSpPr>
        <p:grpSpPr>
          <a:xfrm>
            <a:off x="6942626" y="2361047"/>
            <a:ext cx="1573949" cy="964754"/>
            <a:chOff x="9603065" y="3451429"/>
            <a:chExt cx="1507295" cy="964754"/>
          </a:xfrm>
        </p:grpSpPr>
        <p:sp>
          <p:nvSpPr>
            <p:cNvPr id="98" name="TextovéPole 97">
              <a:extLst>
                <a:ext uri="{FF2B5EF4-FFF2-40B4-BE49-F238E27FC236}">
                  <a16:creationId xmlns:a16="http://schemas.microsoft.com/office/drawing/2014/main" id="{EF392729-D51E-43E9-B739-377A2FCAA17E}"/>
                </a:ext>
              </a:extLst>
            </p:cNvPr>
            <p:cNvSpPr txBox="1"/>
            <p:nvPr/>
          </p:nvSpPr>
          <p:spPr>
            <a:xfrm>
              <a:off x="9989546" y="3451429"/>
              <a:ext cx="865656" cy="26161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rIns="3600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21/10 349</a:t>
              </a:r>
            </a:p>
          </p:txBody>
        </p:sp>
        <p:sp>
          <p:nvSpPr>
            <p:cNvPr id="99" name="TextovéPole 98">
              <a:extLst>
                <a:ext uri="{FF2B5EF4-FFF2-40B4-BE49-F238E27FC236}">
                  <a16:creationId xmlns:a16="http://schemas.microsoft.com/office/drawing/2014/main" id="{81E6DB8B-2291-49D8-832F-5ECB1AB385B8}"/>
                </a:ext>
              </a:extLst>
            </p:cNvPr>
            <p:cNvSpPr txBox="1"/>
            <p:nvPr/>
          </p:nvSpPr>
          <p:spPr>
            <a:xfrm>
              <a:off x="9989546" y="3713102"/>
              <a:ext cx="865656" cy="24622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331,8</a:t>
              </a:r>
            </a:p>
          </p:txBody>
        </p:sp>
        <p:sp>
          <p:nvSpPr>
            <p:cNvPr id="100" name="TextovéPole 99">
              <a:extLst>
                <a:ext uri="{FF2B5EF4-FFF2-40B4-BE49-F238E27FC236}">
                  <a16:creationId xmlns:a16="http://schemas.microsoft.com/office/drawing/2014/main" id="{99C6C28B-67F8-420D-8853-4E9DE1D73112}"/>
                </a:ext>
              </a:extLst>
            </p:cNvPr>
            <p:cNvSpPr txBox="1"/>
            <p:nvPr/>
          </p:nvSpPr>
          <p:spPr>
            <a:xfrm>
              <a:off x="9603065" y="3954518"/>
              <a:ext cx="15072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Ústí</a:t>
              </a:r>
              <a:br>
                <a:rPr kumimoji="0" lang="cs-CZ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</a:br>
              <a:r>
                <a:rPr kumimoji="0" lang="cs-CZ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n/Labem</a:t>
              </a:r>
            </a:p>
          </p:txBody>
        </p:sp>
      </p:grpSp>
      <p:grpSp>
        <p:nvGrpSpPr>
          <p:cNvPr id="101" name="Skupina 100">
            <a:extLst>
              <a:ext uri="{FF2B5EF4-FFF2-40B4-BE49-F238E27FC236}">
                <a16:creationId xmlns:a16="http://schemas.microsoft.com/office/drawing/2014/main" id="{14010AD9-F23C-4D00-9089-F6532E49DD6D}"/>
              </a:ext>
            </a:extLst>
          </p:cNvPr>
          <p:cNvGrpSpPr/>
          <p:nvPr/>
        </p:nvGrpSpPr>
        <p:grpSpPr>
          <a:xfrm>
            <a:off x="8050842" y="1811611"/>
            <a:ext cx="1106457" cy="752330"/>
            <a:chOff x="10772130" y="2818287"/>
            <a:chExt cx="771546" cy="752330"/>
          </a:xfrm>
        </p:grpSpPr>
        <p:sp>
          <p:nvSpPr>
            <p:cNvPr id="102" name="TextovéPole 101">
              <a:extLst>
                <a:ext uri="{FF2B5EF4-FFF2-40B4-BE49-F238E27FC236}">
                  <a16:creationId xmlns:a16="http://schemas.microsoft.com/office/drawing/2014/main" id="{93BE8060-A228-4E87-AD20-5B9618C710F5}"/>
                </a:ext>
              </a:extLst>
            </p:cNvPr>
            <p:cNvSpPr txBox="1"/>
            <p:nvPr/>
          </p:nvSpPr>
          <p:spPr>
            <a:xfrm>
              <a:off x="10849254" y="2818287"/>
              <a:ext cx="653092" cy="26161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rIns="36000" rtlCol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55/10 960</a:t>
              </a:r>
              <a:endPara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3" name="TextovéPole 102">
              <a:extLst>
                <a:ext uri="{FF2B5EF4-FFF2-40B4-BE49-F238E27FC236}">
                  <a16:creationId xmlns:a16="http://schemas.microsoft.com/office/drawing/2014/main" id="{1F061207-6370-46C1-8098-1CEE2F418122}"/>
                </a:ext>
              </a:extLst>
            </p:cNvPr>
            <p:cNvSpPr txBox="1"/>
            <p:nvPr/>
          </p:nvSpPr>
          <p:spPr>
            <a:xfrm>
              <a:off x="10849254" y="3081897"/>
              <a:ext cx="653092" cy="24622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443,9</a:t>
              </a:r>
            </a:p>
          </p:txBody>
        </p:sp>
        <p:sp>
          <p:nvSpPr>
            <p:cNvPr id="104" name="TextovéPole 103">
              <a:extLst>
                <a:ext uri="{FF2B5EF4-FFF2-40B4-BE49-F238E27FC236}">
                  <a16:creationId xmlns:a16="http://schemas.microsoft.com/office/drawing/2014/main" id="{62CCD16F-BE48-45CC-941A-68CC8A65AC1A}"/>
                </a:ext>
              </a:extLst>
            </p:cNvPr>
            <p:cNvSpPr txBox="1"/>
            <p:nvPr/>
          </p:nvSpPr>
          <p:spPr>
            <a:xfrm>
              <a:off x="10772130" y="3293618"/>
              <a:ext cx="7715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Děčín</a:t>
              </a:r>
            </a:p>
          </p:txBody>
        </p:sp>
      </p:grpSp>
      <p:graphicFrame>
        <p:nvGraphicFramePr>
          <p:cNvPr id="110" name="Tabulka 109">
            <a:extLst>
              <a:ext uri="{FF2B5EF4-FFF2-40B4-BE49-F238E27FC236}">
                <a16:creationId xmlns:a16="http://schemas.microsoft.com/office/drawing/2014/main" id="{BEE2F9EE-58B9-4E5D-B8FC-BFA8A1B2C828}"/>
              </a:ext>
            </a:extLst>
          </p:cNvPr>
          <p:cNvGraphicFramePr>
            <a:graphicFrameLocks noGrp="1"/>
          </p:cNvGraphicFramePr>
          <p:nvPr/>
        </p:nvGraphicFramePr>
        <p:xfrm>
          <a:off x="9459436" y="906090"/>
          <a:ext cx="564140" cy="261609"/>
        </p:xfrm>
        <a:graphic>
          <a:graphicData uri="http://schemas.openxmlformats.org/drawingml/2006/table">
            <a:tbl>
              <a:tblPr/>
              <a:tblGrid>
                <a:gridCol w="564140">
                  <a:extLst>
                    <a:ext uri="{9D8B030D-6E8A-4147-A177-3AD203B41FA5}">
                      <a16:colId xmlns:a16="http://schemas.microsoft.com/office/drawing/2014/main" val="467318390"/>
                    </a:ext>
                  </a:extLst>
                </a:gridCol>
              </a:tblGrid>
              <a:tr h="261609"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chemeClr val="tx1"/>
                          </a:solidFill>
                          <a:effectLst/>
                        </a:rPr>
                        <a:t>Görlitz</a:t>
                      </a:r>
                    </a:p>
                  </a:txBody>
                  <a:tcPr marL="19050" marR="19050" marT="19050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3861157"/>
                  </a:ext>
                </a:extLst>
              </a:tr>
            </a:tbl>
          </a:graphicData>
        </a:graphic>
      </p:graphicFrame>
      <p:sp>
        <p:nvSpPr>
          <p:cNvPr id="111" name="TextovéPole 110">
            <a:extLst>
              <a:ext uri="{FF2B5EF4-FFF2-40B4-BE49-F238E27FC236}">
                <a16:creationId xmlns:a16="http://schemas.microsoft.com/office/drawing/2014/main" id="{13D0DF0C-332E-47DA-801B-D67C432E6756}"/>
              </a:ext>
            </a:extLst>
          </p:cNvPr>
          <p:cNvSpPr txBox="1"/>
          <p:nvPr/>
        </p:nvSpPr>
        <p:spPr>
          <a:xfrm>
            <a:off x="9292973" y="1168906"/>
            <a:ext cx="981248" cy="2616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Ins="3600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100" dirty="0">
                <a:solidFill>
                  <a:schemeClr val="bg1"/>
                </a:solidFill>
                <a:latin typeface="Segoe UI"/>
              </a:rPr>
              <a:t>28/14 005</a:t>
            </a:r>
            <a:endParaRPr kumimoji="0" lang="cs-CZ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</a:endParaRPr>
          </a:p>
        </p:txBody>
      </p:sp>
      <p:sp>
        <p:nvSpPr>
          <p:cNvPr id="112" name="TextovéPole 111">
            <a:extLst>
              <a:ext uri="{FF2B5EF4-FFF2-40B4-BE49-F238E27FC236}">
                <a16:creationId xmlns:a16="http://schemas.microsoft.com/office/drawing/2014/main" id="{A2589391-8426-45DC-81C7-5E0712C523A4}"/>
              </a:ext>
            </a:extLst>
          </p:cNvPr>
          <p:cNvSpPr txBox="1"/>
          <p:nvPr/>
        </p:nvSpPr>
        <p:spPr>
          <a:xfrm>
            <a:off x="9292973" y="1418584"/>
            <a:ext cx="972542" cy="2616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cs-CZ" sz="1100" dirty="0">
                <a:solidFill>
                  <a:prstClr val="black"/>
                </a:solidFill>
                <a:latin typeface="Segoe UI"/>
              </a:rPr>
              <a:t>138,1</a:t>
            </a:r>
          </a:p>
        </p:txBody>
      </p:sp>
      <p:sp>
        <p:nvSpPr>
          <p:cNvPr id="113" name="Nadpis 1">
            <a:extLst>
              <a:ext uri="{FF2B5EF4-FFF2-40B4-BE49-F238E27FC236}">
                <a16:creationId xmlns:a16="http://schemas.microsoft.com/office/drawing/2014/main" id="{1BF73B9F-8A98-4F9F-A05C-028B549B6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819" y="1"/>
            <a:ext cx="9885238" cy="896492"/>
          </a:xfrm>
        </p:spPr>
        <p:txBody>
          <a:bodyPr/>
          <a:lstStyle/>
          <a:p>
            <a:r>
              <a:rPr lang="cs-CZ" altLang="cs-CZ" dirty="0"/>
              <a:t>Situace v příhraničí s Německem</a:t>
            </a:r>
            <a:endParaRPr lang="cs-CZ" dirty="0"/>
          </a:p>
        </p:txBody>
      </p:sp>
      <p:grpSp>
        <p:nvGrpSpPr>
          <p:cNvPr id="126" name="Skupina 125">
            <a:extLst>
              <a:ext uri="{FF2B5EF4-FFF2-40B4-BE49-F238E27FC236}">
                <a16:creationId xmlns:a16="http://schemas.microsoft.com/office/drawing/2014/main" id="{AF48EBF8-90E0-4C4B-8BF1-18F35B6D9577}"/>
              </a:ext>
            </a:extLst>
          </p:cNvPr>
          <p:cNvGrpSpPr/>
          <p:nvPr/>
        </p:nvGrpSpPr>
        <p:grpSpPr>
          <a:xfrm>
            <a:off x="8490573" y="2801767"/>
            <a:ext cx="2023639" cy="796433"/>
            <a:chOff x="10422152" y="2818287"/>
            <a:chExt cx="1507295" cy="796433"/>
          </a:xfrm>
        </p:grpSpPr>
        <p:sp>
          <p:nvSpPr>
            <p:cNvPr id="127" name="TextovéPole 126">
              <a:extLst>
                <a:ext uri="{FF2B5EF4-FFF2-40B4-BE49-F238E27FC236}">
                  <a16:creationId xmlns:a16="http://schemas.microsoft.com/office/drawing/2014/main" id="{62D85DFA-A277-4D30-8C9D-600AF79065CF}"/>
                </a:ext>
              </a:extLst>
            </p:cNvPr>
            <p:cNvSpPr txBox="1"/>
            <p:nvPr/>
          </p:nvSpPr>
          <p:spPr>
            <a:xfrm>
              <a:off x="10849254" y="2818287"/>
              <a:ext cx="653092" cy="26161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rIns="36000" rtlCol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sz="1100" dirty="0">
                  <a:solidFill>
                    <a:prstClr val="white">
                      <a:lumMod val="95000"/>
                    </a:prstClr>
                  </a:solidFill>
                  <a:latin typeface="Segoe UI"/>
                </a:rPr>
                <a:t>15/8 472</a:t>
              </a:r>
            </a:p>
          </p:txBody>
        </p:sp>
        <p:sp>
          <p:nvSpPr>
            <p:cNvPr id="128" name="TextovéPole 127">
              <a:extLst>
                <a:ext uri="{FF2B5EF4-FFF2-40B4-BE49-F238E27FC236}">
                  <a16:creationId xmlns:a16="http://schemas.microsoft.com/office/drawing/2014/main" id="{5D8FE33A-8004-4F4F-B090-7DE1969DA242}"/>
                </a:ext>
              </a:extLst>
            </p:cNvPr>
            <p:cNvSpPr txBox="1"/>
            <p:nvPr/>
          </p:nvSpPr>
          <p:spPr>
            <a:xfrm>
              <a:off x="10849254" y="3081897"/>
              <a:ext cx="653092" cy="24622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446,3</a:t>
              </a:r>
            </a:p>
          </p:txBody>
        </p:sp>
        <p:sp>
          <p:nvSpPr>
            <p:cNvPr id="129" name="TextovéPole 128">
              <a:extLst>
                <a:ext uri="{FF2B5EF4-FFF2-40B4-BE49-F238E27FC236}">
                  <a16:creationId xmlns:a16="http://schemas.microsoft.com/office/drawing/2014/main" id="{82BFD3E5-A124-4C7A-A0D1-A8424BF4A357}"/>
                </a:ext>
              </a:extLst>
            </p:cNvPr>
            <p:cNvSpPr txBox="1"/>
            <p:nvPr/>
          </p:nvSpPr>
          <p:spPr>
            <a:xfrm>
              <a:off x="10422152" y="3337721"/>
              <a:ext cx="15072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Česká Lípa</a:t>
              </a:r>
            </a:p>
          </p:txBody>
        </p:sp>
      </p:grpSp>
      <p:sp>
        <p:nvSpPr>
          <p:cNvPr id="151" name="TextovéPole 1">
            <a:extLst>
              <a:ext uri="{FF2B5EF4-FFF2-40B4-BE49-F238E27FC236}">
                <a16:creationId xmlns:a16="http://schemas.microsoft.com/office/drawing/2014/main" id="{FC71C6AE-54AD-4D39-98EC-1C30B3570BA2}"/>
              </a:ext>
            </a:extLst>
          </p:cNvPr>
          <p:cNvSpPr txBox="1"/>
          <p:nvPr/>
        </p:nvSpPr>
        <p:spPr>
          <a:xfrm>
            <a:off x="186609" y="6500082"/>
            <a:ext cx="2051766" cy="27717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b="1" dirty="0">
                <a:solidFill>
                  <a:schemeClr val="bg1"/>
                </a:solidFill>
              </a:rPr>
              <a:t>Zdroj dat: RKI, ÚZIS</a:t>
            </a:r>
          </a:p>
        </p:txBody>
      </p:sp>
      <p:grpSp>
        <p:nvGrpSpPr>
          <p:cNvPr id="93" name="Skupina 92">
            <a:extLst>
              <a:ext uri="{FF2B5EF4-FFF2-40B4-BE49-F238E27FC236}">
                <a16:creationId xmlns:a16="http://schemas.microsoft.com/office/drawing/2014/main" id="{A9AFD3B2-9A77-4001-9273-03C65ECB9B00}"/>
              </a:ext>
            </a:extLst>
          </p:cNvPr>
          <p:cNvGrpSpPr/>
          <p:nvPr/>
        </p:nvGrpSpPr>
        <p:grpSpPr>
          <a:xfrm>
            <a:off x="1573824" y="5028272"/>
            <a:ext cx="1357282" cy="878574"/>
            <a:chOff x="5218541" y="3224646"/>
            <a:chExt cx="1599571" cy="1197075"/>
          </a:xfrm>
        </p:grpSpPr>
        <p:sp>
          <p:nvSpPr>
            <p:cNvPr id="105" name="TextovéPole 104">
              <a:extLst>
                <a:ext uri="{FF2B5EF4-FFF2-40B4-BE49-F238E27FC236}">
                  <a16:creationId xmlns:a16="http://schemas.microsoft.com/office/drawing/2014/main" id="{A098442C-F3FD-46CF-A666-3D3F913D8CD1}"/>
                </a:ext>
              </a:extLst>
            </p:cNvPr>
            <p:cNvSpPr txBox="1"/>
            <p:nvPr/>
          </p:nvSpPr>
          <p:spPr>
            <a:xfrm>
              <a:off x="5476787" y="3224646"/>
              <a:ext cx="1064520" cy="37741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rIns="36000" rtlCol="0" anchor="ctr">
              <a:noAutofit/>
            </a:bodyPr>
            <a:lstStyle/>
            <a:p>
              <a:pPr marR="0" lvl="0" indent="0" algn="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sz="1100" dirty="0">
                  <a:solidFill>
                    <a:schemeClr val="bg1"/>
                  </a:solidFill>
                  <a:latin typeface="Segoe UI"/>
                </a:rPr>
                <a:t>27/2 859</a:t>
              </a:r>
            </a:p>
          </p:txBody>
        </p:sp>
        <p:sp>
          <p:nvSpPr>
            <p:cNvPr id="106" name="TextovéPole 105">
              <a:extLst>
                <a:ext uri="{FF2B5EF4-FFF2-40B4-BE49-F238E27FC236}">
                  <a16:creationId xmlns:a16="http://schemas.microsoft.com/office/drawing/2014/main" id="{0FE2E555-6C34-4A14-8338-BCD9811DCF5E}"/>
                </a:ext>
              </a:extLst>
            </p:cNvPr>
            <p:cNvSpPr txBox="1"/>
            <p:nvPr/>
          </p:nvSpPr>
          <p:spPr>
            <a:xfrm>
              <a:off x="5476787" y="3609024"/>
              <a:ext cx="1067578" cy="35644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 anchor="ctr">
              <a:spAutoFit/>
            </a:bodyPr>
            <a:lstStyle/>
            <a:p>
              <a:pPr algn="ctr">
                <a:defRPr/>
              </a:pPr>
              <a:r>
                <a:rPr lang="cs-CZ" sz="1100" dirty="0">
                  <a:solidFill>
                    <a:prstClr val="black"/>
                  </a:solidFill>
                  <a:latin typeface="Segoe UI"/>
                </a:rPr>
                <a:t>212,0</a:t>
              </a:r>
            </a:p>
          </p:txBody>
        </p:sp>
        <p:sp>
          <p:nvSpPr>
            <p:cNvPr id="107" name="TextovéPole 106">
              <a:extLst>
                <a:ext uri="{FF2B5EF4-FFF2-40B4-BE49-F238E27FC236}">
                  <a16:creationId xmlns:a16="http://schemas.microsoft.com/office/drawing/2014/main" id="{A90C533A-60B6-4DC4-994F-70DE3DDC6C62}"/>
                </a:ext>
              </a:extLst>
            </p:cNvPr>
            <p:cNvSpPr txBox="1"/>
            <p:nvPr/>
          </p:nvSpPr>
          <p:spPr>
            <a:xfrm>
              <a:off x="5218541" y="4044304"/>
              <a:ext cx="1599571" cy="377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Wunsiedel</a:t>
              </a:r>
            </a:p>
          </p:txBody>
        </p:sp>
      </p:grpSp>
      <p:grpSp>
        <p:nvGrpSpPr>
          <p:cNvPr id="72" name="Skupina 71">
            <a:extLst>
              <a:ext uri="{FF2B5EF4-FFF2-40B4-BE49-F238E27FC236}">
                <a16:creationId xmlns:a16="http://schemas.microsoft.com/office/drawing/2014/main" id="{1358359A-50D9-41CF-A9FC-F13B76356811}"/>
              </a:ext>
            </a:extLst>
          </p:cNvPr>
          <p:cNvGrpSpPr/>
          <p:nvPr/>
        </p:nvGrpSpPr>
        <p:grpSpPr>
          <a:xfrm>
            <a:off x="3160469" y="5497160"/>
            <a:ext cx="1665294" cy="745451"/>
            <a:chOff x="3084059" y="4160015"/>
            <a:chExt cx="1147387" cy="745451"/>
          </a:xfrm>
        </p:grpSpPr>
        <p:sp>
          <p:nvSpPr>
            <p:cNvPr id="73" name="TextovéPole 72">
              <a:extLst>
                <a:ext uri="{FF2B5EF4-FFF2-40B4-BE49-F238E27FC236}">
                  <a16:creationId xmlns:a16="http://schemas.microsoft.com/office/drawing/2014/main" id="{F9E3FB84-193C-4BEE-8CC2-6BE6EF90A654}"/>
                </a:ext>
              </a:extLst>
            </p:cNvPr>
            <p:cNvSpPr txBox="1"/>
            <p:nvPr/>
          </p:nvSpPr>
          <p:spPr>
            <a:xfrm>
              <a:off x="3084059" y="4628467"/>
              <a:ext cx="11473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Cheb</a:t>
              </a:r>
            </a:p>
          </p:txBody>
        </p:sp>
        <p:sp>
          <p:nvSpPr>
            <p:cNvPr id="74" name="TextovéPole 73">
              <a:extLst>
                <a:ext uri="{FF2B5EF4-FFF2-40B4-BE49-F238E27FC236}">
                  <a16:creationId xmlns:a16="http://schemas.microsoft.com/office/drawing/2014/main" id="{11198E5F-60F9-4C34-A7AA-55432D400E9A}"/>
                </a:ext>
              </a:extLst>
            </p:cNvPr>
            <p:cNvSpPr txBox="1"/>
            <p:nvPr/>
          </p:nvSpPr>
          <p:spPr>
            <a:xfrm>
              <a:off x="3387416" y="4160015"/>
              <a:ext cx="619593" cy="26161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rIns="3600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sz="1100" dirty="0">
                  <a:solidFill>
                    <a:prstClr val="white">
                      <a:lumMod val="95000"/>
                    </a:prstClr>
                  </a:solidFill>
                  <a:latin typeface="Segoe UI"/>
                </a:rPr>
                <a:t>120/8 931</a:t>
              </a:r>
              <a:endPara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5" name="TextovéPole 74">
              <a:extLst>
                <a:ext uri="{FF2B5EF4-FFF2-40B4-BE49-F238E27FC236}">
                  <a16:creationId xmlns:a16="http://schemas.microsoft.com/office/drawing/2014/main" id="{7C3F9CF5-49B6-4D1E-AE57-13B007B3F23C}"/>
                </a:ext>
              </a:extLst>
            </p:cNvPr>
            <p:cNvSpPr txBox="1"/>
            <p:nvPr/>
          </p:nvSpPr>
          <p:spPr>
            <a:xfrm>
              <a:off x="3379361" y="4419364"/>
              <a:ext cx="627647" cy="2616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 anchor="ctr">
              <a:sp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>
                  <a:latin typeface="Segoe UI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1 281,2</a:t>
              </a:r>
            </a:p>
          </p:txBody>
        </p:sp>
      </p:grpSp>
      <p:sp>
        <p:nvSpPr>
          <p:cNvPr id="114" name="Obdélník 113">
            <a:extLst>
              <a:ext uri="{FF2B5EF4-FFF2-40B4-BE49-F238E27FC236}">
                <a16:creationId xmlns:a16="http://schemas.microsoft.com/office/drawing/2014/main" id="{A5A17CBF-6DAC-47E1-BA0E-C7F7B71C3914}"/>
              </a:ext>
            </a:extLst>
          </p:cNvPr>
          <p:cNvSpPr/>
          <p:nvPr/>
        </p:nvSpPr>
        <p:spPr>
          <a:xfrm>
            <a:off x="12807894" y="2151825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116" name="Obdélník 115">
            <a:extLst>
              <a:ext uri="{FF2B5EF4-FFF2-40B4-BE49-F238E27FC236}">
                <a16:creationId xmlns:a16="http://schemas.microsoft.com/office/drawing/2014/main" id="{7414EC52-79CE-4461-9718-FD7FA09199E0}"/>
              </a:ext>
            </a:extLst>
          </p:cNvPr>
          <p:cNvSpPr/>
          <p:nvPr/>
        </p:nvSpPr>
        <p:spPr>
          <a:xfrm>
            <a:off x="12807894" y="2392222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115" name="Obdélník 114">
            <a:extLst>
              <a:ext uri="{FF2B5EF4-FFF2-40B4-BE49-F238E27FC236}">
                <a16:creationId xmlns:a16="http://schemas.microsoft.com/office/drawing/2014/main" id="{0B39737B-93B4-4124-A39C-7D120284C156}"/>
              </a:ext>
            </a:extLst>
          </p:cNvPr>
          <p:cNvSpPr/>
          <p:nvPr/>
        </p:nvSpPr>
        <p:spPr>
          <a:xfrm>
            <a:off x="12955654" y="1001245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17" name="Obdélník 116">
            <a:extLst>
              <a:ext uri="{FF2B5EF4-FFF2-40B4-BE49-F238E27FC236}">
                <a16:creationId xmlns:a16="http://schemas.microsoft.com/office/drawing/2014/main" id="{90446625-1857-458C-9949-89F8929695E9}"/>
              </a:ext>
            </a:extLst>
          </p:cNvPr>
          <p:cNvSpPr/>
          <p:nvPr/>
        </p:nvSpPr>
        <p:spPr>
          <a:xfrm>
            <a:off x="12901258" y="1233918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120" name="Obdélník 119">
            <a:extLst>
              <a:ext uri="{FF2B5EF4-FFF2-40B4-BE49-F238E27FC236}">
                <a16:creationId xmlns:a16="http://schemas.microsoft.com/office/drawing/2014/main" id="{A3660DDA-BFF3-43BF-9F75-222D090E2A10}"/>
              </a:ext>
            </a:extLst>
          </p:cNvPr>
          <p:cNvSpPr/>
          <p:nvPr/>
        </p:nvSpPr>
        <p:spPr>
          <a:xfrm>
            <a:off x="12562616" y="3690120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22" name="Obdélník 121">
            <a:extLst>
              <a:ext uri="{FF2B5EF4-FFF2-40B4-BE49-F238E27FC236}">
                <a16:creationId xmlns:a16="http://schemas.microsoft.com/office/drawing/2014/main" id="{E556BAD5-539C-4ACF-AFB2-6A809C44DC30}"/>
              </a:ext>
            </a:extLst>
          </p:cNvPr>
          <p:cNvSpPr/>
          <p:nvPr/>
        </p:nvSpPr>
        <p:spPr>
          <a:xfrm>
            <a:off x="12508202" y="3463721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169" name="Obdélník 168">
            <a:extLst>
              <a:ext uri="{FF2B5EF4-FFF2-40B4-BE49-F238E27FC236}">
                <a16:creationId xmlns:a16="http://schemas.microsoft.com/office/drawing/2014/main" id="{3F018931-20D1-4389-B758-AF5DD4A57BD4}"/>
              </a:ext>
            </a:extLst>
          </p:cNvPr>
          <p:cNvSpPr/>
          <p:nvPr/>
        </p:nvSpPr>
        <p:spPr>
          <a:xfrm>
            <a:off x="8186719" y="1337880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70" name="Obdélník 169">
            <a:extLst>
              <a:ext uri="{FF2B5EF4-FFF2-40B4-BE49-F238E27FC236}">
                <a16:creationId xmlns:a16="http://schemas.microsoft.com/office/drawing/2014/main" id="{D6B01782-757C-499F-930F-C24197FA8A4F}"/>
              </a:ext>
            </a:extLst>
          </p:cNvPr>
          <p:cNvSpPr/>
          <p:nvPr/>
        </p:nvSpPr>
        <p:spPr>
          <a:xfrm>
            <a:off x="8186719" y="1080607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18" name="Obdélník 117">
            <a:extLst>
              <a:ext uri="{FF2B5EF4-FFF2-40B4-BE49-F238E27FC236}">
                <a16:creationId xmlns:a16="http://schemas.microsoft.com/office/drawing/2014/main" id="{0B39737B-93B4-4124-A39C-7D120284C156}"/>
              </a:ext>
            </a:extLst>
          </p:cNvPr>
          <p:cNvSpPr/>
          <p:nvPr/>
        </p:nvSpPr>
        <p:spPr>
          <a:xfrm>
            <a:off x="9245406" y="1360890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23" name="Obdélník 122">
            <a:extLst>
              <a:ext uri="{FF2B5EF4-FFF2-40B4-BE49-F238E27FC236}">
                <a16:creationId xmlns:a16="http://schemas.microsoft.com/office/drawing/2014/main" id="{90446625-1857-458C-9949-89F8929695E9}"/>
              </a:ext>
            </a:extLst>
          </p:cNvPr>
          <p:cNvSpPr/>
          <p:nvPr/>
        </p:nvSpPr>
        <p:spPr>
          <a:xfrm>
            <a:off x="9199870" y="1106074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133" name="Obdélník 132">
            <a:extLst>
              <a:ext uri="{FF2B5EF4-FFF2-40B4-BE49-F238E27FC236}">
                <a16:creationId xmlns:a16="http://schemas.microsoft.com/office/drawing/2014/main" id="{90446625-1857-458C-9949-89F8929695E9}"/>
              </a:ext>
            </a:extLst>
          </p:cNvPr>
          <p:cNvSpPr/>
          <p:nvPr/>
        </p:nvSpPr>
        <p:spPr>
          <a:xfrm>
            <a:off x="4284495" y="3306163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161" name="Obdélník 160">
            <a:extLst>
              <a:ext uri="{FF2B5EF4-FFF2-40B4-BE49-F238E27FC236}">
                <a16:creationId xmlns:a16="http://schemas.microsoft.com/office/drawing/2014/main" id="{90446625-1857-458C-9949-89F8929695E9}"/>
              </a:ext>
            </a:extLst>
          </p:cNvPr>
          <p:cNvSpPr/>
          <p:nvPr/>
        </p:nvSpPr>
        <p:spPr>
          <a:xfrm>
            <a:off x="8961283" y="2985465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130" name="Obdélník 129">
            <a:extLst>
              <a:ext uri="{FF2B5EF4-FFF2-40B4-BE49-F238E27FC236}">
                <a16:creationId xmlns:a16="http://schemas.microsoft.com/office/drawing/2014/main" id="{0B39737B-93B4-4124-A39C-7D120284C156}"/>
              </a:ext>
            </a:extLst>
          </p:cNvPr>
          <p:cNvSpPr/>
          <p:nvPr/>
        </p:nvSpPr>
        <p:spPr>
          <a:xfrm>
            <a:off x="6303538" y="2572112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32" name="Obdélník 131">
            <a:extLst>
              <a:ext uri="{FF2B5EF4-FFF2-40B4-BE49-F238E27FC236}">
                <a16:creationId xmlns:a16="http://schemas.microsoft.com/office/drawing/2014/main" id="{90446625-1857-458C-9949-89F8929695E9}"/>
              </a:ext>
            </a:extLst>
          </p:cNvPr>
          <p:cNvSpPr/>
          <p:nvPr/>
        </p:nvSpPr>
        <p:spPr>
          <a:xfrm>
            <a:off x="5319004" y="2239765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137" name="Obdélník 136">
            <a:extLst>
              <a:ext uri="{FF2B5EF4-FFF2-40B4-BE49-F238E27FC236}">
                <a16:creationId xmlns:a16="http://schemas.microsoft.com/office/drawing/2014/main" id="{0B39737B-93B4-4124-A39C-7D120284C156}"/>
              </a:ext>
            </a:extLst>
          </p:cNvPr>
          <p:cNvSpPr/>
          <p:nvPr/>
        </p:nvSpPr>
        <p:spPr>
          <a:xfrm>
            <a:off x="1431710" y="4543748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54" name="Obdélník 153">
            <a:extLst>
              <a:ext uri="{FF2B5EF4-FFF2-40B4-BE49-F238E27FC236}">
                <a16:creationId xmlns:a16="http://schemas.microsoft.com/office/drawing/2014/main" id="{0B39737B-93B4-4124-A39C-7D120284C156}"/>
              </a:ext>
            </a:extLst>
          </p:cNvPr>
          <p:cNvSpPr/>
          <p:nvPr/>
        </p:nvSpPr>
        <p:spPr>
          <a:xfrm>
            <a:off x="7048653" y="1333563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55" name="Obdélník 154">
            <a:extLst>
              <a:ext uri="{FF2B5EF4-FFF2-40B4-BE49-F238E27FC236}">
                <a16:creationId xmlns:a16="http://schemas.microsoft.com/office/drawing/2014/main" id="{90446625-1857-458C-9949-89F8929695E9}"/>
              </a:ext>
            </a:extLst>
          </p:cNvPr>
          <p:cNvSpPr/>
          <p:nvPr/>
        </p:nvSpPr>
        <p:spPr>
          <a:xfrm>
            <a:off x="6191052" y="3557880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156" name="Obdélník 155">
            <a:extLst>
              <a:ext uri="{FF2B5EF4-FFF2-40B4-BE49-F238E27FC236}">
                <a16:creationId xmlns:a16="http://schemas.microsoft.com/office/drawing/2014/main" id="{A5A17CBF-6DAC-47E1-BA0E-C7F7B71C3914}"/>
              </a:ext>
            </a:extLst>
          </p:cNvPr>
          <p:cNvSpPr/>
          <p:nvPr/>
        </p:nvSpPr>
        <p:spPr>
          <a:xfrm>
            <a:off x="5319004" y="2006448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138" name="Obdélník 137">
            <a:extLst>
              <a:ext uri="{FF2B5EF4-FFF2-40B4-BE49-F238E27FC236}">
                <a16:creationId xmlns:a16="http://schemas.microsoft.com/office/drawing/2014/main" id="{D6B01782-757C-499F-930F-C24197FA8A4F}"/>
              </a:ext>
            </a:extLst>
          </p:cNvPr>
          <p:cNvSpPr/>
          <p:nvPr/>
        </p:nvSpPr>
        <p:spPr>
          <a:xfrm>
            <a:off x="7048653" y="1578394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47" name="Obdélník 146">
            <a:extLst>
              <a:ext uri="{FF2B5EF4-FFF2-40B4-BE49-F238E27FC236}">
                <a16:creationId xmlns:a16="http://schemas.microsoft.com/office/drawing/2014/main" id="{A5A17CBF-6DAC-47E1-BA0E-C7F7B71C3914}"/>
              </a:ext>
            </a:extLst>
          </p:cNvPr>
          <p:cNvSpPr/>
          <p:nvPr/>
        </p:nvSpPr>
        <p:spPr>
          <a:xfrm>
            <a:off x="8952437" y="2748245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153" name="Obdélník 152">
            <a:extLst>
              <a:ext uri="{FF2B5EF4-FFF2-40B4-BE49-F238E27FC236}">
                <a16:creationId xmlns:a16="http://schemas.microsoft.com/office/drawing/2014/main" id="{E556BAD5-539C-4ACF-AFB2-6A809C44DC30}"/>
              </a:ext>
            </a:extLst>
          </p:cNvPr>
          <p:cNvSpPr/>
          <p:nvPr/>
        </p:nvSpPr>
        <p:spPr>
          <a:xfrm>
            <a:off x="5096360" y="3628048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135" name="Obdélník 134">
            <a:extLst>
              <a:ext uri="{FF2B5EF4-FFF2-40B4-BE49-F238E27FC236}">
                <a16:creationId xmlns:a16="http://schemas.microsoft.com/office/drawing/2014/main" id="{A5A17CBF-6DAC-47E1-BA0E-C7F7B71C3914}"/>
              </a:ext>
            </a:extLst>
          </p:cNvPr>
          <p:cNvSpPr/>
          <p:nvPr/>
        </p:nvSpPr>
        <p:spPr>
          <a:xfrm>
            <a:off x="4282226" y="3055636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149" name="Obdélník 148">
            <a:extLst>
              <a:ext uri="{FF2B5EF4-FFF2-40B4-BE49-F238E27FC236}">
                <a16:creationId xmlns:a16="http://schemas.microsoft.com/office/drawing/2014/main" id="{3F018931-20D1-4389-B758-AF5DD4A57BD4}"/>
              </a:ext>
            </a:extLst>
          </p:cNvPr>
          <p:cNvSpPr/>
          <p:nvPr/>
        </p:nvSpPr>
        <p:spPr>
          <a:xfrm>
            <a:off x="1763250" y="5249073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66" name="Obdélník 165">
            <a:extLst>
              <a:ext uri="{FF2B5EF4-FFF2-40B4-BE49-F238E27FC236}">
                <a16:creationId xmlns:a16="http://schemas.microsoft.com/office/drawing/2014/main" id="{D6B01782-757C-499F-930F-C24197FA8A4F}"/>
              </a:ext>
            </a:extLst>
          </p:cNvPr>
          <p:cNvSpPr/>
          <p:nvPr/>
        </p:nvSpPr>
        <p:spPr>
          <a:xfrm>
            <a:off x="1763250" y="4991800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72" name="Obdélník 171">
            <a:extLst>
              <a:ext uri="{FF2B5EF4-FFF2-40B4-BE49-F238E27FC236}">
                <a16:creationId xmlns:a16="http://schemas.microsoft.com/office/drawing/2014/main" id="{3F018931-20D1-4389-B758-AF5DD4A57BD4}"/>
              </a:ext>
            </a:extLst>
          </p:cNvPr>
          <p:cNvSpPr/>
          <p:nvPr/>
        </p:nvSpPr>
        <p:spPr>
          <a:xfrm>
            <a:off x="4646327" y="4802741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74" name="Obdélník 173">
            <a:extLst>
              <a:ext uri="{FF2B5EF4-FFF2-40B4-BE49-F238E27FC236}">
                <a16:creationId xmlns:a16="http://schemas.microsoft.com/office/drawing/2014/main" id="{3F018931-20D1-4389-B758-AF5DD4A57BD4}"/>
              </a:ext>
            </a:extLst>
          </p:cNvPr>
          <p:cNvSpPr/>
          <p:nvPr/>
        </p:nvSpPr>
        <p:spPr>
          <a:xfrm>
            <a:off x="3392286" y="4690436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75" name="Obdélník 174">
            <a:extLst>
              <a:ext uri="{FF2B5EF4-FFF2-40B4-BE49-F238E27FC236}">
                <a16:creationId xmlns:a16="http://schemas.microsoft.com/office/drawing/2014/main" id="{D6B01782-757C-499F-930F-C24197FA8A4F}"/>
              </a:ext>
            </a:extLst>
          </p:cNvPr>
          <p:cNvSpPr/>
          <p:nvPr/>
        </p:nvSpPr>
        <p:spPr>
          <a:xfrm>
            <a:off x="3392286" y="4433163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76" name="Obdélník 175">
            <a:extLst>
              <a:ext uri="{FF2B5EF4-FFF2-40B4-BE49-F238E27FC236}">
                <a16:creationId xmlns:a16="http://schemas.microsoft.com/office/drawing/2014/main" id="{3F018931-20D1-4389-B758-AF5DD4A57BD4}"/>
              </a:ext>
            </a:extLst>
          </p:cNvPr>
          <p:cNvSpPr/>
          <p:nvPr/>
        </p:nvSpPr>
        <p:spPr>
          <a:xfrm>
            <a:off x="3559361" y="5689314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25" name="Obdélník 124">
            <a:extLst>
              <a:ext uri="{FF2B5EF4-FFF2-40B4-BE49-F238E27FC236}">
                <a16:creationId xmlns:a16="http://schemas.microsoft.com/office/drawing/2014/main" id="{0B39737B-93B4-4124-A39C-7D120284C156}"/>
              </a:ext>
            </a:extLst>
          </p:cNvPr>
          <p:cNvSpPr/>
          <p:nvPr/>
        </p:nvSpPr>
        <p:spPr>
          <a:xfrm>
            <a:off x="13010086" y="4496215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34" name="Obdélník 133">
            <a:extLst>
              <a:ext uri="{FF2B5EF4-FFF2-40B4-BE49-F238E27FC236}">
                <a16:creationId xmlns:a16="http://schemas.microsoft.com/office/drawing/2014/main" id="{D6B01782-757C-499F-930F-C24197FA8A4F}"/>
              </a:ext>
            </a:extLst>
          </p:cNvPr>
          <p:cNvSpPr/>
          <p:nvPr/>
        </p:nvSpPr>
        <p:spPr>
          <a:xfrm>
            <a:off x="13010086" y="4741046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42" name="Obdélník 141">
            <a:extLst>
              <a:ext uri="{FF2B5EF4-FFF2-40B4-BE49-F238E27FC236}">
                <a16:creationId xmlns:a16="http://schemas.microsoft.com/office/drawing/2014/main" id="{0B39737B-93B4-4124-A39C-7D120284C156}"/>
              </a:ext>
            </a:extLst>
          </p:cNvPr>
          <p:cNvSpPr/>
          <p:nvPr/>
        </p:nvSpPr>
        <p:spPr>
          <a:xfrm>
            <a:off x="2406890" y="3678003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43" name="Obdélník 142">
            <a:extLst>
              <a:ext uri="{FF2B5EF4-FFF2-40B4-BE49-F238E27FC236}">
                <a16:creationId xmlns:a16="http://schemas.microsoft.com/office/drawing/2014/main" id="{D6B01782-757C-499F-930F-C24197FA8A4F}"/>
              </a:ext>
            </a:extLst>
          </p:cNvPr>
          <p:cNvSpPr/>
          <p:nvPr/>
        </p:nvSpPr>
        <p:spPr>
          <a:xfrm>
            <a:off x="2406890" y="3922834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45" name="Obdélník 144">
            <a:extLst>
              <a:ext uri="{FF2B5EF4-FFF2-40B4-BE49-F238E27FC236}">
                <a16:creationId xmlns:a16="http://schemas.microsoft.com/office/drawing/2014/main" id="{0B39737B-93B4-4124-A39C-7D120284C156}"/>
              </a:ext>
            </a:extLst>
          </p:cNvPr>
          <p:cNvSpPr/>
          <p:nvPr/>
        </p:nvSpPr>
        <p:spPr>
          <a:xfrm>
            <a:off x="1437115" y="4273767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46" name="Obdélník 145">
            <a:extLst>
              <a:ext uri="{FF2B5EF4-FFF2-40B4-BE49-F238E27FC236}">
                <a16:creationId xmlns:a16="http://schemas.microsoft.com/office/drawing/2014/main" id="{0B39737B-93B4-4124-A39C-7D120284C156}"/>
              </a:ext>
            </a:extLst>
          </p:cNvPr>
          <p:cNvSpPr/>
          <p:nvPr/>
        </p:nvSpPr>
        <p:spPr>
          <a:xfrm>
            <a:off x="8113508" y="1763266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50" name="Obdélník 149">
            <a:extLst>
              <a:ext uri="{FF2B5EF4-FFF2-40B4-BE49-F238E27FC236}">
                <a16:creationId xmlns:a16="http://schemas.microsoft.com/office/drawing/2014/main" id="{D6B01782-757C-499F-930F-C24197FA8A4F}"/>
              </a:ext>
            </a:extLst>
          </p:cNvPr>
          <p:cNvSpPr/>
          <p:nvPr/>
        </p:nvSpPr>
        <p:spPr>
          <a:xfrm>
            <a:off x="8113508" y="2016975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52" name="Obdélník 151">
            <a:extLst>
              <a:ext uri="{FF2B5EF4-FFF2-40B4-BE49-F238E27FC236}">
                <a16:creationId xmlns:a16="http://schemas.microsoft.com/office/drawing/2014/main" id="{A5A17CBF-6DAC-47E1-BA0E-C7F7B71C3914}"/>
              </a:ext>
            </a:extLst>
          </p:cNvPr>
          <p:cNvSpPr/>
          <p:nvPr/>
        </p:nvSpPr>
        <p:spPr>
          <a:xfrm>
            <a:off x="7252716" y="2301866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157" name="Obdélník 156">
            <a:extLst>
              <a:ext uri="{FF2B5EF4-FFF2-40B4-BE49-F238E27FC236}">
                <a16:creationId xmlns:a16="http://schemas.microsoft.com/office/drawing/2014/main" id="{7414EC52-79CE-4461-9718-FD7FA09199E0}"/>
              </a:ext>
            </a:extLst>
          </p:cNvPr>
          <p:cNvSpPr/>
          <p:nvPr/>
        </p:nvSpPr>
        <p:spPr>
          <a:xfrm>
            <a:off x="7252716" y="2542263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158" name="Obdélník 157">
            <a:extLst>
              <a:ext uri="{FF2B5EF4-FFF2-40B4-BE49-F238E27FC236}">
                <a16:creationId xmlns:a16="http://schemas.microsoft.com/office/drawing/2014/main" id="{0B39737B-93B4-4124-A39C-7D120284C156}"/>
              </a:ext>
            </a:extLst>
          </p:cNvPr>
          <p:cNvSpPr/>
          <p:nvPr/>
        </p:nvSpPr>
        <p:spPr>
          <a:xfrm>
            <a:off x="6296476" y="2830068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60" name="Obdélník 159">
            <a:extLst>
              <a:ext uri="{FF2B5EF4-FFF2-40B4-BE49-F238E27FC236}">
                <a16:creationId xmlns:a16="http://schemas.microsoft.com/office/drawing/2014/main" id="{90446625-1857-458C-9949-89F8929695E9}"/>
              </a:ext>
            </a:extLst>
          </p:cNvPr>
          <p:cNvSpPr/>
          <p:nvPr/>
        </p:nvSpPr>
        <p:spPr>
          <a:xfrm>
            <a:off x="6191052" y="3301976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162" name="Obdélník 161">
            <a:extLst>
              <a:ext uri="{FF2B5EF4-FFF2-40B4-BE49-F238E27FC236}">
                <a16:creationId xmlns:a16="http://schemas.microsoft.com/office/drawing/2014/main" id="{D6B01782-757C-499F-930F-C24197FA8A4F}"/>
              </a:ext>
            </a:extLst>
          </p:cNvPr>
          <p:cNvSpPr/>
          <p:nvPr/>
        </p:nvSpPr>
        <p:spPr>
          <a:xfrm>
            <a:off x="5155866" y="3887715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63" name="Obdélník 162">
            <a:extLst>
              <a:ext uri="{FF2B5EF4-FFF2-40B4-BE49-F238E27FC236}">
                <a16:creationId xmlns:a16="http://schemas.microsoft.com/office/drawing/2014/main" id="{E556BAD5-539C-4ACF-AFB2-6A809C44DC30}"/>
              </a:ext>
            </a:extLst>
          </p:cNvPr>
          <p:cNvSpPr/>
          <p:nvPr/>
        </p:nvSpPr>
        <p:spPr>
          <a:xfrm>
            <a:off x="3511216" y="5418556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164" name="Obdélník 163">
            <a:extLst>
              <a:ext uri="{FF2B5EF4-FFF2-40B4-BE49-F238E27FC236}">
                <a16:creationId xmlns:a16="http://schemas.microsoft.com/office/drawing/2014/main" id="{E556BAD5-539C-4ACF-AFB2-6A809C44DC30}"/>
              </a:ext>
            </a:extLst>
          </p:cNvPr>
          <p:cNvSpPr/>
          <p:nvPr/>
        </p:nvSpPr>
        <p:spPr>
          <a:xfrm>
            <a:off x="4591913" y="4524358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</p:spTree>
    <p:extLst>
      <p:ext uri="{BB962C8B-B14F-4D97-AF65-F5344CB8AC3E}">
        <p14:creationId xmlns:p14="http://schemas.microsoft.com/office/powerpoint/2010/main" val="22268034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mapa&#10;&#10;Popis byl vytvořen automaticky">
            <a:extLst>
              <a:ext uri="{FF2B5EF4-FFF2-40B4-BE49-F238E27FC236}">
                <a16:creationId xmlns:a16="http://schemas.microsoft.com/office/drawing/2014/main" id="{B11B46C8-5E2E-4677-8968-F6C258E70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224" y="955115"/>
            <a:ext cx="4870361" cy="5348145"/>
          </a:xfrm>
          <a:prstGeom prst="rect">
            <a:avLst/>
          </a:prstGeom>
        </p:spPr>
      </p:pic>
      <p:pic>
        <p:nvPicPr>
          <p:cNvPr id="109" name="Obrázek 108">
            <a:extLst>
              <a:ext uri="{FF2B5EF4-FFF2-40B4-BE49-F238E27FC236}">
                <a16:creationId xmlns:a16="http://schemas.microsoft.com/office/drawing/2014/main" id="{9C33061E-C962-4E86-99F7-E145430D02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3"/>
          <a:stretch/>
        </p:blipFill>
        <p:spPr>
          <a:xfrm>
            <a:off x="10312974" y="141407"/>
            <a:ext cx="1660507" cy="1510172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C5F7892-3253-4DA0-8421-57EA67AAEB8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59741" y="6426000"/>
            <a:ext cx="432000" cy="43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0DFD3D-3A9B-46F9-B57F-E98436FEBC6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8075C272-1DC5-47E1-9A2F-BBFBF589AC6F}"/>
              </a:ext>
            </a:extLst>
          </p:cNvPr>
          <p:cNvGrpSpPr/>
          <p:nvPr/>
        </p:nvGrpSpPr>
        <p:grpSpPr>
          <a:xfrm>
            <a:off x="4071410" y="3629188"/>
            <a:ext cx="1588959" cy="758301"/>
            <a:chOff x="544377" y="3647556"/>
            <a:chExt cx="1183565" cy="758301"/>
          </a:xfrm>
        </p:grpSpPr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DDC260F5-9508-480B-8B05-8F2F8B301917}"/>
                </a:ext>
              </a:extLst>
            </p:cNvPr>
            <p:cNvSpPr txBox="1"/>
            <p:nvPr/>
          </p:nvSpPr>
          <p:spPr>
            <a:xfrm>
              <a:off x="544377" y="4128859"/>
              <a:ext cx="1183565" cy="276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Schwandorf</a:t>
              </a:r>
            </a:p>
          </p:txBody>
        </p:sp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EBA32EC8-0B27-4A99-9617-A6EA1A77D485}"/>
                </a:ext>
              </a:extLst>
            </p:cNvPr>
            <p:cNvSpPr txBox="1"/>
            <p:nvPr/>
          </p:nvSpPr>
          <p:spPr>
            <a:xfrm>
              <a:off x="792576" y="3905895"/>
              <a:ext cx="634710" cy="25200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lvl="0">
                <a:defRPr/>
              </a:pPr>
              <a:r>
                <a:rPr lang="cs-CZ" dirty="0"/>
                <a:t>76,4</a:t>
              </a:r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AF745496-2C28-4C61-8143-B447957740FC}"/>
                </a:ext>
              </a:extLst>
            </p:cNvPr>
            <p:cNvSpPr txBox="1"/>
            <p:nvPr/>
          </p:nvSpPr>
          <p:spPr>
            <a:xfrm>
              <a:off x="793561" y="3647556"/>
              <a:ext cx="634453" cy="252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lvl="0" algn="r">
                <a:defRPr/>
              </a:pPr>
              <a:r>
                <a:rPr lang="cs-CZ" dirty="0">
                  <a:solidFill>
                    <a:schemeClr val="bg1"/>
                  </a:solidFill>
                </a:rPr>
                <a:t>26/4 193</a:t>
              </a:r>
            </a:p>
          </p:txBody>
        </p:sp>
      </p:grp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F786CC53-FFEC-48CE-A3E8-1B75DB006BD6}"/>
              </a:ext>
            </a:extLst>
          </p:cNvPr>
          <p:cNvGrpSpPr/>
          <p:nvPr/>
        </p:nvGrpSpPr>
        <p:grpSpPr>
          <a:xfrm>
            <a:off x="5939148" y="4918252"/>
            <a:ext cx="1692404" cy="757481"/>
            <a:chOff x="9305202" y="5471184"/>
            <a:chExt cx="1183565" cy="757481"/>
          </a:xfrm>
        </p:grpSpPr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280CE7CC-2546-43FC-BFFA-75CF78E78D3E}"/>
                </a:ext>
              </a:extLst>
            </p:cNvPr>
            <p:cNvSpPr txBox="1"/>
            <p:nvPr/>
          </p:nvSpPr>
          <p:spPr>
            <a:xfrm>
              <a:off x="9305202" y="5951667"/>
              <a:ext cx="1183565" cy="276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Regen</a:t>
              </a:r>
            </a:p>
          </p:txBody>
        </p: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2C2C174F-BD55-4D59-A67E-7F1FF62C26BC}"/>
                </a:ext>
              </a:extLst>
            </p:cNvPr>
            <p:cNvSpPr txBox="1"/>
            <p:nvPr/>
          </p:nvSpPr>
          <p:spPr>
            <a:xfrm>
              <a:off x="9574791" y="5730199"/>
              <a:ext cx="642306" cy="25200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lvl="0">
                <a:defRPr/>
              </a:pPr>
              <a:r>
                <a:rPr lang="cs-CZ" dirty="0"/>
                <a:t>244,2</a:t>
              </a:r>
            </a:p>
          </p:txBody>
        </p: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396FDAAB-620F-44EB-8952-4FAAB387C368}"/>
                </a:ext>
              </a:extLst>
            </p:cNvPr>
            <p:cNvSpPr txBox="1"/>
            <p:nvPr/>
          </p:nvSpPr>
          <p:spPr>
            <a:xfrm>
              <a:off x="9574791" y="5471184"/>
              <a:ext cx="634453" cy="252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lvl="0" algn="r">
                <a:defRPr/>
              </a:pPr>
              <a:r>
                <a:rPr lang="cs-CZ" dirty="0">
                  <a:solidFill>
                    <a:schemeClr val="bg1"/>
                  </a:solidFill>
                </a:rPr>
                <a:t>13/3 903</a:t>
              </a:r>
            </a:p>
          </p:txBody>
        </p:sp>
      </p:grpSp>
      <p:grpSp>
        <p:nvGrpSpPr>
          <p:cNvPr id="22" name="Skupina 21">
            <a:extLst>
              <a:ext uri="{FF2B5EF4-FFF2-40B4-BE49-F238E27FC236}">
                <a16:creationId xmlns:a16="http://schemas.microsoft.com/office/drawing/2014/main" id="{9EF5305B-3E1C-4849-9A70-B41FE2F54837}"/>
              </a:ext>
            </a:extLst>
          </p:cNvPr>
          <p:cNvGrpSpPr/>
          <p:nvPr/>
        </p:nvGrpSpPr>
        <p:grpSpPr>
          <a:xfrm>
            <a:off x="6978399" y="5394882"/>
            <a:ext cx="1619798" cy="914068"/>
            <a:chOff x="3823648" y="5766647"/>
            <a:chExt cx="1183565" cy="914068"/>
          </a:xfrm>
        </p:grpSpPr>
        <p:sp>
          <p:nvSpPr>
            <p:cNvPr id="23" name="TextovéPole 22">
              <a:extLst>
                <a:ext uri="{FF2B5EF4-FFF2-40B4-BE49-F238E27FC236}">
                  <a16:creationId xmlns:a16="http://schemas.microsoft.com/office/drawing/2014/main" id="{3A00B7A4-460A-47B6-AF51-619ABC14CD82}"/>
                </a:ext>
              </a:extLst>
            </p:cNvPr>
            <p:cNvSpPr txBox="1"/>
            <p:nvPr/>
          </p:nvSpPr>
          <p:spPr>
            <a:xfrm>
              <a:off x="3823648" y="6219050"/>
              <a:ext cx="11835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Freyung-Grafenau</a:t>
              </a:r>
            </a:p>
          </p:txBody>
        </p:sp>
        <p:sp>
          <p:nvSpPr>
            <p:cNvPr id="24" name="TextovéPole 23">
              <a:extLst>
                <a:ext uri="{FF2B5EF4-FFF2-40B4-BE49-F238E27FC236}">
                  <a16:creationId xmlns:a16="http://schemas.microsoft.com/office/drawing/2014/main" id="{B890F99D-0E48-4096-BAC0-A4B831076B1E}"/>
                </a:ext>
              </a:extLst>
            </p:cNvPr>
            <p:cNvSpPr txBox="1"/>
            <p:nvPr/>
          </p:nvSpPr>
          <p:spPr>
            <a:xfrm>
              <a:off x="4051893" y="6023473"/>
              <a:ext cx="634710" cy="25200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dirty="0"/>
                <a:t>134,0</a:t>
              </a:r>
            </a:p>
          </p:txBody>
        </p:sp>
        <p:sp>
          <p:nvSpPr>
            <p:cNvPr id="25" name="TextovéPole 24">
              <a:extLst>
                <a:ext uri="{FF2B5EF4-FFF2-40B4-BE49-F238E27FC236}">
                  <a16:creationId xmlns:a16="http://schemas.microsoft.com/office/drawing/2014/main" id="{EEBDF026-CDE0-4670-BCD4-28B38FAE525A}"/>
                </a:ext>
              </a:extLst>
            </p:cNvPr>
            <p:cNvSpPr txBox="1"/>
            <p:nvPr/>
          </p:nvSpPr>
          <p:spPr>
            <a:xfrm>
              <a:off x="4053350" y="5766647"/>
              <a:ext cx="634453" cy="252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algn="r">
                <a:defRPr/>
              </a:pPr>
              <a:r>
                <a:rPr lang="cs-CZ" dirty="0">
                  <a:solidFill>
                    <a:schemeClr val="bg1"/>
                  </a:solidFill>
                </a:rPr>
                <a:t>7/3 229</a:t>
              </a:r>
            </a:p>
          </p:txBody>
        </p:sp>
      </p:grpSp>
      <p:grpSp>
        <p:nvGrpSpPr>
          <p:cNvPr id="26" name="Skupina 25">
            <a:extLst>
              <a:ext uri="{FF2B5EF4-FFF2-40B4-BE49-F238E27FC236}">
                <a16:creationId xmlns:a16="http://schemas.microsoft.com/office/drawing/2014/main" id="{81174226-542F-4F16-81D7-40ED2EBCEFF1}"/>
              </a:ext>
            </a:extLst>
          </p:cNvPr>
          <p:cNvGrpSpPr/>
          <p:nvPr/>
        </p:nvGrpSpPr>
        <p:grpSpPr>
          <a:xfrm>
            <a:off x="6568112" y="3813008"/>
            <a:ext cx="2001909" cy="745417"/>
            <a:chOff x="9879817" y="4519230"/>
            <a:chExt cx="1507295" cy="745417"/>
          </a:xfrm>
        </p:grpSpPr>
        <p:sp>
          <p:nvSpPr>
            <p:cNvPr id="27" name="TextovéPole 26">
              <a:extLst>
                <a:ext uri="{FF2B5EF4-FFF2-40B4-BE49-F238E27FC236}">
                  <a16:creationId xmlns:a16="http://schemas.microsoft.com/office/drawing/2014/main" id="{73265096-C92D-4D6B-9046-F144F149D202}"/>
                </a:ext>
              </a:extLst>
            </p:cNvPr>
            <p:cNvSpPr txBox="1"/>
            <p:nvPr/>
          </p:nvSpPr>
          <p:spPr>
            <a:xfrm>
              <a:off x="10305729" y="4778589"/>
              <a:ext cx="634710" cy="25200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dirty="0"/>
                <a:t>511,5</a:t>
              </a:r>
              <a:endPara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8" name="TextovéPole 27">
              <a:extLst>
                <a:ext uri="{FF2B5EF4-FFF2-40B4-BE49-F238E27FC236}">
                  <a16:creationId xmlns:a16="http://schemas.microsoft.com/office/drawing/2014/main" id="{C09BF8D3-784A-40C6-907E-8433603ADE7F}"/>
                </a:ext>
              </a:extLst>
            </p:cNvPr>
            <p:cNvSpPr txBox="1"/>
            <p:nvPr/>
          </p:nvSpPr>
          <p:spPr>
            <a:xfrm>
              <a:off x="10306714" y="4519230"/>
              <a:ext cx="634453" cy="252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dirty="0">
                  <a:solidFill>
                    <a:prstClr val="white"/>
                  </a:solidFill>
                </a:rPr>
                <a:t>8/7 145</a:t>
              </a:r>
              <a:endPara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742EDEA8-4099-48F6-8A13-4129BBF58104}"/>
                </a:ext>
              </a:extLst>
            </p:cNvPr>
            <p:cNvSpPr txBox="1"/>
            <p:nvPr/>
          </p:nvSpPr>
          <p:spPr>
            <a:xfrm>
              <a:off x="9879817" y="4987648"/>
              <a:ext cx="15072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Klatovy</a:t>
              </a:r>
            </a:p>
          </p:txBody>
        </p:sp>
      </p:grpSp>
      <p:grpSp>
        <p:nvGrpSpPr>
          <p:cNvPr id="30" name="Skupina 29">
            <a:extLst>
              <a:ext uri="{FF2B5EF4-FFF2-40B4-BE49-F238E27FC236}">
                <a16:creationId xmlns:a16="http://schemas.microsoft.com/office/drawing/2014/main" id="{F4D8E257-579F-4F2B-9F4C-C53B436764E1}"/>
              </a:ext>
            </a:extLst>
          </p:cNvPr>
          <p:cNvGrpSpPr/>
          <p:nvPr/>
        </p:nvGrpSpPr>
        <p:grpSpPr>
          <a:xfrm>
            <a:off x="5371006" y="3252605"/>
            <a:ext cx="2032118" cy="714530"/>
            <a:chOff x="8794927" y="3766330"/>
            <a:chExt cx="1507295" cy="714530"/>
          </a:xfrm>
        </p:grpSpPr>
        <p:sp>
          <p:nvSpPr>
            <p:cNvPr id="31" name="TextovéPole 30">
              <a:extLst>
                <a:ext uri="{FF2B5EF4-FFF2-40B4-BE49-F238E27FC236}">
                  <a16:creationId xmlns:a16="http://schemas.microsoft.com/office/drawing/2014/main" id="{AF88D893-A182-4FFE-88BB-2C67B392D32B}"/>
                </a:ext>
              </a:extLst>
            </p:cNvPr>
            <p:cNvSpPr txBox="1"/>
            <p:nvPr/>
          </p:nvSpPr>
          <p:spPr>
            <a:xfrm>
              <a:off x="9220839" y="4019424"/>
              <a:ext cx="634710" cy="25200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dirty="0"/>
                <a:t>459,2</a:t>
              </a:r>
              <a:endPara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2" name="TextovéPole 31">
              <a:extLst>
                <a:ext uri="{FF2B5EF4-FFF2-40B4-BE49-F238E27FC236}">
                  <a16:creationId xmlns:a16="http://schemas.microsoft.com/office/drawing/2014/main" id="{892C22A1-8FA0-402E-9A23-FC5D973CC9FE}"/>
                </a:ext>
              </a:extLst>
            </p:cNvPr>
            <p:cNvSpPr txBox="1"/>
            <p:nvPr/>
          </p:nvSpPr>
          <p:spPr>
            <a:xfrm>
              <a:off x="9221824" y="3766330"/>
              <a:ext cx="634453" cy="252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13/5 089</a:t>
              </a:r>
            </a:p>
          </p:txBody>
        </p:sp>
        <p:sp>
          <p:nvSpPr>
            <p:cNvPr id="33" name="TextovéPole 32">
              <a:extLst>
                <a:ext uri="{FF2B5EF4-FFF2-40B4-BE49-F238E27FC236}">
                  <a16:creationId xmlns:a16="http://schemas.microsoft.com/office/drawing/2014/main" id="{C104C118-B154-4A0D-8288-90F85117E563}"/>
                </a:ext>
              </a:extLst>
            </p:cNvPr>
            <p:cNvSpPr txBox="1"/>
            <p:nvPr/>
          </p:nvSpPr>
          <p:spPr>
            <a:xfrm>
              <a:off x="8794927" y="4203861"/>
              <a:ext cx="15072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Domažlice</a:t>
              </a:r>
            </a:p>
          </p:txBody>
        </p:sp>
      </p:grpSp>
      <p:grpSp>
        <p:nvGrpSpPr>
          <p:cNvPr id="38" name="Skupina 37">
            <a:extLst>
              <a:ext uri="{FF2B5EF4-FFF2-40B4-BE49-F238E27FC236}">
                <a16:creationId xmlns:a16="http://schemas.microsoft.com/office/drawing/2014/main" id="{34F1DCBE-EBA7-4C44-9E12-4C0A1AA32E3A}"/>
              </a:ext>
            </a:extLst>
          </p:cNvPr>
          <p:cNvGrpSpPr/>
          <p:nvPr/>
        </p:nvGrpSpPr>
        <p:grpSpPr>
          <a:xfrm>
            <a:off x="3288233" y="1842398"/>
            <a:ext cx="2462407" cy="522777"/>
            <a:chOff x="4569334" y="4190492"/>
            <a:chExt cx="3029948" cy="812815"/>
          </a:xfrm>
        </p:grpSpPr>
        <p:sp>
          <p:nvSpPr>
            <p:cNvPr id="39" name="TextovéPole 38">
              <a:extLst>
                <a:ext uri="{FF2B5EF4-FFF2-40B4-BE49-F238E27FC236}">
                  <a16:creationId xmlns:a16="http://schemas.microsoft.com/office/drawing/2014/main" id="{69345F62-B5C0-455D-9C1B-2BC9B1A77F94}"/>
                </a:ext>
              </a:extLst>
            </p:cNvPr>
            <p:cNvSpPr txBox="1"/>
            <p:nvPr/>
          </p:nvSpPr>
          <p:spPr>
            <a:xfrm>
              <a:off x="6512916" y="4596555"/>
              <a:ext cx="1086366" cy="40675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sz="1100" dirty="0">
                  <a:solidFill>
                    <a:prstClr val="black"/>
                  </a:solidFill>
                  <a:latin typeface="Segoe UI"/>
                </a:rPr>
                <a:t>316,5</a:t>
              </a:r>
            </a:p>
          </p:txBody>
        </p:sp>
        <p:sp>
          <p:nvSpPr>
            <p:cNvPr id="40" name="TextovéPole 39">
              <a:extLst>
                <a:ext uri="{FF2B5EF4-FFF2-40B4-BE49-F238E27FC236}">
                  <a16:creationId xmlns:a16="http://schemas.microsoft.com/office/drawing/2014/main" id="{693D73F5-3721-4F15-A509-7EAFDB6CAE5A}"/>
                </a:ext>
              </a:extLst>
            </p:cNvPr>
            <p:cNvSpPr txBox="1"/>
            <p:nvPr/>
          </p:nvSpPr>
          <p:spPr>
            <a:xfrm>
              <a:off x="6512916" y="4190492"/>
              <a:ext cx="1086365" cy="40675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rIns="36000" rtlCol="0" anchor="ctr">
              <a:noAutofit/>
            </a:bodyPr>
            <a:lstStyle/>
            <a:p>
              <a:pPr marR="0" lvl="0" indent="0" algn="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sz="1100" dirty="0">
                  <a:solidFill>
                    <a:schemeClr val="bg1"/>
                  </a:solidFill>
                  <a:latin typeface="Segoe UI"/>
                </a:rPr>
                <a:t>25/3 412</a:t>
              </a:r>
            </a:p>
          </p:txBody>
        </p:sp>
        <p:sp>
          <p:nvSpPr>
            <p:cNvPr id="41" name="TextovéPole 40">
              <a:extLst>
                <a:ext uri="{FF2B5EF4-FFF2-40B4-BE49-F238E27FC236}">
                  <a16:creationId xmlns:a16="http://schemas.microsoft.com/office/drawing/2014/main" id="{FB301A1E-166B-4244-A034-790974E35A6E}"/>
                </a:ext>
              </a:extLst>
            </p:cNvPr>
            <p:cNvSpPr txBox="1"/>
            <p:nvPr/>
          </p:nvSpPr>
          <p:spPr>
            <a:xfrm>
              <a:off x="4569334" y="4481431"/>
              <a:ext cx="2163071" cy="430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Tirschenreuth</a:t>
              </a:r>
            </a:p>
          </p:txBody>
        </p:sp>
      </p:grpSp>
      <p:grpSp>
        <p:nvGrpSpPr>
          <p:cNvPr id="5" name="Skupina 4">
            <a:extLst>
              <a:ext uri="{FF2B5EF4-FFF2-40B4-BE49-F238E27FC236}">
                <a16:creationId xmlns:a16="http://schemas.microsoft.com/office/drawing/2014/main" id="{CB8C7D43-E67B-4CAB-807D-69674F342C0E}"/>
              </a:ext>
            </a:extLst>
          </p:cNvPr>
          <p:cNvGrpSpPr/>
          <p:nvPr/>
        </p:nvGrpSpPr>
        <p:grpSpPr>
          <a:xfrm>
            <a:off x="3348723" y="2713278"/>
            <a:ext cx="2312940" cy="511269"/>
            <a:chOff x="3619987" y="2741331"/>
            <a:chExt cx="1729952" cy="511269"/>
          </a:xfrm>
        </p:grpSpPr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FDCA8938-80B7-47CB-A9D7-31CEAE8263CE}"/>
                </a:ext>
              </a:extLst>
            </p:cNvPr>
            <p:cNvSpPr txBox="1"/>
            <p:nvPr/>
          </p:nvSpPr>
          <p:spPr>
            <a:xfrm>
              <a:off x="4729596" y="3000600"/>
              <a:ext cx="620135" cy="25200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>
                <a:defRPr/>
              </a:pPr>
              <a:r>
                <a:rPr lang="cs-CZ" dirty="0"/>
                <a:t>163,0</a:t>
              </a:r>
            </a:p>
          </p:txBody>
        </p:sp>
        <p:sp>
          <p:nvSpPr>
            <p:cNvPr id="42" name="TextovéPole 41">
              <a:extLst>
                <a:ext uri="{FF2B5EF4-FFF2-40B4-BE49-F238E27FC236}">
                  <a16:creationId xmlns:a16="http://schemas.microsoft.com/office/drawing/2014/main" id="{4EF2F562-66C2-43AF-8F69-C37813EFE7B7}"/>
                </a:ext>
              </a:extLst>
            </p:cNvPr>
            <p:cNvSpPr txBox="1"/>
            <p:nvPr/>
          </p:nvSpPr>
          <p:spPr>
            <a:xfrm>
              <a:off x="3619987" y="2741331"/>
              <a:ext cx="1183565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Neustadt a.d. Waldnaab</a:t>
              </a:r>
            </a:p>
          </p:txBody>
        </p:sp>
        <p:sp>
          <p:nvSpPr>
            <p:cNvPr id="43" name="TextovéPole 42">
              <a:extLst>
                <a:ext uri="{FF2B5EF4-FFF2-40B4-BE49-F238E27FC236}">
                  <a16:creationId xmlns:a16="http://schemas.microsoft.com/office/drawing/2014/main" id="{595739AF-C457-48DB-827D-D208B7E8E92D}"/>
                </a:ext>
              </a:extLst>
            </p:cNvPr>
            <p:cNvSpPr txBox="1"/>
            <p:nvPr/>
          </p:nvSpPr>
          <p:spPr>
            <a:xfrm>
              <a:off x="4724803" y="2742763"/>
              <a:ext cx="625136" cy="252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algn="r">
                <a:defRPr/>
              </a:pPr>
              <a:r>
                <a:rPr lang="cs-CZ" dirty="0">
                  <a:solidFill>
                    <a:schemeClr val="bg1"/>
                  </a:solidFill>
                </a:rPr>
                <a:t>25/3 482</a:t>
              </a:r>
            </a:p>
          </p:txBody>
        </p:sp>
      </p:grpSp>
      <p:grpSp>
        <p:nvGrpSpPr>
          <p:cNvPr id="44" name="Skupina 43">
            <a:extLst>
              <a:ext uri="{FF2B5EF4-FFF2-40B4-BE49-F238E27FC236}">
                <a16:creationId xmlns:a16="http://schemas.microsoft.com/office/drawing/2014/main" id="{65A97258-8A7E-4A1F-8C82-DAB3C20A1DB4}"/>
              </a:ext>
            </a:extLst>
          </p:cNvPr>
          <p:cNvGrpSpPr/>
          <p:nvPr/>
        </p:nvGrpSpPr>
        <p:grpSpPr>
          <a:xfrm>
            <a:off x="5421624" y="2260099"/>
            <a:ext cx="1713024" cy="782615"/>
            <a:chOff x="4527558" y="6112302"/>
            <a:chExt cx="1147387" cy="782615"/>
          </a:xfrm>
        </p:grpSpPr>
        <p:sp>
          <p:nvSpPr>
            <p:cNvPr id="45" name="TextovéPole 44">
              <a:extLst>
                <a:ext uri="{FF2B5EF4-FFF2-40B4-BE49-F238E27FC236}">
                  <a16:creationId xmlns:a16="http://schemas.microsoft.com/office/drawing/2014/main" id="{C4F4C9C6-66B3-4FDE-AF1A-4371036CE658}"/>
                </a:ext>
              </a:extLst>
            </p:cNvPr>
            <p:cNvSpPr txBox="1"/>
            <p:nvPr/>
          </p:nvSpPr>
          <p:spPr>
            <a:xfrm>
              <a:off x="4763687" y="6112302"/>
              <a:ext cx="610027" cy="26161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rIns="3600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sz="1100" dirty="0">
                  <a:solidFill>
                    <a:srgbClr val="FFFFFF"/>
                  </a:solidFill>
                  <a:latin typeface="Segoe UI"/>
                </a:rPr>
                <a:t>40/4 257</a:t>
              </a:r>
              <a:endPara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6" name="TextovéPole 45">
              <a:extLst>
                <a:ext uri="{FF2B5EF4-FFF2-40B4-BE49-F238E27FC236}">
                  <a16:creationId xmlns:a16="http://schemas.microsoft.com/office/drawing/2014/main" id="{AF8E4D58-6C6A-4C41-B942-A18714DFA14E}"/>
                </a:ext>
              </a:extLst>
            </p:cNvPr>
            <p:cNvSpPr txBox="1"/>
            <p:nvPr/>
          </p:nvSpPr>
          <p:spPr>
            <a:xfrm>
              <a:off x="4755634" y="6371652"/>
              <a:ext cx="618080" cy="2616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 anchor="ctr">
              <a:sp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>
                  <a:latin typeface="Segoe UI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531,9</a:t>
              </a:r>
            </a:p>
          </p:txBody>
        </p:sp>
        <p:sp>
          <p:nvSpPr>
            <p:cNvPr id="47" name="TextovéPole 46">
              <a:extLst>
                <a:ext uri="{FF2B5EF4-FFF2-40B4-BE49-F238E27FC236}">
                  <a16:creationId xmlns:a16="http://schemas.microsoft.com/office/drawing/2014/main" id="{C13B32D7-8420-470D-B741-937359636988}"/>
                </a:ext>
              </a:extLst>
            </p:cNvPr>
            <p:cNvSpPr txBox="1"/>
            <p:nvPr/>
          </p:nvSpPr>
          <p:spPr>
            <a:xfrm>
              <a:off x="4527558" y="6617918"/>
              <a:ext cx="11473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Tachov</a:t>
              </a:r>
            </a:p>
          </p:txBody>
        </p:sp>
      </p:grpSp>
      <p:sp>
        <p:nvSpPr>
          <p:cNvPr id="113" name="Nadpis 1">
            <a:extLst>
              <a:ext uri="{FF2B5EF4-FFF2-40B4-BE49-F238E27FC236}">
                <a16:creationId xmlns:a16="http://schemas.microsoft.com/office/drawing/2014/main" id="{1BF73B9F-8A98-4F9F-A05C-028B549B6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819" y="1"/>
            <a:ext cx="9885238" cy="896492"/>
          </a:xfrm>
        </p:spPr>
        <p:txBody>
          <a:bodyPr/>
          <a:lstStyle/>
          <a:p>
            <a:r>
              <a:rPr lang="cs-CZ" altLang="cs-CZ" dirty="0"/>
              <a:t>Situace v příhraničí s Německem</a:t>
            </a:r>
            <a:endParaRPr lang="cs-CZ" dirty="0"/>
          </a:p>
        </p:txBody>
      </p:sp>
      <p:grpSp>
        <p:nvGrpSpPr>
          <p:cNvPr id="72" name="Skupina 71">
            <a:extLst>
              <a:ext uri="{FF2B5EF4-FFF2-40B4-BE49-F238E27FC236}">
                <a16:creationId xmlns:a16="http://schemas.microsoft.com/office/drawing/2014/main" id="{9E64ABEC-7891-4D26-88EA-9219C54B1B9A}"/>
              </a:ext>
            </a:extLst>
          </p:cNvPr>
          <p:cNvGrpSpPr/>
          <p:nvPr/>
        </p:nvGrpSpPr>
        <p:grpSpPr>
          <a:xfrm>
            <a:off x="3684772" y="5797345"/>
            <a:ext cx="2710332" cy="511405"/>
            <a:chOff x="9882977" y="1817582"/>
            <a:chExt cx="2066551" cy="479115"/>
          </a:xfrm>
        </p:grpSpPr>
        <p:sp>
          <p:nvSpPr>
            <p:cNvPr id="73" name="TextovéPole 72">
              <a:extLst>
                <a:ext uri="{FF2B5EF4-FFF2-40B4-BE49-F238E27FC236}">
                  <a16:creationId xmlns:a16="http://schemas.microsoft.com/office/drawing/2014/main" id="{FDD82E1F-FFA5-4EFA-B13F-7418AD3D7228}"/>
                </a:ext>
              </a:extLst>
            </p:cNvPr>
            <p:cNvSpPr txBox="1"/>
            <p:nvPr/>
          </p:nvSpPr>
          <p:spPr>
            <a:xfrm>
              <a:off x="9882977" y="1817582"/>
              <a:ext cx="2066549" cy="25950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přírůstek/celkem pozitivních</a:t>
              </a:r>
            </a:p>
          </p:txBody>
        </p:sp>
        <p:sp>
          <p:nvSpPr>
            <p:cNvPr id="74" name="TextovéPole 73">
              <a:extLst>
                <a:ext uri="{FF2B5EF4-FFF2-40B4-BE49-F238E27FC236}">
                  <a16:creationId xmlns:a16="http://schemas.microsoft.com/office/drawing/2014/main" id="{DC25180C-0701-4E76-8E5B-B3CEC92C443C}"/>
                </a:ext>
              </a:extLst>
            </p:cNvPr>
            <p:cNvSpPr txBox="1"/>
            <p:nvPr/>
          </p:nvSpPr>
          <p:spPr>
            <a:xfrm>
              <a:off x="9882977" y="2060607"/>
              <a:ext cx="2066551" cy="23609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incidence 7 dní/100 000 obyvatel</a:t>
              </a:r>
            </a:p>
          </p:txBody>
        </p:sp>
      </p:grpSp>
      <p:sp>
        <p:nvSpPr>
          <p:cNvPr id="122" name="TextovéPole 1">
            <a:extLst>
              <a:ext uri="{FF2B5EF4-FFF2-40B4-BE49-F238E27FC236}">
                <a16:creationId xmlns:a16="http://schemas.microsoft.com/office/drawing/2014/main" id="{C3AAD9DB-4093-43EF-80AD-47820CE6AC69}"/>
              </a:ext>
            </a:extLst>
          </p:cNvPr>
          <p:cNvSpPr txBox="1"/>
          <p:nvPr/>
        </p:nvSpPr>
        <p:spPr>
          <a:xfrm>
            <a:off x="186609" y="6500082"/>
            <a:ext cx="2051766" cy="27717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b="1" dirty="0">
                <a:solidFill>
                  <a:schemeClr val="bg1"/>
                </a:solidFill>
              </a:rPr>
              <a:t>Zdroj dat: RKI, ÚZIS</a:t>
            </a:r>
          </a:p>
        </p:txBody>
      </p:sp>
      <p:grpSp>
        <p:nvGrpSpPr>
          <p:cNvPr id="105" name="Skupina 104">
            <a:extLst>
              <a:ext uri="{FF2B5EF4-FFF2-40B4-BE49-F238E27FC236}">
                <a16:creationId xmlns:a16="http://schemas.microsoft.com/office/drawing/2014/main" id="{FF251162-B98C-4DA3-B6C0-2288E98F4113}"/>
              </a:ext>
            </a:extLst>
          </p:cNvPr>
          <p:cNvGrpSpPr/>
          <p:nvPr/>
        </p:nvGrpSpPr>
        <p:grpSpPr>
          <a:xfrm>
            <a:off x="7198378" y="4526943"/>
            <a:ext cx="1990777" cy="768607"/>
            <a:chOff x="9905162" y="4515970"/>
            <a:chExt cx="1507295" cy="768607"/>
          </a:xfrm>
        </p:grpSpPr>
        <p:sp>
          <p:nvSpPr>
            <p:cNvPr id="106" name="TextovéPole 105">
              <a:extLst>
                <a:ext uri="{FF2B5EF4-FFF2-40B4-BE49-F238E27FC236}">
                  <a16:creationId xmlns:a16="http://schemas.microsoft.com/office/drawing/2014/main" id="{C44D5C7D-7543-47A9-BB48-A36840B22A5D}"/>
                </a:ext>
              </a:extLst>
            </p:cNvPr>
            <p:cNvSpPr txBox="1"/>
            <p:nvPr/>
          </p:nvSpPr>
          <p:spPr>
            <a:xfrm>
              <a:off x="10311766" y="4773856"/>
              <a:ext cx="638926" cy="25200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390,4</a:t>
              </a:r>
            </a:p>
          </p:txBody>
        </p:sp>
        <p:sp>
          <p:nvSpPr>
            <p:cNvPr id="107" name="TextovéPole 106">
              <a:extLst>
                <a:ext uri="{FF2B5EF4-FFF2-40B4-BE49-F238E27FC236}">
                  <a16:creationId xmlns:a16="http://schemas.microsoft.com/office/drawing/2014/main" id="{3E2BB28B-358F-4A3E-A742-166722E46FF4}"/>
                </a:ext>
              </a:extLst>
            </p:cNvPr>
            <p:cNvSpPr txBox="1"/>
            <p:nvPr/>
          </p:nvSpPr>
          <p:spPr>
            <a:xfrm>
              <a:off x="10316239" y="4515970"/>
              <a:ext cx="634453" cy="252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dirty="0">
                  <a:solidFill>
                    <a:prstClr val="white"/>
                  </a:solidFill>
                </a:rPr>
                <a:t>7/4 221</a:t>
              </a:r>
              <a:endPara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8" name="TextovéPole 107">
              <a:extLst>
                <a:ext uri="{FF2B5EF4-FFF2-40B4-BE49-F238E27FC236}">
                  <a16:creationId xmlns:a16="http://schemas.microsoft.com/office/drawing/2014/main" id="{603644B2-B4C2-4B3E-ADE3-B37564B8ED05}"/>
                </a:ext>
              </a:extLst>
            </p:cNvPr>
            <p:cNvSpPr txBox="1"/>
            <p:nvPr/>
          </p:nvSpPr>
          <p:spPr>
            <a:xfrm>
              <a:off x="9905162" y="5007578"/>
              <a:ext cx="15072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Prachatice</a:t>
              </a:r>
            </a:p>
          </p:txBody>
        </p:sp>
      </p:grpSp>
      <p:sp>
        <p:nvSpPr>
          <p:cNvPr id="87" name="Obdélník 86">
            <a:extLst>
              <a:ext uri="{FF2B5EF4-FFF2-40B4-BE49-F238E27FC236}">
                <a16:creationId xmlns:a16="http://schemas.microsoft.com/office/drawing/2014/main" id="{9E489E0B-CCC5-4C1B-9E08-724E3D9CC49B}"/>
              </a:ext>
            </a:extLst>
          </p:cNvPr>
          <p:cNvSpPr/>
          <p:nvPr/>
        </p:nvSpPr>
        <p:spPr>
          <a:xfrm>
            <a:off x="12508897" y="3873766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88" name="Obdélník 87">
            <a:extLst>
              <a:ext uri="{FF2B5EF4-FFF2-40B4-BE49-F238E27FC236}">
                <a16:creationId xmlns:a16="http://schemas.microsoft.com/office/drawing/2014/main" id="{C24E1FA4-0F3E-4885-A036-E1245C84C6DA}"/>
              </a:ext>
            </a:extLst>
          </p:cNvPr>
          <p:cNvSpPr/>
          <p:nvPr/>
        </p:nvSpPr>
        <p:spPr>
          <a:xfrm>
            <a:off x="12515653" y="3615783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63" name="Obdélník 162">
            <a:extLst>
              <a:ext uri="{FF2B5EF4-FFF2-40B4-BE49-F238E27FC236}">
                <a16:creationId xmlns:a16="http://schemas.microsoft.com/office/drawing/2014/main" id="{AC81A161-2CEB-401A-A9E9-C63F21711818}"/>
              </a:ext>
            </a:extLst>
          </p:cNvPr>
          <p:cNvSpPr/>
          <p:nvPr/>
        </p:nvSpPr>
        <p:spPr>
          <a:xfrm>
            <a:off x="12807894" y="2133719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164" name="Obdélník 163">
            <a:extLst>
              <a:ext uri="{FF2B5EF4-FFF2-40B4-BE49-F238E27FC236}">
                <a16:creationId xmlns:a16="http://schemas.microsoft.com/office/drawing/2014/main" id="{ABBCAA0A-D6FE-4956-895C-17C2470D3F06}"/>
              </a:ext>
            </a:extLst>
          </p:cNvPr>
          <p:cNvSpPr/>
          <p:nvPr/>
        </p:nvSpPr>
        <p:spPr>
          <a:xfrm>
            <a:off x="12807894" y="2374116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grpSp>
        <p:nvGrpSpPr>
          <p:cNvPr id="63" name="Skupina 62">
            <a:extLst>
              <a:ext uri="{FF2B5EF4-FFF2-40B4-BE49-F238E27FC236}">
                <a16:creationId xmlns:a16="http://schemas.microsoft.com/office/drawing/2014/main" id="{8075C272-1DC5-47E1-9A2F-BBFBF589AC6F}"/>
              </a:ext>
            </a:extLst>
          </p:cNvPr>
          <p:cNvGrpSpPr/>
          <p:nvPr/>
        </p:nvGrpSpPr>
        <p:grpSpPr>
          <a:xfrm>
            <a:off x="5379336" y="4139527"/>
            <a:ext cx="1588959" cy="758301"/>
            <a:chOff x="544377" y="3647556"/>
            <a:chExt cx="1183565" cy="758301"/>
          </a:xfrm>
        </p:grpSpPr>
        <p:sp>
          <p:nvSpPr>
            <p:cNvPr id="64" name="TextovéPole 63">
              <a:extLst>
                <a:ext uri="{FF2B5EF4-FFF2-40B4-BE49-F238E27FC236}">
                  <a16:creationId xmlns:a16="http://schemas.microsoft.com/office/drawing/2014/main" id="{DDC260F5-9508-480B-8B05-8F2F8B301917}"/>
                </a:ext>
              </a:extLst>
            </p:cNvPr>
            <p:cNvSpPr txBox="1"/>
            <p:nvPr/>
          </p:nvSpPr>
          <p:spPr>
            <a:xfrm>
              <a:off x="544377" y="4128859"/>
              <a:ext cx="1183565" cy="276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Cham</a:t>
              </a:r>
            </a:p>
          </p:txBody>
        </p:sp>
        <p:sp>
          <p:nvSpPr>
            <p:cNvPr id="65" name="TextovéPole 64">
              <a:extLst>
                <a:ext uri="{FF2B5EF4-FFF2-40B4-BE49-F238E27FC236}">
                  <a16:creationId xmlns:a16="http://schemas.microsoft.com/office/drawing/2014/main" id="{EBA32EC8-0B27-4A99-9617-A6EA1A77D485}"/>
                </a:ext>
              </a:extLst>
            </p:cNvPr>
            <p:cNvSpPr txBox="1"/>
            <p:nvPr/>
          </p:nvSpPr>
          <p:spPr>
            <a:xfrm>
              <a:off x="792576" y="3905895"/>
              <a:ext cx="634710" cy="25200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>
                <a:defRPr/>
              </a:pPr>
              <a:r>
                <a:rPr lang="cs-CZ" dirty="0"/>
                <a:t>137,5</a:t>
              </a:r>
            </a:p>
          </p:txBody>
        </p:sp>
        <p:sp>
          <p:nvSpPr>
            <p:cNvPr id="66" name="TextovéPole 65">
              <a:extLst>
                <a:ext uri="{FF2B5EF4-FFF2-40B4-BE49-F238E27FC236}">
                  <a16:creationId xmlns:a16="http://schemas.microsoft.com/office/drawing/2014/main" id="{AF745496-2C28-4C61-8143-B447957740FC}"/>
                </a:ext>
              </a:extLst>
            </p:cNvPr>
            <p:cNvSpPr txBox="1"/>
            <p:nvPr/>
          </p:nvSpPr>
          <p:spPr>
            <a:xfrm>
              <a:off x="793561" y="3647556"/>
              <a:ext cx="634453" cy="252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algn="r">
                <a:defRPr/>
              </a:pPr>
              <a:r>
                <a:rPr lang="cs-CZ" dirty="0">
                  <a:solidFill>
                    <a:schemeClr val="bg1"/>
                  </a:solidFill>
                </a:rPr>
                <a:t>11/3 382</a:t>
              </a:r>
            </a:p>
          </p:txBody>
        </p:sp>
      </p:grpSp>
      <p:sp>
        <p:nvSpPr>
          <p:cNvPr id="85" name="Obdélník 84">
            <a:extLst>
              <a:ext uri="{FF2B5EF4-FFF2-40B4-BE49-F238E27FC236}">
                <a16:creationId xmlns:a16="http://schemas.microsoft.com/office/drawing/2014/main" id="{DF887252-F5E9-41F6-8744-4C1579EC85A5}"/>
              </a:ext>
            </a:extLst>
          </p:cNvPr>
          <p:cNvSpPr/>
          <p:nvPr/>
        </p:nvSpPr>
        <p:spPr>
          <a:xfrm>
            <a:off x="12955654" y="1001245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86" name="Obdélník 85">
            <a:extLst>
              <a:ext uri="{FF2B5EF4-FFF2-40B4-BE49-F238E27FC236}">
                <a16:creationId xmlns:a16="http://schemas.microsoft.com/office/drawing/2014/main" id="{7221AF8C-C60A-4E53-94A1-5C5310B5979D}"/>
              </a:ext>
            </a:extLst>
          </p:cNvPr>
          <p:cNvSpPr/>
          <p:nvPr/>
        </p:nvSpPr>
        <p:spPr>
          <a:xfrm>
            <a:off x="12901258" y="1233918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89" name="Obdélník 88">
            <a:extLst>
              <a:ext uri="{FF2B5EF4-FFF2-40B4-BE49-F238E27FC236}">
                <a16:creationId xmlns:a16="http://schemas.microsoft.com/office/drawing/2014/main" id="{DED3CAAE-B105-404B-918E-AE4BEFA4E9F4}"/>
              </a:ext>
            </a:extLst>
          </p:cNvPr>
          <p:cNvSpPr/>
          <p:nvPr/>
        </p:nvSpPr>
        <p:spPr>
          <a:xfrm>
            <a:off x="13255346" y="3188895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90" name="Obdélník 89">
            <a:extLst>
              <a:ext uri="{FF2B5EF4-FFF2-40B4-BE49-F238E27FC236}">
                <a16:creationId xmlns:a16="http://schemas.microsoft.com/office/drawing/2014/main" id="{C758BE60-521F-4383-99C5-AB8E6B6B8947}"/>
              </a:ext>
            </a:extLst>
          </p:cNvPr>
          <p:cNvSpPr/>
          <p:nvPr/>
        </p:nvSpPr>
        <p:spPr>
          <a:xfrm>
            <a:off x="13200932" y="2962496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115" name="Obdélník 114">
            <a:extLst>
              <a:ext uri="{FF2B5EF4-FFF2-40B4-BE49-F238E27FC236}">
                <a16:creationId xmlns:a16="http://schemas.microsoft.com/office/drawing/2014/main" id="{DF887252-F5E9-41F6-8744-4C1579EC85A5}"/>
              </a:ext>
            </a:extLst>
          </p:cNvPr>
          <p:cNvSpPr/>
          <p:nvPr/>
        </p:nvSpPr>
        <p:spPr>
          <a:xfrm>
            <a:off x="5891878" y="3444498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17" name="Obdélník 116">
            <a:extLst>
              <a:ext uri="{FF2B5EF4-FFF2-40B4-BE49-F238E27FC236}">
                <a16:creationId xmlns:a16="http://schemas.microsoft.com/office/drawing/2014/main" id="{DF887252-F5E9-41F6-8744-4C1579EC85A5}"/>
              </a:ext>
            </a:extLst>
          </p:cNvPr>
          <p:cNvSpPr/>
          <p:nvPr/>
        </p:nvSpPr>
        <p:spPr>
          <a:xfrm>
            <a:off x="7098417" y="4004102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25" name="Obdélník 124">
            <a:extLst>
              <a:ext uri="{FF2B5EF4-FFF2-40B4-BE49-F238E27FC236}">
                <a16:creationId xmlns:a16="http://schemas.microsoft.com/office/drawing/2014/main" id="{C24E1FA4-0F3E-4885-A036-E1245C84C6DA}"/>
              </a:ext>
            </a:extLst>
          </p:cNvPr>
          <p:cNvSpPr/>
          <p:nvPr/>
        </p:nvSpPr>
        <p:spPr>
          <a:xfrm>
            <a:off x="4369533" y="3571637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55" name="Obdélník 154">
            <a:extLst>
              <a:ext uri="{FF2B5EF4-FFF2-40B4-BE49-F238E27FC236}">
                <a16:creationId xmlns:a16="http://schemas.microsoft.com/office/drawing/2014/main" id="{ABBCAA0A-D6FE-4956-895C-17C2470D3F06}"/>
              </a:ext>
            </a:extLst>
          </p:cNvPr>
          <p:cNvSpPr/>
          <p:nvPr/>
        </p:nvSpPr>
        <p:spPr>
          <a:xfrm>
            <a:off x="5630208" y="4079946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103" name="Obdélník 102">
            <a:extLst>
              <a:ext uri="{FF2B5EF4-FFF2-40B4-BE49-F238E27FC236}">
                <a16:creationId xmlns:a16="http://schemas.microsoft.com/office/drawing/2014/main" id="{DF887252-F5E9-41F6-8744-4C1579EC85A5}"/>
              </a:ext>
            </a:extLst>
          </p:cNvPr>
          <p:cNvSpPr/>
          <p:nvPr/>
        </p:nvSpPr>
        <p:spPr>
          <a:xfrm>
            <a:off x="5907784" y="3196536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04" name="Obdélník 103">
            <a:extLst>
              <a:ext uri="{FF2B5EF4-FFF2-40B4-BE49-F238E27FC236}">
                <a16:creationId xmlns:a16="http://schemas.microsoft.com/office/drawing/2014/main" id="{7221AF8C-C60A-4E53-94A1-5C5310B5979D}"/>
              </a:ext>
            </a:extLst>
          </p:cNvPr>
          <p:cNvSpPr/>
          <p:nvPr/>
        </p:nvSpPr>
        <p:spPr>
          <a:xfrm>
            <a:off x="5631804" y="4324367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145" name="Obdélník 144">
            <a:extLst>
              <a:ext uri="{FF2B5EF4-FFF2-40B4-BE49-F238E27FC236}">
                <a16:creationId xmlns:a16="http://schemas.microsoft.com/office/drawing/2014/main" id="{ABBCAA0A-D6FE-4956-895C-17C2470D3F06}"/>
              </a:ext>
            </a:extLst>
          </p:cNvPr>
          <p:cNvSpPr/>
          <p:nvPr/>
        </p:nvSpPr>
        <p:spPr>
          <a:xfrm>
            <a:off x="7644872" y="4701644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110" name="Obdélník 109">
            <a:extLst>
              <a:ext uri="{FF2B5EF4-FFF2-40B4-BE49-F238E27FC236}">
                <a16:creationId xmlns:a16="http://schemas.microsoft.com/office/drawing/2014/main" id="{AC81A161-2CEB-401A-A9E9-C63F21711818}"/>
              </a:ext>
            </a:extLst>
          </p:cNvPr>
          <p:cNvSpPr/>
          <p:nvPr/>
        </p:nvSpPr>
        <p:spPr>
          <a:xfrm>
            <a:off x="4760502" y="2034666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119" name="Obdélník 118">
            <a:extLst>
              <a:ext uri="{FF2B5EF4-FFF2-40B4-BE49-F238E27FC236}">
                <a16:creationId xmlns:a16="http://schemas.microsoft.com/office/drawing/2014/main" id="{C758BE60-521F-4383-99C5-AB8E6B6B8947}"/>
              </a:ext>
            </a:extLst>
          </p:cNvPr>
          <p:cNvSpPr/>
          <p:nvPr/>
        </p:nvSpPr>
        <p:spPr>
          <a:xfrm>
            <a:off x="4760503" y="1783397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120" name="Obdélník 119">
            <a:extLst>
              <a:ext uri="{FF2B5EF4-FFF2-40B4-BE49-F238E27FC236}">
                <a16:creationId xmlns:a16="http://schemas.microsoft.com/office/drawing/2014/main" id="{AC81A161-2CEB-401A-A9E9-C63F21711818}"/>
              </a:ext>
            </a:extLst>
          </p:cNvPr>
          <p:cNvSpPr/>
          <p:nvPr/>
        </p:nvSpPr>
        <p:spPr>
          <a:xfrm>
            <a:off x="7184475" y="5576843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132" name="Obdélník 131">
            <a:extLst>
              <a:ext uri="{FF2B5EF4-FFF2-40B4-BE49-F238E27FC236}">
                <a16:creationId xmlns:a16="http://schemas.microsoft.com/office/drawing/2014/main" id="{ABBCAA0A-D6FE-4956-895C-17C2470D3F06}"/>
              </a:ext>
            </a:extLst>
          </p:cNvPr>
          <p:cNvSpPr/>
          <p:nvPr/>
        </p:nvSpPr>
        <p:spPr>
          <a:xfrm>
            <a:off x="6222721" y="5092029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133" name="Obdélník 132">
            <a:extLst>
              <a:ext uri="{FF2B5EF4-FFF2-40B4-BE49-F238E27FC236}">
                <a16:creationId xmlns:a16="http://schemas.microsoft.com/office/drawing/2014/main" id="{AC81A161-2CEB-401A-A9E9-C63F21711818}"/>
              </a:ext>
            </a:extLst>
          </p:cNvPr>
          <p:cNvSpPr/>
          <p:nvPr/>
        </p:nvSpPr>
        <p:spPr>
          <a:xfrm>
            <a:off x="7186117" y="5332838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138" name="Obdélník 137">
            <a:extLst>
              <a:ext uri="{FF2B5EF4-FFF2-40B4-BE49-F238E27FC236}">
                <a16:creationId xmlns:a16="http://schemas.microsoft.com/office/drawing/2014/main" id="{9E489E0B-CCC5-4C1B-9E08-724E3D9CC49B}"/>
              </a:ext>
            </a:extLst>
          </p:cNvPr>
          <p:cNvSpPr/>
          <p:nvPr/>
        </p:nvSpPr>
        <p:spPr>
          <a:xfrm>
            <a:off x="5717383" y="2463842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39" name="Obdélník 138">
            <a:extLst>
              <a:ext uri="{FF2B5EF4-FFF2-40B4-BE49-F238E27FC236}">
                <a16:creationId xmlns:a16="http://schemas.microsoft.com/office/drawing/2014/main" id="{C24E1FA4-0F3E-4885-A036-E1245C84C6DA}"/>
              </a:ext>
            </a:extLst>
          </p:cNvPr>
          <p:cNvSpPr/>
          <p:nvPr/>
        </p:nvSpPr>
        <p:spPr>
          <a:xfrm>
            <a:off x="5724139" y="2205859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40" name="Obdélník 139">
            <a:extLst>
              <a:ext uri="{FF2B5EF4-FFF2-40B4-BE49-F238E27FC236}">
                <a16:creationId xmlns:a16="http://schemas.microsoft.com/office/drawing/2014/main" id="{DF887252-F5E9-41F6-8744-4C1579EC85A5}"/>
              </a:ext>
            </a:extLst>
          </p:cNvPr>
          <p:cNvSpPr/>
          <p:nvPr/>
        </p:nvSpPr>
        <p:spPr>
          <a:xfrm>
            <a:off x="7099018" y="3759527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41" name="Obdélník 140">
            <a:extLst>
              <a:ext uri="{FF2B5EF4-FFF2-40B4-BE49-F238E27FC236}">
                <a16:creationId xmlns:a16="http://schemas.microsoft.com/office/drawing/2014/main" id="{DF887252-F5E9-41F6-8744-4C1579EC85A5}"/>
              </a:ext>
            </a:extLst>
          </p:cNvPr>
          <p:cNvSpPr/>
          <p:nvPr/>
        </p:nvSpPr>
        <p:spPr>
          <a:xfrm>
            <a:off x="7705427" y="4469428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grpSp>
        <p:nvGrpSpPr>
          <p:cNvPr id="91" name="Skupina 90">
            <a:extLst>
              <a:ext uri="{FF2B5EF4-FFF2-40B4-BE49-F238E27FC236}">
                <a16:creationId xmlns:a16="http://schemas.microsoft.com/office/drawing/2014/main" id="{A9AFD3B2-9A77-4001-9273-03C65ECB9B00}"/>
              </a:ext>
            </a:extLst>
          </p:cNvPr>
          <p:cNvGrpSpPr/>
          <p:nvPr/>
        </p:nvGrpSpPr>
        <p:grpSpPr>
          <a:xfrm>
            <a:off x="3534714" y="988369"/>
            <a:ext cx="1357282" cy="878574"/>
            <a:chOff x="5218541" y="3224646"/>
            <a:chExt cx="1599571" cy="1197075"/>
          </a:xfrm>
        </p:grpSpPr>
        <p:sp>
          <p:nvSpPr>
            <p:cNvPr id="92" name="TextovéPole 91">
              <a:extLst>
                <a:ext uri="{FF2B5EF4-FFF2-40B4-BE49-F238E27FC236}">
                  <a16:creationId xmlns:a16="http://schemas.microsoft.com/office/drawing/2014/main" id="{A098442C-F3FD-46CF-A666-3D3F913D8CD1}"/>
                </a:ext>
              </a:extLst>
            </p:cNvPr>
            <p:cNvSpPr txBox="1"/>
            <p:nvPr/>
          </p:nvSpPr>
          <p:spPr>
            <a:xfrm>
              <a:off x="5476787" y="3224646"/>
              <a:ext cx="1064520" cy="37741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rIns="36000" rtlCol="0" anchor="ctr">
              <a:noAutofit/>
            </a:bodyPr>
            <a:lstStyle/>
            <a:p>
              <a:pPr marR="0" lvl="0" indent="0" algn="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sz="1100" dirty="0">
                  <a:solidFill>
                    <a:schemeClr val="bg1"/>
                  </a:solidFill>
                  <a:latin typeface="Segoe UI"/>
                </a:rPr>
                <a:t>27/2 859</a:t>
              </a:r>
            </a:p>
          </p:txBody>
        </p:sp>
        <p:sp>
          <p:nvSpPr>
            <p:cNvPr id="93" name="TextovéPole 92">
              <a:extLst>
                <a:ext uri="{FF2B5EF4-FFF2-40B4-BE49-F238E27FC236}">
                  <a16:creationId xmlns:a16="http://schemas.microsoft.com/office/drawing/2014/main" id="{0FE2E555-6C34-4A14-8338-BCD9811DCF5E}"/>
                </a:ext>
              </a:extLst>
            </p:cNvPr>
            <p:cNvSpPr txBox="1"/>
            <p:nvPr/>
          </p:nvSpPr>
          <p:spPr>
            <a:xfrm>
              <a:off x="5476787" y="3609024"/>
              <a:ext cx="1067578" cy="35644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 anchor="ctr">
              <a:spAutoFit/>
            </a:bodyPr>
            <a:lstStyle/>
            <a:p>
              <a:pPr algn="ctr">
                <a:defRPr/>
              </a:pPr>
              <a:r>
                <a:rPr lang="cs-CZ" sz="1100" dirty="0">
                  <a:solidFill>
                    <a:prstClr val="black"/>
                  </a:solidFill>
                  <a:latin typeface="Segoe UI"/>
                </a:rPr>
                <a:t>212,0</a:t>
              </a:r>
            </a:p>
          </p:txBody>
        </p:sp>
        <p:sp>
          <p:nvSpPr>
            <p:cNvPr id="94" name="TextovéPole 93">
              <a:extLst>
                <a:ext uri="{FF2B5EF4-FFF2-40B4-BE49-F238E27FC236}">
                  <a16:creationId xmlns:a16="http://schemas.microsoft.com/office/drawing/2014/main" id="{A90C533A-60B6-4DC4-994F-70DE3DDC6C62}"/>
                </a:ext>
              </a:extLst>
            </p:cNvPr>
            <p:cNvSpPr txBox="1"/>
            <p:nvPr/>
          </p:nvSpPr>
          <p:spPr>
            <a:xfrm>
              <a:off x="5218541" y="4044304"/>
              <a:ext cx="1599571" cy="377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Wunsiedel</a:t>
              </a:r>
            </a:p>
          </p:txBody>
        </p:sp>
      </p:grpSp>
      <p:sp>
        <p:nvSpPr>
          <p:cNvPr id="95" name="Obdélník 94">
            <a:extLst>
              <a:ext uri="{FF2B5EF4-FFF2-40B4-BE49-F238E27FC236}">
                <a16:creationId xmlns:a16="http://schemas.microsoft.com/office/drawing/2014/main" id="{3F018931-20D1-4389-B758-AF5DD4A57BD4}"/>
              </a:ext>
            </a:extLst>
          </p:cNvPr>
          <p:cNvSpPr/>
          <p:nvPr/>
        </p:nvSpPr>
        <p:spPr>
          <a:xfrm>
            <a:off x="3724140" y="1209170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96" name="Obdélník 95">
            <a:extLst>
              <a:ext uri="{FF2B5EF4-FFF2-40B4-BE49-F238E27FC236}">
                <a16:creationId xmlns:a16="http://schemas.microsoft.com/office/drawing/2014/main" id="{D6B01782-757C-499F-930F-C24197FA8A4F}"/>
              </a:ext>
            </a:extLst>
          </p:cNvPr>
          <p:cNvSpPr/>
          <p:nvPr/>
        </p:nvSpPr>
        <p:spPr>
          <a:xfrm>
            <a:off x="3724140" y="951897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97" name="Obdélník 96">
            <a:extLst>
              <a:ext uri="{FF2B5EF4-FFF2-40B4-BE49-F238E27FC236}">
                <a16:creationId xmlns:a16="http://schemas.microsoft.com/office/drawing/2014/main" id="{9E489E0B-CCC5-4C1B-9E08-724E3D9CC49B}"/>
              </a:ext>
            </a:extLst>
          </p:cNvPr>
          <p:cNvSpPr/>
          <p:nvPr/>
        </p:nvSpPr>
        <p:spPr>
          <a:xfrm>
            <a:off x="4795439" y="2907467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98" name="Obdélník 97">
            <a:extLst>
              <a:ext uri="{FF2B5EF4-FFF2-40B4-BE49-F238E27FC236}">
                <a16:creationId xmlns:a16="http://schemas.microsoft.com/office/drawing/2014/main" id="{C24E1FA4-0F3E-4885-A036-E1245C84C6DA}"/>
              </a:ext>
            </a:extLst>
          </p:cNvPr>
          <p:cNvSpPr/>
          <p:nvPr/>
        </p:nvSpPr>
        <p:spPr>
          <a:xfrm>
            <a:off x="4802195" y="2649484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99" name="Obdélník 98">
            <a:extLst>
              <a:ext uri="{FF2B5EF4-FFF2-40B4-BE49-F238E27FC236}">
                <a16:creationId xmlns:a16="http://schemas.microsoft.com/office/drawing/2014/main" id="{C24E1FA4-0F3E-4885-A036-E1245C84C6DA}"/>
              </a:ext>
            </a:extLst>
          </p:cNvPr>
          <p:cNvSpPr/>
          <p:nvPr/>
        </p:nvSpPr>
        <p:spPr>
          <a:xfrm>
            <a:off x="4369533" y="3819436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00" name="Obdélník 99">
            <a:extLst>
              <a:ext uri="{FF2B5EF4-FFF2-40B4-BE49-F238E27FC236}">
                <a16:creationId xmlns:a16="http://schemas.microsoft.com/office/drawing/2014/main" id="{ABBCAA0A-D6FE-4956-895C-17C2470D3F06}"/>
              </a:ext>
            </a:extLst>
          </p:cNvPr>
          <p:cNvSpPr/>
          <p:nvPr/>
        </p:nvSpPr>
        <p:spPr>
          <a:xfrm>
            <a:off x="6224581" y="4844067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grpSp>
        <p:nvGrpSpPr>
          <p:cNvPr id="101" name="Skupina 100">
            <a:extLst>
              <a:ext uri="{FF2B5EF4-FFF2-40B4-BE49-F238E27FC236}">
                <a16:creationId xmlns:a16="http://schemas.microsoft.com/office/drawing/2014/main" id="{1358359A-50D9-41CF-A9FC-F13B76356811}"/>
              </a:ext>
            </a:extLst>
          </p:cNvPr>
          <p:cNvGrpSpPr/>
          <p:nvPr/>
        </p:nvGrpSpPr>
        <p:grpSpPr>
          <a:xfrm>
            <a:off x="4588977" y="1103127"/>
            <a:ext cx="1665294" cy="745451"/>
            <a:chOff x="3084059" y="4160015"/>
            <a:chExt cx="1147387" cy="745451"/>
          </a:xfrm>
        </p:grpSpPr>
        <p:sp>
          <p:nvSpPr>
            <p:cNvPr id="102" name="TextovéPole 101">
              <a:extLst>
                <a:ext uri="{FF2B5EF4-FFF2-40B4-BE49-F238E27FC236}">
                  <a16:creationId xmlns:a16="http://schemas.microsoft.com/office/drawing/2014/main" id="{F9E3FB84-193C-4BEE-8CC2-6BE6EF90A654}"/>
                </a:ext>
              </a:extLst>
            </p:cNvPr>
            <p:cNvSpPr txBox="1"/>
            <p:nvPr/>
          </p:nvSpPr>
          <p:spPr>
            <a:xfrm>
              <a:off x="3084059" y="4628467"/>
              <a:ext cx="11473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Cheb</a:t>
              </a:r>
            </a:p>
          </p:txBody>
        </p:sp>
        <p:sp>
          <p:nvSpPr>
            <p:cNvPr id="111" name="TextovéPole 110">
              <a:extLst>
                <a:ext uri="{FF2B5EF4-FFF2-40B4-BE49-F238E27FC236}">
                  <a16:creationId xmlns:a16="http://schemas.microsoft.com/office/drawing/2014/main" id="{11198E5F-60F9-4C34-A7AA-55432D400E9A}"/>
                </a:ext>
              </a:extLst>
            </p:cNvPr>
            <p:cNvSpPr txBox="1"/>
            <p:nvPr/>
          </p:nvSpPr>
          <p:spPr>
            <a:xfrm>
              <a:off x="3387416" y="4160015"/>
              <a:ext cx="619593" cy="26161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rIns="3600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sz="1100" dirty="0">
                  <a:solidFill>
                    <a:prstClr val="white">
                      <a:lumMod val="95000"/>
                    </a:prstClr>
                  </a:solidFill>
                  <a:latin typeface="Segoe UI"/>
                </a:rPr>
                <a:t>120/8 931</a:t>
              </a:r>
              <a:endPara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6" name="TextovéPole 115">
              <a:extLst>
                <a:ext uri="{FF2B5EF4-FFF2-40B4-BE49-F238E27FC236}">
                  <a16:creationId xmlns:a16="http://schemas.microsoft.com/office/drawing/2014/main" id="{7C3F9CF5-49B6-4D1E-AE57-13B007B3F23C}"/>
                </a:ext>
              </a:extLst>
            </p:cNvPr>
            <p:cNvSpPr txBox="1"/>
            <p:nvPr/>
          </p:nvSpPr>
          <p:spPr>
            <a:xfrm>
              <a:off x="3379361" y="4419364"/>
              <a:ext cx="627647" cy="2616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 anchor="ctr">
              <a:sp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>
                  <a:latin typeface="Segoe UI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1 281,2</a:t>
              </a:r>
            </a:p>
          </p:txBody>
        </p:sp>
      </p:grpSp>
      <p:sp>
        <p:nvSpPr>
          <p:cNvPr id="118" name="Obdélník 117">
            <a:extLst>
              <a:ext uri="{FF2B5EF4-FFF2-40B4-BE49-F238E27FC236}">
                <a16:creationId xmlns:a16="http://schemas.microsoft.com/office/drawing/2014/main" id="{3F018931-20D1-4389-B758-AF5DD4A57BD4}"/>
              </a:ext>
            </a:extLst>
          </p:cNvPr>
          <p:cNvSpPr/>
          <p:nvPr/>
        </p:nvSpPr>
        <p:spPr>
          <a:xfrm>
            <a:off x="4987869" y="1295281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23" name="Obdélník 122">
            <a:extLst>
              <a:ext uri="{FF2B5EF4-FFF2-40B4-BE49-F238E27FC236}">
                <a16:creationId xmlns:a16="http://schemas.microsoft.com/office/drawing/2014/main" id="{E556BAD5-539C-4ACF-AFB2-6A809C44DC30}"/>
              </a:ext>
            </a:extLst>
          </p:cNvPr>
          <p:cNvSpPr/>
          <p:nvPr/>
        </p:nvSpPr>
        <p:spPr>
          <a:xfrm>
            <a:off x="4939724" y="1024523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</p:spTree>
    <p:extLst>
      <p:ext uri="{BB962C8B-B14F-4D97-AF65-F5344CB8AC3E}">
        <p14:creationId xmlns:p14="http://schemas.microsoft.com/office/powerpoint/2010/main" val="28515451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mapa, text&#10;&#10;Popis byl vytvořen automaticky">
            <a:extLst>
              <a:ext uri="{FF2B5EF4-FFF2-40B4-BE49-F238E27FC236}">
                <a16:creationId xmlns:a16="http://schemas.microsoft.com/office/drawing/2014/main" id="{C35272B2-4A1B-46FA-817F-2F6C018F85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12" y="1651579"/>
            <a:ext cx="11401425" cy="3543300"/>
          </a:xfrm>
          <a:prstGeom prst="rect">
            <a:avLst/>
          </a:prstGeom>
        </p:spPr>
      </p:pic>
      <p:pic>
        <p:nvPicPr>
          <p:cNvPr id="109" name="Obrázek 108">
            <a:extLst>
              <a:ext uri="{FF2B5EF4-FFF2-40B4-BE49-F238E27FC236}">
                <a16:creationId xmlns:a16="http://schemas.microsoft.com/office/drawing/2014/main" id="{9C33061E-C962-4E86-99F7-E145430D02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3"/>
          <a:stretch/>
        </p:blipFill>
        <p:spPr>
          <a:xfrm>
            <a:off x="10312974" y="141407"/>
            <a:ext cx="1660507" cy="1510172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C5F7892-3253-4DA0-8421-57EA67AAEB8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59741" y="6426000"/>
            <a:ext cx="432000" cy="43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0DFD3D-3A9B-46F9-B57F-E98436FEBC6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8075C272-1DC5-47E1-9A2F-BBFBF589AC6F}"/>
              </a:ext>
            </a:extLst>
          </p:cNvPr>
          <p:cNvGrpSpPr/>
          <p:nvPr/>
        </p:nvGrpSpPr>
        <p:grpSpPr>
          <a:xfrm>
            <a:off x="554183" y="3852365"/>
            <a:ext cx="1499332" cy="748776"/>
            <a:chOff x="544377" y="3657081"/>
            <a:chExt cx="1183565" cy="748776"/>
          </a:xfrm>
        </p:grpSpPr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DDC260F5-9508-480B-8B05-8F2F8B301917}"/>
                </a:ext>
              </a:extLst>
            </p:cNvPr>
            <p:cNvSpPr txBox="1"/>
            <p:nvPr/>
          </p:nvSpPr>
          <p:spPr>
            <a:xfrm>
              <a:off x="544377" y="4128859"/>
              <a:ext cx="1183565" cy="276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Rohrbach</a:t>
              </a:r>
            </a:p>
          </p:txBody>
        </p:sp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EBA32EC8-0B27-4A99-9617-A6EA1A77D485}"/>
                </a:ext>
              </a:extLst>
            </p:cNvPr>
            <p:cNvSpPr txBox="1"/>
            <p:nvPr/>
          </p:nvSpPr>
          <p:spPr>
            <a:xfrm>
              <a:off x="792576" y="3906098"/>
              <a:ext cx="634710" cy="25200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dirty="0"/>
                <a:t>56,6</a:t>
              </a:r>
              <a:endPara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AF745496-2C28-4C61-8143-B447957740FC}"/>
                </a:ext>
              </a:extLst>
            </p:cNvPr>
            <p:cNvSpPr txBox="1"/>
            <p:nvPr/>
          </p:nvSpPr>
          <p:spPr>
            <a:xfrm>
              <a:off x="793561" y="3657081"/>
              <a:ext cx="634453" cy="252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3/4 194</a:t>
              </a:r>
            </a:p>
          </p:txBody>
        </p:sp>
      </p:grpSp>
      <p:sp>
        <p:nvSpPr>
          <p:cNvPr id="113" name="Nadpis 1">
            <a:extLst>
              <a:ext uri="{FF2B5EF4-FFF2-40B4-BE49-F238E27FC236}">
                <a16:creationId xmlns:a16="http://schemas.microsoft.com/office/drawing/2014/main" id="{1BF73B9F-8A98-4F9F-A05C-028B549B6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819" y="1"/>
            <a:ext cx="9885238" cy="896492"/>
          </a:xfrm>
        </p:spPr>
        <p:txBody>
          <a:bodyPr/>
          <a:lstStyle/>
          <a:p>
            <a:r>
              <a:rPr lang="cs-CZ" altLang="cs-CZ" dirty="0"/>
              <a:t>Situace v příhraničí s Rakouskem</a:t>
            </a:r>
            <a:endParaRPr lang="cs-CZ" dirty="0"/>
          </a:p>
        </p:txBody>
      </p:sp>
      <p:grpSp>
        <p:nvGrpSpPr>
          <p:cNvPr id="122" name="Skupina 121">
            <a:extLst>
              <a:ext uri="{FF2B5EF4-FFF2-40B4-BE49-F238E27FC236}">
                <a16:creationId xmlns:a16="http://schemas.microsoft.com/office/drawing/2014/main" id="{278B5F4F-21D7-4B6E-84F2-8EBFDC8F725E}"/>
              </a:ext>
            </a:extLst>
          </p:cNvPr>
          <p:cNvGrpSpPr/>
          <p:nvPr/>
        </p:nvGrpSpPr>
        <p:grpSpPr>
          <a:xfrm>
            <a:off x="9340494" y="4657277"/>
            <a:ext cx="2407181" cy="511405"/>
            <a:chOff x="9882977" y="1817582"/>
            <a:chExt cx="2066551" cy="479115"/>
          </a:xfrm>
        </p:grpSpPr>
        <p:sp>
          <p:nvSpPr>
            <p:cNvPr id="123" name="TextovéPole 122">
              <a:extLst>
                <a:ext uri="{FF2B5EF4-FFF2-40B4-BE49-F238E27FC236}">
                  <a16:creationId xmlns:a16="http://schemas.microsoft.com/office/drawing/2014/main" id="{0706431A-3438-4438-84CC-435BA24B87A0}"/>
                </a:ext>
              </a:extLst>
            </p:cNvPr>
            <p:cNvSpPr txBox="1"/>
            <p:nvPr/>
          </p:nvSpPr>
          <p:spPr>
            <a:xfrm>
              <a:off x="9882977" y="1817582"/>
              <a:ext cx="2066549" cy="23609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přírůstek/celkem pozitivních</a:t>
              </a:r>
            </a:p>
          </p:txBody>
        </p:sp>
        <p:sp>
          <p:nvSpPr>
            <p:cNvPr id="124" name="TextovéPole 123">
              <a:extLst>
                <a:ext uri="{FF2B5EF4-FFF2-40B4-BE49-F238E27FC236}">
                  <a16:creationId xmlns:a16="http://schemas.microsoft.com/office/drawing/2014/main" id="{888C5F23-6E1F-411A-B2A7-826785FA3CB5}"/>
                </a:ext>
              </a:extLst>
            </p:cNvPr>
            <p:cNvSpPr txBox="1"/>
            <p:nvPr/>
          </p:nvSpPr>
          <p:spPr>
            <a:xfrm>
              <a:off x="9882977" y="2060607"/>
              <a:ext cx="2066551" cy="23609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incidence 7 dní/100 000 obyvatel</a:t>
              </a:r>
            </a:p>
          </p:txBody>
        </p:sp>
      </p:grpSp>
      <p:grpSp>
        <p:nvGrpSpPr>
          <p:cNvPr id="58" name="Skupina 57">
            <a:extLst>
              <a:ext uri="{FF2B5EF4-FFF2-40B4-BE49-F238E27FC236}">
                <a16:creationId xmlns:a16="http://schemas.microsoft.com/office/drawing/2014/main" id="{F27BB1BE-DE82-427E-BDB2-51F8B2FCA07F}"/>
              </a:ext>
            </a:extLst>
          </p:cNvPr>
          <p:cNvGrpSpPr/>
          <p:nvPr/>
        </p:nvGrpSpPr>
        <p:grpSpPr>
          <a:xfrm>
            <a:off x="1711971" y="4337998"/>
            <a:ext cx="1633483" cy="902665"/>
            <a:chOff x="544377" y="3657081"/>
            <a:chExt cx="1183565" cy="902665"/>
          </a:xfrm>
        </p:grpSpPr>
        <p:sp>
          <p:nvSpPr>
            <p:cNvPr id="59" name="TextovéPole 58">
              <a:extLst>
                <a:ext uri="{FF2B5EF4-FFF2-40B4-BE49-F238E27FC236}">
                  <a16:creationId xmlns:a16="http://schemas.microsoft.com/office/drawing/2014/main" id="{E4C056E0-F101-4F7E-A6C0-129A3C558B98}"/>
                </a:ext>
              </a:extLst>
            </p:cNvPr>
            <p:cNvSpPr txBox="1"/>
            <p:nvPr/>
          </p:nvSpPr>
          <p:spPr>
            <a:xfrm>
              <a:off x="544377" y="4128859"/>
              <a:ext cx="118356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Urfahr-Umgebung</a:t>
              </a:r>
            </a:p>
          </p:txBody>
        </p:sp>
        <p:sp>
          <p:nvSpPr>
            <p:cNvPr id="60" name="TextovéPole 59">
              <a:extLst>
                <a:ext uri="{FF2B5EF4-FFF2-40B4-BE49-F238E27FC236}">
                  <a16:creationId xmlns:a16="http://schemas.microsoft.com/office/drawing/2014/main" id="{F605A2D6-3C9B-40A4-B25B-E3A399EEFEB1}"/>
                </a:ext>
              </a:extLst>
            </p:cNvPr>
            <p:cNvSpPr txBox="1"/>
            <p:nvPr/>
          </p:nvSpPr>
          <p:spPr>
            <a:xfrm>
              <a:off x="792576" y="3906098"/>
              <a:ext cx="634710" cy="25200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dirty="0"/>
                <a:t>67,4</a:t>
              </a:r>
              <a:endPara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1" name="TextovéPole 60">
              <a:extLst>
                <a:ext uri="{FF2B5EF4-FFF2-40B4-BE49-F238E27FC236}">
                  <a16:creationId xmlns:a16="http://schemas.microsoft.com/office/drawing/2014/main" id="{C2FE971D-CA94-4E26-8EB2-14605EEFD820}"/>
                </a:ext>
              </a:extLst>
            </p:cNvPr>
            <p:cNvSpPr txBox="1"/>
            <p:nvPr/>
          </p:nvSpPr>
          <p:spPr>
            <a:xfrm>
              <a:off x="793561" y="3657081"/>
              <a:ext cx="634453" cy="252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6/4 869</a:t>
              </a:r>
            </a:p>
          </p:txBody>
        </p:sp>
      </p:grpSp>
      <p:grpSp>
        <p:nvGrpSpPr>
          <p:cNvPr id="63" name="Skupina 62">
            <a:extLst>
              <a:ext uri="{FF2B5EF4-FFF2-40B4-BE49-F238E27FC236}">
                <a16:creationId xmlns:a16="http://schemas.microsoft.com/office/drawing/2014/main" id="{D2979798-45EF-4F06-8E14-1BAA2EEBDC63}"/>
              </a:ext>
            </a:extLst>
          </p:cNvPr>
          <p:cNvGrpSpPr/>
          <p:nvPr/>
        </p:nvGrpSpPr>
        <p:grpSpPr>
          <a:xfrm>
            <a:off x="2823152" y="4221991"/>
            <a:ext cx="1603913" cy="748776"/>
            <a:chOff x="544377" y="3657081"/>
            <a:chExt cx="1183565" cy="748776"/>
          </a:xfrm>
        </p:grpSpPr>
        <p:sp>
          <p:nvSpPr>
            <p:cNvPr id="64" name="TextovéPole 63">
              <a:extLst>
                <a:ext uri="{FF2B5EF4-FFF2-40B4-BE49-F238E27FC236}">
                  <a16:creationId xmlns:a16="http://schemas.microsoft.com/office/drawing/2014/main" id="{F34F4CA0-FF44-47E8-B33B-9FDB646C905C}"/>
                </a:ext>
              </a:extLst>
            </p:cNvPr>
            <p:cNvSpPr txBox="1"/>
            <p:nvPr/>
          </p:nvSpPr>
          <p:spPr>
            <a:xfrm>
              <a:off x="544377" y="4128859"/>
              <a:ext cx="1183565" cy="276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Freistadt</a:t>
              </a:r>
            </a:p>
          </p:txBody>
        </p:sp>
        <p:sp>
          <p:nvSpPr>
            <p:cNvPr id="65" name="TextovéPole 64">
              <a:extLst>
                <a:ext uri="{FF2B5EF4-FFF2-40B4-BE49-F238E27FC236}">
                  <a16:creationId xmlns:a16="http://schemas.microsoft.com/office/drawing/2014/main" id="{21368E88-59B8-44B7-8027-775D3A764447}"/>
                </a:ext>
              </a:extLst>
            </p:cNvPr>
            <p:cNvSpPr txBox="1"/>
            <p:nvPr/>
          </p:nvSpPr>
          <p:spPr>
            <a:xfrm>
              <a:off x="792576" y="3906098"/>
              <a:ext cx="634710" cy="25200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83,8</a:t>
              </a:r>
            </a:p>
          </p:txBody>
        </p:sp>
        <p:sp>
          <p:nvSpPr>
            <p:cNvPr id="66" name="TextovéPole 65">
              <a:extLst>
                <a:ext uri="{FF2B5EF4-FFF2-40B4-BE49-F238E27FC236}">
                  <a16:creationId xmlns:a16="http://schemas.microsoft.com/office/drawing/2014/main" id="{F57EC1D7-031C-48F2-BE5C-EE30E5DFF9F8}"/>
                </a:ext>
              </a:extLst>
            </p:cNvPr>
            <p:cNvSpPr txBox="1"/>
            <p:nvPr/>
          </p:nvSpPr>
          <p:spPr>
            <a:xfrm>
              <a:off x="793561" y="3657081"/>
              <a:ext cx="634453" cy="252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12/3 992</a:t>
              </a:r>
            </a:p>
          </p:txBody>
        </p:sp>
      </p:grpSp>
      <p:grpSp>
        <p:nvGrpSpPr>
          <p:cNvPr id="67" name="Skupina 66">
            <a:extLst>
              <a:ext uri="{FF2B5EF4-FFF2-40B4-BE49-F238E27FC236}">
                <a16:creationId xmlns:a16="http://schemas.microsoft.com/office/drawing/2014/main" id="{D3E5C303-0699-4DEA-BB73-5E74D2C7AE4B}"/>
              </a:ext>
            </a:extLst>
          </p:cNvPr>
          <p:cNvGrpSpPr/>
          <p:nvPr/>
        </p:nvGrpSpPr>
        <p:grpSpPr>
          <a:xfrm>
            <a:off x="3587887" y="3406264"/>
            <a:ext cx="1593222" cy="748776"/>
            <a:chOff x="544377" y="3657081"/>
            <a:chExt cx="1183565" cy="748776"/>
          </a:xfrm>
        </p:grpSpPr>
        <p:sp>
          <p:nvSpPr>
            <p:cNvPr id="68" name="TextovéPole 67">
              <a:extLst>
                <a:ext uri="{FF2B5EF4-FFF2-40B4-BE49-F238E27FC236}">
                  <a16:creationId xmlns:a16="http://schemas.microsoft.com/office/drawing/2014/main" id="{8F7775A7-FF66-4204-8150-8B4C26510C13}"/>
                </a:ext>
              </a:extLst>
            </p:cNvPr>
            <p:cNvSpPr txBox="1"/>
            <p:nvPr/>
          </p:nvSpPr>
          <p:spPr>
            <a:xfrm>
              <a:off x="544377" y="4128859"/>
              <a:ext cx="1183565" cy="276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Gmünd</a:t>
              </a:r>
            </a:p>
          </p:txBody>
        </p:sp>
        <p:sp>
          <p:nvSpPr>
            <p:cNvPr id="69" name="TextovéPole 68">
              <a:extLst>
                <a:ext uri="{FF2B5EF4-FFF2-40B4-BE49-F238E27FC236}">
                  <a16:creationId xmlns:a16="http://schemas.microsoft.com/office/drawing/2014/main" id="{B08B2CA9-C83D-4F30-ADCF-161C2ED2F7C4}"/>
                </a:ext>
              </a:extLst>
            </p:cNvPr>
            <p:cNvSpPr txBox="1"/>
            <p:nvPr/>
          </p:nvSpPr>
          <p:spPr>
            <a:xfrm>
              <a:off x="792576" y="3906098"/>
              <a:ext cx="634710" cy="25200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lvl="0">
                <a:defRPr/>
              </a:pPr>
              <a:r>
                <a:rPr lang="cs-CZ" dirty="0"/>
                <a:t>76,6</a:t>
              </a:r>
              <a:endParaRPr lang="cs-CZ" sz="800" dirty="0"/>
            </a:p>
          </p:txBody>
        </p:sp>
        <p:sp>
          <p:nvSpPr>
            <p:cNvPr id="70" name="TextovéPole 69">
              <a:extLst>
                <a:ext uri="{FF2B5EF4-FFF2-40B4-BE49-F238E27FC236}">
                  <a16:creationId xmlns:a16="http://schemas.microsoft.com/office/drawing/2014/main" id="{B2C7227B-90A4-43BD-A790-5254607A82C6}"/>
                </a:ext>
              </a:extLst>
            </p:cNvPr>
            <p:cNvSpPr txBox="1"/>
            <p:nvPr/>
          </p:nvSpPr>
          <p:spPr>
            <a:xfrm>
              <a:off x="793561" y="3657081"/>
              <a:ext cx="634453" cy="252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lvl="0" algn="r">
                <a:defRPr/>
              </a:pPr>
              <a:r>
                <a:rPr lang="cs-CZ" dirty="0">
                  <a:solidFill>
                    <a:prstClr val="white"/>
                  </a:solidFill>
                </a:rPr>
                <a:t>3/1 689</a:t>
              </a:r>
              <a:endParaRPr lang="cs-CZ" sz="8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1" name="Skupina 70">
            <a:extLst>
              <a:ext uri="{FF2B5EF4-FFF2-40B4-BE49-F238E27FC236}">
                <a16:creationId xmlns:a16="http://schemas.microsoft.com/office/drawing/2014/main" id="{BA8ACD29-2D9B-4465-AC9E-EC2812200C4B}"/>
              </a:ext>
            </a:extLst>
          </p:cNvPr>
          <p:cNvGrpSpPr/>
          <p:nvPr/>
        </p:nvGrpSpPr>
        <p:grpSpPr>
          <a:xfrm>
            <a:off x="5425088" y="2404068"/>
            <a:ext cx="1462675" cy="748776"/>
            <a:chOff x="544377" y="3657081"/>
            <a:chExt cx="1183565" cy="748776"/>
          </a:xfrm>
        </p:grpSpPr>
        <p:sp>
          <p:nvSpPr>
            <p:cNvPr id="72" name="TextovéPole 71">
              <a:extLst>
                <a:ext uri="{FF2B5EF4-FFF2-40B4-BE49-F238E27FC236}">
                  <a16:creationId xmlns:a16="http://schemas.microsoft.com/office/drawing/2014/main" id="{34D6B735-3C82-46DD-BE02-25EC96EFC80A}"/>
                </a:ext>
              </a:extLst>
            </p:cNvPr>
            <p:cNvSpPr txBox="1"/>
            <p:nvPr/>
          </p:nvSpPr>
          <p:spPr>
            <a:xfrm>
              <a:off x="544377" y="4128859"/>
              <a:ext cx="1183565" cy="276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Thaya</a:t>
              </a:r>
            </a:p>
          </p:txBody>
        </p:sp>
        <p:sp>
          <p:nvSpPr>
            <p:cNvPr id="73" name="TextovéPole 72">
              <a:extLst>
                <a:ext uri="{FF2B5EF4-FFF2-40B4-BE49-F238E27FC236}">
                  <a16:creationId xmlns:a16="http://schemas.microsoft.com/office/drawing/2014/main" id="{B6B5B372-AC2F-4A39-A59A-08954E90933A}"/>
                </a:ext>
              </a:extLst>
            </p:cNvPr>
            <p:cNvSpPr txBox="1"/>
            <p:nvPr/>
          </p:nvSpPr>
          <p:spPr>
            <a:xfrm>
              <a:off x="792576" y="3906098"/>
              <a:ext cx="634710" cy="25200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dirty="0"/>
                <a:t>46,7</a:t>
              </a:r>
              <a:endPara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4" name="TextovéPole 73">
              <a:extLst>
                <a:ext uri="{FF2B5EF4-FFF2-40B4-BE49-F238E27FC236}">
                  <a16:creationId xmlns:a16="http://schemas.microsoft.com/office/drawing/2014/main" id="{8D288A66-4F0B-4042-A594-2BB62BC49E63}"/>
                </a:ext>
              </a:extLst>
            </p:cNvPr>
            <p:cNvSpPr txBox="1"/>
            <p:nvPr/>
          </p:nvSpPr>
          <p:spPr>
            <a:xfrm>
              <a:off x="793561" y="3657081"/>
              <a:ext cx="634453" cy="252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dirty="0">
                  <a:solidFill>
                    <a:prstClr val="white"/>
                  </a:solidFill>
                </a:rPr>
                <a:t>3/958</a:t>
              </a:r>
              <a:endPara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75" name="Skupina 74">
            <a:extLst>
              <a:ext uri="{FF2B5EF4-FFF2-40B4-BE49-F238E27FC236}">
                <a16:creationId xmlns:a16="http://schemas.microsoft.com/office/drawing/2014/main" id="{5CEE5C3F-08C6-4F65-AC5B-9FB410CD605F}"/>
              </a:ext>
            </a:extLst>
          </p:cNvPr>
          <p:cNvGrpSpPr/>
          <p:nvPr/>
        </p:nvGrpSpPr>
        <p:grpSpPr>
          <a:xfrm>
            <a:off x="6585668" y="3141377"/>
            <a:ext cx="1350410" cy="748776"/>
            <a:chOff x="544377" y="3657081"/>
            <a:chExt cx="1183565" cy="748776"/>
          </a:xfrm>
        </p:grpSpPr>
        <p:sp>
          <p:nvSpPr>
            <p:cNvPr id="76" name="TextovéPole 75">
              <a:extLst>
                <a:ext uri="{FF2B5EF4-FFF2-40B4-BE49-F238E27FC236}">
                  <a16:creationId xmlns:a16="http://schemas.microsoft.com/office/drawing/2014/main" id="{BFB21FF1-32C3-4B30-88FF-1724AA761739}"/>
                </a:ext>
              </a:extLst>
            </p:cNvPr>
            <p:cNvSpPr txBox="1"/>
            <p:nvPr/>
          </p:nvSpPr>
          <p:spPr>
            <a:xfrm>
              <a:off x="544377" y="4128859"/>
              <a:ext cx="1183565" cy="276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Horn</a:t>
              </a:r>
              <a:endParaRPr kumimoji="0" lang="de-AT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7" name="TextovéPole 76">
              <a:extLst>
                <a:ext uri="{FF2B5EF4-FFF2-40B4-BE49-F238E27FC236}">
                  <a16:creationId xmlns:a16="http://schemas.microsoft.com/office/drawing/2014/main" id="{0C625086-AB5F-4FE4-BDAF-619F281B1FC2}"/>
                </a:ext>
              </a:extLst>
            </p:cNvPr>
            <p:cNvSpPr txBox="1"/>
            <p:nvPr/>
          </p:nvSpPr>
          <p:spPr>
            <a:xfrm>
              <a:off x="792576" y="3906098"/>
              <a:ext cx="634710" cy="25200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155,2</a:t>
              </a:r>
            </a:p>
          </p:txBody>
        </p:sp>
        <p:sp>
          <p:nvSpPr>
            <p:cNvPr id="78" name="TextovéPole 77">
              <a:extLst>
                <a:ext uri="{FF2B5EF4-FFF2-40B4-BE49-F238E27FC236}">
                  <a16:creationId xmlns:a16="http://schemas.microsoft.com/office/drawing/2014/main" id="{A403A453-F79A-4EEB-8B0F-8554F582798A}"/>
                </a:ext>
              </a:extLst>
            </p:cNvPr>
            <p:cNvSpPr txBox="1"/>
            <p:nvPr/>
          </p:nvSpPr>
          <p:spPr>
            <a:xfrm>
              <a:off x="793561" y="3657081"/>
              <a:ext cx="634453" cy="252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0/733</a:t>
              </a:r>
            </a:p>
          </p:txBody>
        </p:sp>
      </p:grpSp>
      <p:grpSp>
        <p:nvGrpSpPr>
          <p:cNvPr id="79" name="Skupina 78">
            <a:extLst>
              <a:ext uri="{FF2B5EF4-FFF2-40B4-BE49-F238E27FC236}">
                <a16:creationId xmlns:a16="http://schemas.microsoft.com/office/drawing/2014/main" id="{F54B911B-819D-41D5-B0D6-0D90162D247F}"/>
              </a:ext>
            </a:extLst>
          </p:cNvPr>
          <p:cNvGrpSpPr/>
          <p:nvPr/>
        </p:nvGrpSpPr>
        <p:grpSpPr>
          <a:xfrm>
            <a:off x="7988830" y="3531635"/>
            <a:ext cx="1458554" cy="748776"/>
            <a:chOff x="544377" y="3657081"/>
            <a:chExt cx="1183565" cy="748776"/>
          </a:xfrm>
        </p:grpSpPr>
        <p:sp>
          <p:nvSpPr>
            <p:cNvPr id="80" name="TextovéPole 79">
              <a:extLst>
                <a:ext uri="{FF2B5EF4-FFF2-40B4-BE49-F238E27FC236}">
                  <a16:creationId xmlns:a16="http://schemas.microsoft.com/office/drawing/2014/main" id="{695D1E03-7EF1-4949-B384-A4E3933174A6}"/>
                </a:ext>
              </a:extLst>
            </p:cNvPr>
            <p:cNvSpPr txBox="1"/>
            <p:nvPr/>
          </p:nvSpPr>
          <p:spPr>
            <a:xfrm>
              <a:off x="544377" y="4128859"/>
              <a:ext cx="1183565" cy="276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Hollabrunn</a:t>
              </a:r>
            </a:p>
          </p:txBody>
        </p:sp>
        <p:sp>
          <p:nvSpPr>
            <p:cNvPr id="81" name="TextovéPole 80">
              <a:extLst>
                <a:ext uri="{FF2B5EF4-FFF2-40B4-BE49-F238E27FC236}">
                  <a16:creationId xmlns:a16="http://schemas.microsoft.com/office/drawing/2014/main" id="{DFF30980-4915-4472-A36A-F50BAB6513A6}"/>
                </a:ext>
              </a:extLst>
            </p:cNvPr>
            <p:cNvSpPr txBox="1"/>
            <p:nvPr/>
          </p:nvSpPr>
          <p:spPr>
            <a:xfrm>
              <a:off x="792576" y="3906098"/>
              <a:ext cx="634710" cy="25200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76,4</a:t>
              </a:r>
            </a:p>
          </p:txBody>
        </p:sp>
        <p:sp>
          <p:nvSpPr>
            <p:cNvPr id="82" name="TextovéPole 81">
              <a:extLst>
                <a:ext uri="{FF2B5EF4-FFF2-40B4-BE49-F238E27FC236}">
                  <a16:creationId xmlns:a16="http://schemas.microsoft.com/office/drawing/2014/main" id="{F3ED8F3D-A50B-406A-943A-18836C44F0C0}"/>
                </a:ext>
              </a:extLst>
            </p:cNvPr>
            <p:cNvSpPr txBox="1"/>
            <p:nvPr/>
          </p:nvSpPr>
          <p:spPr>
            <a:xfrm>
              <a:off x="793561" y="3657081"/>
              <a:ext cx="634453" cy="252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8/1 322</a:t>
              </a:r>
            </a:p>
          </p:txBody>
        </p:sp>
      </p:grpSp>
      <p:grpSp>
        <p:nvGrpSpPr>
          <p:cNvPr id="87" name="Skupina 86">
            <a:extLst>
              <a:ext uri="{FF2B5EF4-FFF2-40B4-BE49-F238E27FC236}">
                <a16:creationId xmlns:a16="http://schemas.microsoft.com/office/drawing/2014/main" id="{1B241F32-470A-45B7-96BA-7E2FA22BBBF0}"/>
              </a:ext>
            </a:extLst>
          </p:cNvPr>
          <p:cNvGrpSpPr/>
          <p:nvPr/>
        </p:nvGrpSpPr>
        <p:grpSpPr>
          <a:xfrm>
            <a:off x="9606569" y="3468079"/>
            <a:ext cx="1545916" cy="750034"/>
            <a:chOff x="518148" y="3657081"/>
            <a:chExt cx="1183565" cy="750034"/>
          </a:xfrm>
        </p:grpSpPr>
        <p:sp>
          <p:nvSpPr>
            <p:cNvPr id="88" name="TextovéPole 87">
              <a:extLst>
                <a:ext uri="{FF2B5EF4-FFF2-40B4-BE49-F238E27FC236}">
                  <a16:creationId xmlns:a16="http://schemas.microsoft.com/office/drawing/2014/main" id="{23FAB266-779C-463B-927C-4CCDE93A2C05}"/>
                </a:ext>
              </a:extLst>
            </p:cNvPr>
            <p:cNvSpPr txBox="1"/>
            <p:nvPr/>
          </p:nvSpPr>
          <p:spPr>
            <a:xfrm>
              <a:off x="518148" y="4130117"/>
              <a:ext cx="1183565" cy="276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Mistelbach</a:t>
              </a:r>
            </a:p>
          </p:txBody>
        </p:sp>
        <p:sp>
          <p:nvSpPr>
            <p:cNvPr id="89" name="TextovéPole 88">
              <a:extLst>
                <a:ext uri="{FF2B5EF4-FFF2-40B4-BE49-F238E27FC236}">
                  <a16:creationId xmlns:a16="http://schemas.microsoft.com/office/drawing/2014/main" id="{CEED494E-98E5-402D-B563-EA0851AB8110}"/>
                </a:ext>
              </a:extLst>
            </p:cNvPr>
            <p:cNvSpPr txBox="1"/>
            <p:nvPr/>
          </p:nvSpPr>
          <p:spPr>
            <a:xfrm>
              <a:off x="792576" y="3906098"/>
              <a:ext cx="634710" cy="25200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80,7</a:t>
              </a:r>
            </a:p>
          </p:txBody>
        </p:sp>
        <p:sp>
          <p:nvSpPr>
            <p:cNvPr id="90" name="TextovéPole 89">
              <a:extLst>
                <a:ext uri="{FF2B5EF4-FFF2-40B4-BE49-F238E27FC236}">
                  <a16:creationId xmlns:a16="http://schemas.microsoft.com/office/drawing/2014/main" id="{2AE47D1F-616E-478F-890D-53D652906597}"/>
                </a:ext>
              </a:extLst>
            </p:cNvPr>
            <p:cNvSpPr txBox="1"/>
            <p:nvPr/>
          </p:nvSpPr>
          <p:spPr>
            <a:xfrm>
              <a:off x="793561" y="3657081"/>
              <a:ext cx="634453" cy="252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5/1</a:t>
              </a:r>
              <a:r>
                <a:rPr kumimoji="0" lang="cs-CZ" sz="11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841</a:t>
              </a:r>
              <a:endPara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95" name="Skupina 94">
            <a:extLst>
              <a:ext uri="{FF2B5EF4-FFF2-40B4-BE49-F238E27FC236}">
                <a16:creationId xmlns:a16="http://schemas.microsoft.com/office/drawing/2014/main" id="{9F0CBD97-FA92-4D8B-BBE6-A30B5D8E110F}"/>
              </a:ext>
            </a:extLst>
          </p:cNvPr>
          <p:cNvGrpSpPr/>
          <p:nvPr/>
        </p:nvGrpSpPr>
        <p:grpSpPr>
          <a:xfrm>
            <a:off x="1512050" y="3087157"/>
            <a:ext cx="1982736" cy="768607"/>
            <a:chOff x="9875474" y="4515970"/>
            <a:chExt cx="1507295" cy="768607"/>
          </a:xfrm>
        </p:grpSpPr>
        <p:sp>
          <p:nvSpPr>
            <p:cNvPr id="96" name="TextovéPole 95">
              <a:extLst>
                <a:ext uri="{FF2B5EF4-FFF2-40B4-BE49-F238E27FC236}">
                  <a16:creationId xmlns:a16="http://schemas.microsoft.com/office/drawing/2014/main" id="{BE5656E8-220D-4536-8E08-DF40C375900D}"/>
                </a:ext>
              </a:extLst>
            </p:cNvPr>
            <p:cNvSpPr txBox="1"/>
            <p:nvPr/>
          </p:nvSpPr>
          <p:spPr>
            <a:xfrm>
              <a:off x="10311766" y="4765147"/>
              <a:ext cx="638926" cy="25200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dirty="0"/>
                <a:t>380,1</a:t>
              </a:r>
              <a:endPara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7" name="TextovéPole 96">
              <a:extLst>
                <a:ext uri="{FF2B5EF4-FFF2-40B4-BE49-F238E27FC236}">
                  <a16:creationId xmlns:a16="http://schemas.microsoft.com/office/drawing/2014/main" id="{03878610-EC72-48C8-9CA7-05532DC7A154}"/>
                </a:ext>
              </a:extLst>
            </p:cNvPr>
            <p:cNvSpPr txBox="1"/>
            <p:nvPr/>
          </p:nvSpPr>
          <p:spPr>
            <a:xfrm>
              <a:off x="10316239" y="4515970"/>
              <a:ext cx="634453" cy="252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3/4 239</a:t>
              </a:r>
            </a:p>
          </p:txBody>
        </p:sp>
        <p:sp>
          <p:nvSpPr>
            <p:cNvPr id="98" name="TextovéPole 97">
              <a:extLst>
                <a:ext uri="{FF2B5EF4-FFF2-40B4-BE49-F238E27FC236}">
                  <a16:creationId xmlns:a16="http://schemas.microsoft.com/office/drawing/2014/main" id="{41F79AD8-777A-42B0-8DAC-05C6B4E1A48D}"/>
                </a:ext>
              </a:extLst>
            </p:cNvPr>
            <p:cNvSpPr txBox="1"/>
            <p:nvPr/>
          </p:nvSpPr>
          <p:spPr>
            <a:xfrm>
              <a:off x="9875474" y="5007578"/>
              <a:ext cx="15072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Český Krumlov</a:t>
              </a:r>
            </a:p>
          </p:txBody>
        </p:sp>
      </p:grpSp>
      <p:grpSp>
        <p:nvGrpSpPr>
          <p:cNvPr id="99" name="Skupina 98">
            <a:extLst>
              <a:ext uri="{FF2B5EF4-FFF2-40B4-BE49-F238E27FC236}">
                <a16:creationId xmlns:a16="http://schemas.microsoft.com/office/drawing/2014/main" id="{E85148C7-E727-49D0-B8DB-AB709325E10C}"/>
              </a:ext>
            </a:extLst>
          </p:cNvPr>
          <p:cNvGrpSpPr/>
          <p:nvPr/>
        </p:nvGrpSpPr>
        <p:grpSpPr>
          <a:xfrm>
            <a:off x="2617357" y="2143931"/>
            <a:ext cx="2406378" cy="768607"/>
            <a:chOff x="9875474" y="4515970"/>
            <a:chExt cx="1507295" cy="768607"/>
          </a:xfrm>
        </p:grpSpPr>
        <p:sp>
          <p:nvSpPr>
            <p:cNvPr id="100" name="TextovéPole 99">
              <a:extLst>
                <a:ext uri="{FF2B5EF4-FFF2-40B4-BE49-F238E27FC236}">
                  <a16:creationId xmlns:a16="http://schemas.microsoft.com/office/drawing/2014/main" id="{A1A3FFE4-C445-4BB8-9980-2AEBEE521C7D}"/>
                </a:ext>
              </a:extLst>
            </p:cNvPr>
            <p:cNvSpPr txBox="1"/>
            <p:nvPr/>
          </p:nvSpPr>
          <p:spPr>
            <a:xfrm>
              <a:off x="10311766" y="4765147"/>
              <a:ext cx="638926" cy="25200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dirty="0"/>
                <a:t>365,5</a:t>
              </a:r>
              <a:endPara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1" name="TextovéPole 100">
              <a:extLst>
                <a:ext uri="{FF2B5EF4-FFF2-40B4-BE49-F238E27FC236}">
                  <a16:creationId xmlns:a16="http://schemas.microsoft.com/office/drawing/2014/main" id="{46375ECB-388A-4C8D-852C-6422D83032AF}"/>
                </a:ext>
              </a:extLst>
            </p:cNvPr>
            <p:cNvSpPr txBox="1"/>
            <p:nvPr/>
          </p:nvSpPr>
          <p:spPr>
            <a:xfrm>
              <a:off x="10316239" y="4515970"/>
              <a:ext cx="634453" cy="252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35/17 473</a:t>
              </a:r>
            </a:p>
          </p:txBody>
        </p:sp>
        <p:sp>
          <p:nvSpPr>
            <p:cNvPr id="102" name="TextovéPole 101">
              <a:extLst>
                <a:ext uri="{FF2B5EF4-FFF2-40B4-BE49-F238E27FC236}">
                  <a16:creationId xmlns:a16="http://schemas.microsoft.com/office/drawing/2014/main" id="{DB5BBD72-2AE9-4BBA-B323-99DF99AB56BB}"/>
                </a:ext>
              </a:extLst>
            </p:cNvPr>
            <p:cNvSpPr txBox="1"/>
            <p:nvPr/>
          </p:nvSpPr>
          <p:spPr>
            <a:xfrm>
              <a:off x="9875474" y="5007578"/>
              <a:ext cx="15072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České Budějovice</a:t>
              </a:r>
            </a:p>
          </p:txBody>
        </p:sp>
      </p:grpSp>
      <p:grpSp>
        <p:nvGrpSpPr>
          <p:cNvPr id="103" name="Skupina 102">
            <a:extLst>
              <a:ext uri="{FF2B5EF4-FFF2-40B4-BE49-F238E27FC236}">
                <a16:creationId xmlns:a16="http://schemas.microsoft.com/office/drawing/2014/main" id="{B7DCFA40-9295-4A9D-B3B3-85C3DDD952FB}"/>
              </a:ext>
            </a:extLst>
          </p:cNvPr>
          <p:cNvGrpSpPr/>
          <p:nvPr/>
        </p:nvGrpSpPr>
        <p:grpSpPr>
          <a:xfrm>
            <a:off x="4389104" y="1676723"/>
            <a:ext cx="2874167" cy="501177"/>
            <a:chOff x="10311766" y="4515970"/>
            <a:chExt cx="2097508" cy="501177"/>
          </a:xfrm>
        </p:grpSpPr>
        <p:sp>
          <p:nvSpPr>
            <p:cNvPr id="104" name="TextovéPole 103">
              <a:extLst>
                <a:ext uri="{FF2B5EF4-FFF2-40B4-BE49-F238E27FC236}">
                  <a16:creationId xmlns:a16="http://schemas.microsoft.com/office/drawing/2014/main" id="{6BF8D150-6151-4A9E-BF6B-8397E940534C}"/>
                </a:ext>
              </a:extLst>
            </p:cNvPr>
            <p:cNvSpPr txBox="1"/>
            <p:nvPr/>
          </p:nvSpPr>
          <p:spPr>
            <a:xfrm>
              <a:off x="10311766" y="4765147"/>
              <a:ext cx="638926" cy="25200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483,0</a:t>
              </a:r>
            </a:p>
          </p:txBody>
        </p:sp>
        <p:sp>
          <p:nvSpPr>
            <p:cNvPr id="110" name="TextovéPole 109">
              <a:extLst>
                <a:ext uri="{FF2B5EF4-FFF2-40B4-BE49-F238E27FC236}">
                  <a16:creationId xmlns:a16="http://schemas.microsoft.com/office/drawing/2014/main" id="{748C2419-8B8C-4932-8AFD-C9561D15904D}"/>
                </a:ext>
              </a:extLst>
            </p:cNvPr>
            <p:cNvSpPr txBox="1"/>
            <p:nvPr/>
          </p:nvSpPr>
          <p:spPr>
            <a:xfrm>
              <a:off x="10316239" y="4515970"/>
              <a:ext cx="634453" cy="252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12/8 299</a:t>
              </a:r>
            </a:p>
          </p:txBody>
        </p:sp>
        <p:sp>
          <p:nvSpPr>
            <p:cNvPr id="111" name="TextovéPole 110">
              <a:extLst>
                <a:ext uri="{FF2B5EF4-FFF2-40B4-BE49-F238E27FC236}">
                  <a16:creationId xmlns:a16="http://schemas.microsoft.com/office/drawing/2014/main" id="{CEE05F7E-7694-47D7-8A3D-C52784C2E888}"/>
                </a:ext>
              </a:extLst>
            </p:cNvPr>
            <p:cNvSpPr txBox="1"/>
            <p:nvPr/>
          </p:nvSpPr>
          <p:spPr>
            <a:xfrm>
              <a:off x="10901979" y="4573732"/>
              <a:ext cx="15072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Jindřichův Hradec</a:t>
              </a:r>
            </a:p>
          </p:txBody>
        </p:sp>
      </p:grpSp>
      <p:grpSp>
        <p:nvGrpSpPr>
          <p:cNvPr id="112" name="Skupina 111">
            <a:extLst>
              <a:ext uri="{FF2B5EF4-FFF2-40B4-BE49-F238E27FC236}">
                <a16:creationId xmlns:a16="http://schemas.microsoft.com/office/drawing/2014/main" id="{16F30A36-EA1D-4D6A-9A96-D950F0912169}"/>
              </a:ext>
            </a:extLst>
          </p:cNvPr>
          <p:cNvGrpSpPr/>
          <p:nvPr/>
        </p:nvGrpSpPr>
        <p:grpSpPr>
          <a:xfrm>
            <a:off x="8002901" y="2205498"/>
            <a:ext cx="2121309" cy="767874"/>
            <a:chOff x="10256034" y="4515970"/>
            <a:chExt cx="1507295" cy="767874"/>
          </a:xfrm>
        </p:grpSpPr>
        <p:sp>
          <p:nvSpPr>
            <p:cNvPr id="125" name="TextovéPole 124">
              <a:extLst>
                <a:ext uri="{FF2B5EF4-FFF2-40B4-BE49-F238E27FC236}">
                  <a16:creationId xmlns:a16="http://schemas.microsoft.com/office/drawing/2014/main" id="{F6C0397E-C74F-4D23-9F9E-9A7C17D7DCCE}"/>
                </a:ext>
              </a:extLst>
            </p:cNvPr>
            <p:cNvSpPr txBox="1"/>
            <p:nvPr/>
          </p:nvSpPr>
          <p:spPr>
            <a:xfrm>
              <a:off x="10311766" y="4765147"/>
              <a:ext cx="638926" cy="25200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dirty="0"/>
                <a:t>460,0</a:t>
              </a:r>
              <a:endPara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6" name="TextovéPole 125">
              <a:extLst>
                <a:ext uri="{FF2B5EF4-FFF2-40B4-BE49-F238E27FC236}">
                  <a16:creationId xmlns:a16="http://schemas.microsoft.com/office/drawing/2014/main" id="{4EDA2C1F-9C9A-468F-B4F8-BE34F6DB0CE9}"/>
                </a:ext>
              </a:extLst>
            </p:cNvPr>
            <p:cNvSpPr txBox="1"/>
            <p:nvPr/>
          </p:nvSpPr>
          <p:spPr>
            <a:xfrm>
              <a:off x="10316239" y="4515970"/>
              <a:ext cx="634453" cy="252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dirty="0">
                  <a:solidFill>
                    <a:prstClr val="white"/>
                  </a:solidFill>
                </a:rPr>
                <a:t>16/8 609</a:t>
              </a:r>
              <a:endPara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7" name="TextovéPole 126">
              <a:extLst>
                <a:ext uri="{FF2B5EF4-FFF2-40B4-BE49-F238E27FC236}">
                  <a16:creationId xmlns:a16="http://schemas.microsoft.com/office/drawing/2014/main" id="{CA811F70-B733-4C36-B30F-A99236669971}"/>
                </a:ext>
              </a:extLst>
            </p:cNvPr>
            <p:cNvSpPr txBox="1"/>
            <p:nvPr/>
          </p:nvSpPr>
          <p:spPr>
            <a:xfrm>
              <a:off x="10256034" y="5006845"/>
              <a:ext cx="15072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Znojmo</a:t>
              </a:r>
            </a:p>
          </p:txBody>
        </p:sp>
      </p:grpSp>
      <p:grpSp>
        <p:nvGrpSpPr>
          <p:cNvPr id="83" name="Skupina 82">
            <a:extLst>
              <a:ext uri="{FF2B5EF4-FFF2-40B4-BE49-F238E27FC236}">
                <a16:creationId xmlns:a16="http://schemas.microsoft.com/office/drawing/2014/main" id="{9EBB072C-CC68-4BE3-B9F0-77EC8046E590}"/>
              </a:ext>
            </a:extLst>
          </p:cNvPr>
          <p:cNvGrpSpPr/>
          <p:nvPr/>
        </p:nvGrpSpPr>
        <p:grpSpPr>
          <a:xfrm>
            <a:off x="9998319" y="2483220"/>
            <a:ext cx="2008758" cy="746008"/>
            <a:chOff x="6895582" y="4828086"/>
            <a:chExt cx="1507295" cy="746008"/>
          </a:xfrm>
        </p:grpSpPr>
        <p:sp>
          <p:nvSpPr>
            <p:cNvPr id="84" name="TextovéPole 83">
              <a:extLst>
                <a:ext uri="{FF2B5EF4-FFF2-40B4-BE49-F238E27FC236}">
                  <a16:creationId xmlns:a16="http://schemas.microsoft.com/office/drawing/2014/main" id="{D338B841-9BEB-4D33-A424-1DEC30C51295}"/>
                </a:ext>
              </a:extLst>
            </p:cNvPr>
            <p:cNvSpPr txBox="1"/>
            <p:nvPr/>
          </p:nvSpPr>
          <p:spPr>
            <a:xfrm>
              <a:off x="7322943" y="4828086"/>
              <a:ext cx="639039" cy="23695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rIns="36000" rtlCol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sz="1100" dirty="0">
                  <a:solidFill>
                    <a:prstClr val="white">
                      <a:lumMod val="95000"/>
                    </a:prstClr>
                  </a:solidFill>
                  <a:latin typeface="Segoe UI"/>
                </a:rPr>
                <a:t>13/7 924</a:t>
              </a:r>
              <a:endPara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5" name="TextovéPole 84">
              <a:extLst>
                <a:ext uri="{FF2B5EF4-FFF2-40B4-BE49-F238E27FC236}">
                  <a16:creationId xmlns:a16="http://schemas.microsoft.com/office/drawing/2014/main" id="{D8C579A6-1794-4FC7-A623-E2A414312272}"/>
                </a:ext>
              </a:extLst>
            </p:cNvPr>
            <p:cNvSpPr txBox="1"/>
            <p:nvPr/>
          </p:nvSpPr>
          <p:spPr>
            <a:xfrm>
              <a:off x="7322943" y="5070886"/>
              <a:ext cx="639039" cy="23024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340,5</a:t>
              </a:r>
            </a:p>
          </p:txBody>
        </p:sp>
        <p:sp>
          <p:nvSpPr>
            <p:cNvPr id="86" name="TextovéPole 85">
              <a:extLst>
                <a:ext uri="{FF2B5EF4-FFF2-40B4-BE49-F238E27FC236}">
                  <a16:creationId xmlns:a16="http://schemas.microsoft.com/office/drawing/2014/main" id="{B3F2C75F-7B3F-491E-9B84-E1D7CA445487}"/>
                </a:ext>
              </a:extLst>
            </p:cNvPr>
            <p:cNvSpPr txBox="1"/>
            <p:nvPr/>
          </p:nvSpPr>
          <p:spPr>
            <a:xfrm>
              <a:off x="6895582" y="5297095"/>
              <a:ext cx="15072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Břeclav</a:t>
              </a:r>
            </a:p>
          </p:txBody>
        </p:sp>
      </p:grpSp>
      <p:sp>
        <p:nvSpPr>
          <p:cNvPr id="161" name="TextovéPole 1">
            <a:extLst>
              <a:ext uri="{FF2B5EF4-FFF2-40B4-BE49-F238E27FC236}">
                <a16:creationId xmlns:a16="http://schemas.microsoft.com/office/drawing/2014/main" id="{8DF44463-D79F-49B2-863B-84A10C645A17}"/>
              </a:ext>
            </a:extLst>
          </p:cNvPr>
          <p:cNvSpPr txBox="1"/>
          <p:nvPr/>
        </p:nvSpPr>
        <p:spPr>
          <a:xfrm>
            <a:off x="186608" y="6500082"/>
            <a:ext cx="2275237" cy="27717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b="1" dirty="0">
                <a:solidFill>
                  <a:schemeClr val="bg1"/>
                </a:solidFill>
              </a:rPr>
              <a:t>Zdroj dat: AGES/EMS, ÚZIS</a:t>
            </a:r>
          </a:p>
        </p:txBody>
      </p:sp>
      <p:sp>
        <p:nvSpPr>
          <p:cNvPr id="114" name="Obdélník 113">
            <a:extLst>
              <a:ext uri="{FF2B5EF4-FFF2-40B4-BE49-F238E27FC236}">
                <a16:creationId xmlns:a16="http://schemas.microsoft.com/office/drawing/2014/main" id="{61E3A56B-7DA3-47A8-9D69-B44EAEDB0759}"/>
              </a:ext>
            </a:extLst>
          </p:cNvPr>
          <p:cNvSpPr/>
          <p:nvPr/>
        </p:nvSpPr>
        <p:spPr>
          <a:xfrm>
            <a:off x="12806784" y="4076730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40" name="Obdélník 139">
            <a:extLst>
              <a:ext uri="{FF2B5EF4-FFF2-40B4-BE49-F238E27FC236}">
                <a16:creationId xmlns:a16="http://schemas.microsoft.com/office/drawing/2014/main" id="{55CE2192-21C4-41A2-BA93-92288689E2A8}"/>
              </a:ext>
            </a:extLst>
          </p:cNvPr>
          <p:cNvSpPr/>
          <p:nvPr/>
        </p:nvSpPr>
        <p:spPr>
          <a:xfrm>
            <a:off x="12813540" y="3818747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21" name="Obdélník 120">
            <a:extLst>
              <a:ext uri="{FF2B5EF4-FFF2-40B4-BE49-F238E27FC236}">
                <a16:creationId xmlns:a16="http://schemas.microsoft.com/office/drawing/2014/main" id="{B541C0B0-E8BC-430D-A28B-0B120661C46D}"/>
              </a:ext>
            </a:extLst>
          </p:cNvPr>
          <p:cNvSpPr/>
          <p:nvPr/>
        </p:nvSpPr>
        <p:spPr>
          <a:xfrm>
            <a:off x="12955654" y="1001245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28" name="Obdélník 127">
            <a:extLst>
              <a:ext uri="{FF2B5EF4-FFF2-40B4-BE49-F238E27FC236}">
                <a16:creationId xmlns:a16="http://schemas.microsoft.com/office/drawing/2014/main" id="{41AE3F4B-E983-497E-A3FB-BDBA631BF578}"/>
              </a:ext>
            </a:extLst>
          </p:cNvPr>
          <p:cNvSpPr/>
          <p:nvPr/>
        </p:nvSpPr>
        <p:spPr>
          <a:xfrm>
            <a:off x="12901258" y="1233918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129" name="Obdélník 128">
            <a:extLst>
              <a:ext uri="{FF2B5EF4-FFF2-40B4-BE49-F238E27FC236}">
                <a16:creationId xmlns:a16="http://schemas.microsoft.com/office/drawing/2014/main" id="{AC631E9D-D1BD-4FB7-A26D-D77F75AD57E0}"/>
              </a:ext>
            </a:extLst>
          </p:cNvPr>
          <p:cNvSpPr/>
          <p:nvPr/>
        </p:nvSpPr>
        <p:spPr>
          <a:xfrm>
            <a:off x="13255346" y="3188895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30" name="Obdélník 129">
            <a:extLst>
              <a:ext uri="{FF2B5EF4-FFF2-40B4-BE49-F238E27FC236}">
                <a16:creationId xmlns:a16="http://schemas.microsoft.com/office/drawing/2014/main" id="{059A892F-B579-4ED6-B4A1-B5CAD65A770A}"/>
              </a:ext>
            </a:extLst>
          </p:cNvPr>
          <p:cNvSpPr/>
          <p:nvPr/>
        </p:nvSpPr>
        <p:spPr>
          <a:xfrm>
            <a:off x="13200932" y="2962496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152" name="Obdélník 151">
            <a:extLst>
              <a:ext uri="{FF2B5EF4-FFF2-40B4-BE49-F238E27FC236}">
                <a16:creationId xmlns:a16="http://schemas.microsoft.com/office/drawing/2014/main" id="{9322E187-A8DF-4ABC-87F2-33FA426F0A5B}"/>
              </a:ext>
            </a:extLst>
          </p:cNvPr>
          <p:cNvSpPr/>
          <p:nvPr/>
        </p:nvSpPr>
        <p:spPr>
          <a:xfrm>
            <a:off x="12642768" y="1910771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153" name="Obdélník 152">
            <a:extLst>
              <a:ext uri="{FF2B5EF4-FFF2-40B4-BE49-F238E27FC236}">
                <a16:creationId xmlns:a16="http://schemas.microsoft.com/office/drawing/2014/main" id="{2DF6CD27-F744-4F31-BC32-0F7C730F0A83}"/>
              </a:ext>
            </a:extLst>
          </p:cNvPr>
          <p:cNvSpPr/>
          <p:nvPr/>
        </p:nvSpPr>
        <p:spPr>
          <a:xfrm>
            <a:off x="12642768" y="2150468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108" name="Obdélník 107">
            <a:extLst>
              <a:ext uri="{FF2B5EF4-FFF2-40B4-BE49-F238E27FC236}">
                <a16:creationId xmlns:a16="http://schemas.microsoft.com/office/drawing/2014/main" id="{2DF6CD27-F744-4F31-BC32-0F7C730F0A83}"/>
              </a:ext>
            </a:extLst>
          </p:cNvPr>
          <p:cNvSpPr/>
          <p:nvPr/>
        </p:nvSpPr>
        <p:spPr>
          <a:xfrm>
            <a:off x="6773606" y="3313804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139" name="Obdélník 138">
            <a:extLst>
              <a:ext uri="{FF2B5EF4-FFF2-40B4-BE49-F238E27FC236}">
                <a16:creationId xmlns:a16="http://schemas.microsoft.com/office/drawing/2014/main" id="{61E3A56B-7DA3-47A8-9D69-B44EAEDB0759}"/>
              </a:ext>
            </a:extLst>
          </p:cNvPr>
          <p:cNvSpPr/>
          <p:nvPr/>
        </p:nvSpPr>
        <p:spPr>
          <a:xfrm>
            <a:off x="3110275" y="4414210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56" name="Obdélník 155">
            <a:extLst>
              <a:ext uri="{FF2B5EF4-FFF2-40B4-BE49-F238E27FC236}">
                <a16:creationId xmlns:a16="http://schemas.microsoft.com/office/drawing/2014/main" id="{41AE3F4B-E983-497E-A3FB-BDBA631BF578}"/>
              </a:ext>
            </a:extLst>
          </p:cNvPr>
          <p:cNvSpPr/>
          <p:nvPr/>
        </p:nvSpPr>
        <p:spPr>
          <a:xfrm>
            <a:off x="3827665" y="3590091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160" name="Obdélník 159">
            <a:extLst>
              <a:ext uri="{FF2B5EF4-FFF2-40B4-BE49-F238E27FC236}">
                <a16:creationId xmlns:a16="http://schemas.microsoft.com/office/drawing/2014/main" id="{B541C0B0-E8BC-430D-A28B-0B120661C46D}"/>
              </a:ext>
            </a:extLst>
          </p:cNvPr>
          <p:cNvSpPr/>
          <p:nvPr/>
        </p:nvSpPr>
        <p:spPr>
          <a:xfrm>
            <a:off x="2065891" y="3266422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64" name="Obdélník 163">
            <a:extLst>
              <a:ext uri="{FF2B5EF4-FFF2-40B4-BE49-F238E27FC236}">
                <a16:creationId xmlns:a16="http://schemas.microsoft.com/office/drawing/2014/main" id="{61E3A56B-7DA3-47A8-9D69-B44EAEDB0759}"/>
              </a:ext>
            </a:extLst>
          </p:cNvPr>
          <p:cNvSpPr/>
          <p:nvPr/>
        </p:nvSpPr>
        <p:spPr>
          <a:xfrm>
            <a:off x="8263231" y="3470639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66" name="Obdélník 165">
            <a:extLst>
              <a:ext uri="{FF2B5EF4-FFF2-40B4-BE49-F238E27FC236}">
                <a16:creationId xmlns:a16="http://schemas.microsoft.com/office/drawing/2014/main" id="{B541C0B0-E8BC-430D-A28B-0B120661C46D}"/>
              </a:ext>
            </a:extLst>
          </p:cNvPr>
          <p:cNvSpPr/>
          <p:nvPr/>
        </p:nvSpPr>
        <p:spPr>
          <a:xfrm>
            <a:off x="8047733" y="2398897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70" name="Obdélník 169">
            <a:extLst>
              <a:ext uri="{FF2B5EF4-FFF2-40B4-BE49-F238E27FC236}">
                <a16:creationId xmlns:a16="http://schemas.microsoft.com/office/drawing/2014/main" id="{41AE3F4B-E983-497E-A3FB-BDBA631BF578}"/>
              </a:ext>
            </a:extLst>
          </p:cNvPr>
          <p:cNvSpPr/>
          <p:nvPr/>
        </p:nvSpPr>
        <p:spPr>
          <a:xfrm>
            <a:off x="10466343" y="2413154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149" name="Obdélník 148">
            <a:extLst>
              <a:ext uri="{FF2B5EF4-FFF2-40B4-BE49-F238E27FC236}">
                <a16:creationId xmlns:a16="http://schemas.microsoft.com/office/drawing/2014/main" id="{61E3A56B-7DA3-47A8-9D69-B44EAEDB0759}"/>
              </a:ext>
            </a:extLst>
          </p:cNvPr>
          <p:cNvSpPr/>
          <p:nvPr/>
        </p:nvSpPr>
        <p:spPr>
          <a:xfrm>
            <a:off x="8262017" y="3714365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58" name="Obdélník 157">
            <a:extLst>
              <a:ext uri="{FF2B5EF4-FFF2-40B4-BE49-F238E27FC236}">
                <a16:creationId xmlns:a16="http://schemas.microsoft.com/office/drawing/2014/main" id="{9322E187-A8DF-4ABC-87F2-33FA426F0A5B}"/>
              </a:ext>
            </a:extLst>
          </p:cNvPr>
          <p:cNvSpPr/>
          <p:nvPr/>
        </p:nvSpPr>
        <p:spPr>
          <a:xfrm>
            <a:off x="4291171" y="1604554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159" name="Obdélník 158">
            <a:extLst>
              <a:ext uri="{FF2B5EF4-FFF2-40B4-BE49-F238E27FC236}">
                <a16:creationId xmlns:a16="http://schemas.microsoft.com/office/drawing/2014/main" id="{2DF6CD27-F744-4F31-BC32-0F7C730F0A83}"/>
              </a:ext>
            </a:extLst>
          </p:cNvPr>
          <p:cNvSpPr/>
          <p:nvPr/>
        </p:nvSpPr>
        <p:spPr>
          <a:xfrm>
            <a:off x="9863281" y="3643928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168" name="Obdélník 167">
            <a:extLst>
              <a:ext uri="{FF2B5EF4-FFF2-40B4-BE49-F238E27FC236}">
                <a16:creationId xmlns:a16="http://schemas.microsoft.com/office/drawing/2014/main" id="{61E3A56B-7DA3-47A8-9D69-B44EAEDB0759}"/>
              </a:ext>
            </a:extLst>
          </p:cNvPr>
          <p:cNvSpPr/>
          <p:nvPr/>
        </p:nvSpPr>
        <p:spPr>
          <a:xfrm>
            <a:off x="8042260" y="2150089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18" name="Obdélník 117">
            <a:extLst>
              <a:ext uri="{FF2B5EF4-FFF2-40B4-BE49-F238E27FC236}">
                <a16:creationId xmlns:a16="http://schemas.microsoft.com/office/drawing/2014/main" id="{61E3A56B-7DA3-47A8-9D69-B44EAEDB0759}"/>
              </a:ext>
            </a:extLst>
          </p:cNvPr>
          <p:cNvSpPr/>
          <p:nvPr/>
        </p:nvSpPr>
        <p:spPr>
          <a:xfrm>
            <a:off x="3880621" y="3350357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20" name="Obdélník 119">
            <a:extLst>
              <a:ext uri="{FF2B5EF4-FFF2-40B4-BE49-F238E27FC236}">
                <a16:creationId xmlns:a16="http://schemas.microsoft.com/office/drawing/2014/main" id="{9322E187-A8DF-4ABC-87F2-33FA426F0A5B}"/>
              </a:ext>
            </a:extLst>
          </p:cNvPr>
          <p:cNvSpPr/>
          <p:nvPr/>
        </p:nvSpPr>
        <p:spPr>
          <a:xfrm>
            <a:off x="5635505" y="2582897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144" name="Obdélník 143">
            <a:extLst>
              <a:ext uri="{FF2B5EF4-FFF2-40B4-BE49-F238E27FC236}">
                <a16:creationId xmlns:a16="http://schemas.microsoft.com/office/drawing/2014/main" id="{55CE2192-21C4-41A2-BA93-92288689E2A8}"/>
              </a:ext>
            </a:extLst>
          </p:cNvPr>
          <p:cNvSpPr/>
          <p:nvPr/>
        </p:nvSpPr>
        <p:spPr>
          <a:xfrm>
            <a:off x="4349256" y="1860362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grpSp>
        <p:nvGrpSpPr>
          <p:cNvPr id="115" name="Skupina 114">
            <a:extLst>
              <a:ext uri="{FF2B5EF4-FFF2-40B4-BE49-F238E27FC236}">
                <a16:creationId xmlns:a16="http://schemas.microsoft.com/office/drawing/2014/main" id="{FF251162-B98C-4DA3-B6C0-2288E98F4113}"/>
              </a:ext>
            </a:extLst>
          </p:cNvPr>
          <p:cNvGrpSpPr/>
          <p:nvPr/>
        </p:nvGrpSpPr>
        <p:grpSpPr>
          <a:xfrm>
            <a:off x="-39166" y="1951572"/>
            <a:ext cx="1990777" cy="768607"/>
            <a:chOff x="9905162" y="4515970"/>
            <a:chExt cx="1507295" cy="768607"/>
          </a:xfrm>
        </p:grpSpPr>
        <p:sp>
          <p:nvSpPr>
            <p:cNvPr id="116" name="TextovéPole 115">
              <a:extLst>
                <a:ext uri="{FF2B5EF4-FFF2-40B4-BE49-F238E27FC236}">
                  <a16:creationId xmlns:a16="http://schemas.microsoft.com/office/drawing/2014/main" id="{C44D5C7D-7543-47A9-BB48-A36840B22A5D}"/>
                </a:ext>
              </a:extLst>
            </p:cNvPr>
            <p:cNvSpPr txBox="1"/>
            <p:nvPr/>
          </p:nvSpPr>
          <p:spPr>
            <a:xfrm>
              <a:off x="10311766" y="4773856"/>
              <a:ext cx="638926" cy="25200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390,4</a:t>
              </a:r>
            </a:p>
          </p:txBody>
        </p:sp>
        <p:sp>
          <p:nvSpPr>
            <p:cNvPr id="117" name="TextovéPole 116">
              <a:extLst>
                <a:ext uri="{FF2B5EF4-FFF2-40B4-BE49-F238E27FC236}">
                  <a16:creationId xmlns:a16="http://schemas.microsoft.com/office/drawing/2014/main" id="{3E2BB28B-358F-4A3E-A742-166722E46FF4}"/>
                </a:ext>
              </a:extLst>
            </p:cNvPr>
            <p:cNvSpPr txBox="1"/>
            <p:nvPr/>
          </p:nvSpPr>
          <p:spPr>
            <a:xfrm>
              <a:off x="10316239" y="4515970"/>
              <a:ext cx="634453" cy="252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dirty="0">
                  <a:solidFill>
                    <a:prstClr val="white"/>
                  </a:solidFill>
                </a:rPr>
                <a:t>7/4 221</a:t>
              </a:r>
              <a:endPara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9" name="TextovéPole 118">
              <a:extLst>
                <a:ext uri="{FF2B5EF4-FFF2-40B4-BE49-F238E27FC236}">
                  <a16:creationId xmlns:a16="http://schemas.microsoft.com/office/drawing/2014/main" id="{603644B2-B4C2-4B3E-ADE3-B37564B8ED05}"/>
                </a:ext>
              </a:extLst>
            </p:cNvPr>
            <p:cNvSpPr txBox="1"/>
            <p:nvPr/>
          </p:nvSpPr>
          <p:spPr>
            <a:xfrm>
              <a:off x="9905162" y="5007578"/>
              <a:ext cx="15072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Prachatice</a:t>
              </a:r>
            </a:p>
          </p:txBody>
        </p:sp>
      </p:grpSp>
      <p:sp>
        <p:nvSpPr>
          <p:cNvPr id="134" name="Obdélník 133">
            <a:extLst>
              <a:ext uri="{FF2B5EF4-FFF2-40B4-BE49-F238E27FC236}">
                <a16:creationId xmlns:a16="http://schemas.microsoft.com/office/drawing/2014/main" id="{ABBCAA0A-D6FE-4956-895C-17C2470D3F06}"/>
              </a:ext>
            </a:extLst>
          </p:cNvPr>
          <p:cNvSpPr/>
          <p:nvPr/>
        </p:nvSpPr>
        <p:spPr>
          <a:xfrm>
            <a:off x="407328" y="2126273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135" name="Obdélník 134">
            <a:extLst>
              <a:ext uri="{FF2B5EF4-FFF2-40B4-BE49-F238E27FC236}">
                <a16:creationId xmlns:a16="http://schemas.microsoft.com/office/drawing/2014/main" id="{DF887252-F5E9-41F6-8744-4C1579EC85A5}"/>
              </a:ext>
            </a:extLst>
          </p:cNvPr>
          <p:cNvSpPr/>
          <p:nvPr/>
        </p:nvSpPr>
        <p:spPr>
          <a:xfrm>
            <a:off x="467883" y="1894057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45" name="Obdélník 144">
            <a:extLst>
              <a:ext uri="{FF2B5EF4-FFF2-40B4-BE49-F238E27FC236}">
                <a16:creationId xmlns:a16="http://schemas.microsoft.com/office/drawing/2014/main" id="{41AE3F4B-E983-497E-A3FB-BDBA631BF578}"/>
              </a:ext>
            </a:extLst>
          </p:cNvPr>
          <p:cNvSpPr/>
          <p:nvPr/>
        </p:nvSpPr>
        <p:spPr>
          <a:xfrm>
            <a:off x="2014248" y="3018020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146" name="Obdélník 145">
            <a:extLst>
              <a:ext uri="{FF2B5EF4-FFF2-40B4-BE49-F238E27FC236}">
                <a16:creationId xmlns:a16="http://schemas.microsoft.com/office/drawing/2014/main" id="{61E3A56B-7DA3-47A8-9D69-B44EAEDB0759}"/>
              </a:ext>
            </a:extLst>
          </p:cNvPr>
          <p:cNvSpPr/>
          <p:nvPr/>
        </p:nvSpPr>
        <p:spPr>
          <a:xfrm>
            <a:off x="3284766" y="2345382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47" name="Obdélník 146">
            <a:extLst>
              <a:ext uri="{FF2B5EF4-FFF2-40B4-BE49-F238E27FC236}">
                <a16:creationId xmlns:a16="http://schemas.microsoft.com/office/drawing/2014/main" id="{55CE2192-21C4-41A2-BA93-92288689E2A8}"/>
              </a:ext>
            </a:extLst>
          </p:cNvPr>
          <p:cNvSpPr/>
          <p:nvPr/>
        </p:nvSpPr>
        <p:spPr>
          <a:xfrm>
            <a:off x="3291522" y="2087399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48" name="Obdélník 147">
            <a:extLst>
              <a:ext uri="{FF2B5EF4-FFF2-40B4-BE49-F238E27FC236}">
                <a16:creationId xmlns:a16="http://schemas.microsoft.com/office/drawing/2014/main" id="{41AE3F4B-E983-497E-A3FB-BDBA631BF578}"/>
              </a:ext>
            </a:extLst>
          </p:cNvPr>
          <p:cNvSpPr/>
          <p:nvPr/>
        </p:nvSpPr>
        <p:spPr>
          <a:xfrm>
            <a:off x="10465179" y="2654244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132" name="Obdélník 131">
            <a:extLst>
              <a:ext uri="{FF2B5EF4-FFF2-40B4-BE49-F238E27FC236}">
                <a16:creationId xmlns:a16="http://schemas.microsoft.com/office/drawing/2014/main" id="{2DF6CD27-F744-4F31-BC32-0F7C730F0A83}"/>
              </a:ext>
            </a:extLst>
          </p:cNvPr>
          <p:cNvSpPr/>
          <p:nvPr/>
        </p:nvSpPr>
        <p:spPr>
          <a:xfrm>
            <a:off x="6775083" y="3067583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136" name="Obdélník 135">
            <a:extLst>
              <a:ext uri="{FF2B5EF4-FFF2-40B4-BE49-F238E27FC236}">
                <a16:creationId xmlns:a16="http://schemas.microsoft.com/office/drawing/2014/main" id="{2DF6CD27-F744-4F31-BC32-0F7C730F0A83}"/>
              </a:ext>
            </a:extLst>
          </p:cNvPr>
          <p:cNvSpPr/>
          <p:nvPr/>
        </p:nvSpPr>
        <p:spPr>
          <a:xfrm>
            <a:off x="9862305" y="3387352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137" name="Obdélník 136">
            <a:extLst>
              <a:ext uri="{FF2B5EF4-FFF2-40B4-BE49-F238E27FC236}">
                <a16:creationId xmlns:a16="http://schemas.microsoft.com/office/drawing/2014/main" id="{61E3A56B-7DA3-47A8-9D69-B44EAEDB0759}"/>
              </a:ext>
            </a:extLst>
          </p:cNvPr>
          <p:cNvSpPr/>
          <p:nvPr/>
        </p:nvSpPr>
        <p:spPr>
          <a:xfrm>
            <a:off x="5690667" y="2344569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41" name="Obdélník 140">
            <a:extLst>
              <a:ext uri="{FF2B5EF4-FFF2-40B4-BE49-F238E27FC236}">
                <a16:creationId xmlns:a16="http://schemas.microsoft.com/office/drawing/2014/main" id="{61E3A56B-7DA3-47A8-9D69-B44EAEDB0759}"/>
              </a:ext>
            </a:extLst>
          </p:cNvPr>
          <p:cNvSpPr/>
          <p:nvPr/>
        </p:nvSpPr>
        <p:spPr>
          <a:xfrm>
            <a:off x="3110314" y="4159946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42" name="Obdélník 141">
            <a:extLst>
              <a:ext uri="{FF2B5EF4-FFF2-40B4-BE49-F238E27FC236}">
                <a16:creationId xmlns:a16="http://schemas.microsoft.com/office/drawing/2014/main" id="{61E3A56B-7DA3-47A8-9D69-B44EAEDB0759}"/>
              </a:ext>
            </a:extLst>
          </p:cNvPr>
          <p:cNvSpPr/>
          <p:nvPr/>
        </p:nvSpPr>
        <p:spPr>
          <a:xfrm>
            <a:off x="822362" y="4046098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43" name="Obdélník 142">
            <a:extLst>
              <a:ext uri="{FF2B5EF4-FFF2-40B4-BE49-F238E27FC236}">
                <a16:creationId xmlns:a16="http://schemas.microsoft.com/office/drawing/2014/main" id="{55CE2192-21C4-41A2-BA93-92288689E2A8}"/>
              </a:ext>
            </a:extLst>
          </p:cNvPr>
          <p:cNvSpPr/>
          <p:nvPr/>
        </p:nvSpPr>
        <p:spPr>
          <a:xfrm>
            <a:off x="829118" y="3788115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50" name="Obdélník 149">
            <a:extLst>
              <a:ext uri="{FF2B5EF4-FFF2-40B4-BE49-F238E27FC236}">
                <a16:creationId xmlns:a16="http://schemas.microsoft.com/office/drawing/2014/main" id="{61E3A56B-7DA3-47A8-9D69-B44EAEDB0759}"/>
              </a:ext>
            </a:extLst>
          </p:cNvPr>
          <p:cNvSpPr/>
          <p:nvPr/>
        </p:nvSpPr>
        <p:spPr>
          <a:xfrm>
            <a:off x="2004696" y="4539614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51" name="Obdélník 150">
            <a:extLst>
              <a:ext uri="{FF2B5EF4-FFF2-40B4-BE49-F238E27FC236}">
                <a16:creationId xmlns:a16="http://schemas.microsoft.com/office/drawing/2014/main" id="{55CE2192-21C4-41A2-BA93-92288689E2A8}"/>
              </a:ext>
            </a:extLst>
          </p:cNvPr>
          <p:cNvSpPr/>
          <p:nvPr/>
        </p:nvSpPr>
        <p:spPr>
          <a:xfrm>
            <a:off x="2011452" y="4281631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</p:spTree>
    <p:extLst>
      <p:ext uri="{BB962C8B-B14F-4D97-AF65-F5344CB8AC3E}">
        <p14:creationId xmlns:p14="http://schemas.microsoft.com/office/powerpoint/2010/main" val="8731421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B0971C-AA46-46DB-9DD2-F1D6925DA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Rakousko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1E16708B-F6CE-4F4D-9AC1-586FBAADEC4A}"/>
              </a:ext>
            </a:extLst>
          </p:cNvPr>
          <p:cNvSpPr/>
          <p:nvPr/>
        </p:nvSpPr>
        <p:spPr>
          <a:xfrm>
            <a:off x="332819" y="6454527"/>
            <a:ext cx="13699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cs-CZ" sz="1200" b="1" dirty="0">
                <a:solidFill>
                  <a:srgbClr val="FFFFFF"/>
                </a:solidFill>
              </a:rPr>
              <a:t>Zdroj dat: AGES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E90457E-F5E2-4FC9-992E-8ACDCE3C0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483" y="1151547"/>
            <a:ext cx="8547333" cy="504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5171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0FB3FF-E786-49C9-8DBD-0CD7041F0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Státy přímo sousedící s ČR</a:t>
            </a:r>
            <a:r>
              <a:rPr lang="cs-CZ" dirty="0"/>
              <a:t> – popis situace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3C2AF34-11FC-4576-95B7-A01E9A033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0DFD3D-3A9B-46F9-B57F-E98436FEBC6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TextovéPole 1">
            <a:extLst>
              <a:ext uri="{FF2B5EF4-FFF2-40B4-BE49-F238E27FC236}">
                <a16:creationId xmlns:a16="http://schemas.microsoft.com/office/drawing/2014/main" id="{353ECE7D-8965-4490-B988-BB1C0C0E9EC5}"/>
              </a:ext>
            </a:extLst>
          </p:cNvPr>
          <p:cNvSpPr txBox="1"/>
          <p:nvPr/>
        </p:nvSpPr>
        <p:spPr>
          <a:xfrm>
            <a:off x="86686" y="6486928"/>
            <a:ext cx="7740241" cy="27717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Zdroj dat: </a:t>
            </a:r>
            <a:r>
              <a:rPr kumimoji="0" lang="cs-CZ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Ministerstwo</a:t>
            </a: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zdrowia</a:t>
            </a: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korona.gov.sk, </a:t>
            </a:r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98587539-8CE9-47D4-8EEA-C2452F50A9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9573276"/>
              </p:ext>
            </p:extLst>
          </p:nvPr>
        </p:nvGraphicFramePr>
        <p:xfrm>
          <a:off x="131431" y="1079309"/>
          <a:ext cx="10086626" cy="51321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5103">
                  <a:extLst>
                    <a:ext uri="{9D8B030D-6E8A-4147-A177-3AD203B41FA5}">
                      <a16:colId xmlns:a16="http://schemas.microsoft.com/office/drawing/2014/main" val="554850407"/>
                    </a:ext>
                  </a:extLst>
                </a:gridCol>
                <a:gridCol w="8321523">
                  <a:extLst>
                    <a:ext uri="{9D8B030D-6E8A-4147-A177-3AD203B41FA5}">
                      <a16:colId xmlns:a16="http://schemas.microsoft.com/office/drawing/2014/main" val="1774791894"/>
                    </a:ext>
                  </a:extLst>
                </a:gridCol>
              </a:tblGrid>
              <a:tr h="29568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Země</a:t>
                      </a:r>
                      <a:endParaRPr lang="cs-CZ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Popis situace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735481"/>
                  </a:ext>
                </a:extLst>
              </a:tr>
              <a:tr h="267599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14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Polsko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cs-CZ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cs-CZ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+ </a:t>
                      </a:r>
                      <a:r>
                        <a:rPr kumimoji="0" lang="cs-CZ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4171A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2 503 </a:t>
                      </a:r>
                      <a:r>
                        <a:rPr kumimoji="0" lang="cs-CZ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případů za 24 hodin</a:t>
                      </a: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pl-PL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9 lidí zemřelo na COVID-19 a 33 osob zemřelo na COVID-19 v souvislosti s jinými onemocněními.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cs-CZ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just"/>
                      <a:r>
                        <a:rPr lang="pl-PL" sz="1400" u="none" strike="noStrike" dirty="0">
                          <a:effectLst/>
                          <a:latin typeface="inherit"/>
                        </a:rPr>
                        <a:t>mazowieckiego (440), pomorskiego (243), kujawsko-pomorskiego (219), dolnośląskiego (202), małopolskiego (182), zachodniopomorskiego (182), wielkopolskiego (150), śląskiego (131), podkarpackiego (116), łódzkiego (113), lubuskiego (91), podlaskiego (82), warmińsko-mazurskiego (82), lubelskiego (69), świętokrzyskiego (63), opolskiego (44). </a:t>
                      </a:r>
                      <a:endParaRPr lang="pl-PL" sz="1400" b="0" i="0" u="none" strike="noStrike" kern="1200" dirty="0">
                        <a:solidFill>
                          <a:srgbClr val="0F141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8108863"/>
                  </a:ext>
                </a:extLst>
              </a:tr>
              <a:tr h="2151404"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Slovensko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1400" b="1" i="0" kern="1200" noProof="0" dirty="0">
                        <a:solidFill>
                          <a:srgbClr val="14171A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cs-CZ" sz="1400" b="0" i="0" kern="1200" noProof="0" dirty="0">
                          <a:solidFill>
                            <a:srgbClr val="14171A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+ 444 </a:t>
                      </a:r>
                      <a:r>
                        <a:rPr kumimoji="0" lang="cs-CZ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případů za 24 hodin,</a:t>
                      </a: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cs-CZ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69 úmrtí za 24 hodin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cs-CZ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cs-CZ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Banskobystrický kraj (34); Bratislavský kraj (180); Košický kraj (142); Nitriansky kraj (9); Prešovský kraj (42);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cs-CZ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Trenčiansky</a:t>
                      </a:r>
                      <a:r>
                        <a:rPr kumimoji="0" lang="cs-CZ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kraj (7); Trnavský kraj (19); Žilinský kraj (11)</a:t>
                      </a:r>
                      <a:endParaRPr kumimoji="0" lang="cs-CZ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34227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18821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mapa, text&#10;&#10;Popis byl vytvořen automaticky">
            <a:extLst>
              <a:ext uri="{FF2B5EF4-FFF2-40B4-BE49-F238E27FC236}">
                <a16:creationId xmlns:a16="http://schemas.microsoft.com/office/drawing/2014/main" id="{C35272B2-4A1B-46FA-817F-2F6C018F85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12" y="1651579"/>
            <a:ext cx="11401425" cy="3543300"/>
          </a:xfrm>
          <a:prstGeom prst="rect">
            <a:avLst/>
          </a:prstGeom>
        </p:spPr>
      </p:pic>
      <p:pic>
        <p:nvPicPr>
          <p:cNvPr id="109" name="Obrázek 108">
            <a:extLst>
              <a:ext uri="{FF2B5EF4-FFF2-40B4-BE49-F238E27FC236}">
                <a16:creationId xmlns:a16="http://schemas.microsoft.com/office/drawing/2014/main" id="{9C33061E-C962-4E86-99F7-E145430D02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3"/>
          <a:stretch/>
        </p:blipFill>
        <p:spPr>
          <a:xfrm>
            <a:off x="10312974" y="141407"/>
            <a:ext cx="1660507" cy="1510172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C5F7892-3253-4DA0-8421-57EA67AAEB8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59741" y="6426000"/>
            <a:ext cx="432000" cy="43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0DFD3D-3A9B-46F9-B57F-E98436FEBC6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8075C272-1DC5-47E1-9A2F-BBFBF589AC6F}"/>
              </a:ext>
            </a:extLst>
          </p:cNvPr>
          <p:cNvGrpSpPr/>
          <p:nvPr/>
        </p:nvGrpSpPr>
        <p:grpSpPr>
          <a:xfrm>
            <a:off x="554183" y="3852365"/>
            <a:ext cx="1499332" cy="748776"/>
            <a:chOff x="544377" y="3657081"/>
            <a:chExt cx="1183565" cy="748776"/>
          </a:xfrm>
        </p:grpSpPr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DDC260F5-9508-480B-8B05-8F2F8B301917}"/>
                </a:ext>
              </a:extLst>
            </p:cNvPr>
            <p:cNvSpPr txBox="1"/>
            <p:nvPr/>
          </p:nvSpPr>
          <p:spPr>
            <a:xfrm>
              <a:off x="544377" y="4128859"/>
              <a:ext cx="1183565" cy="276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Rohrbach</a:t>
              </a:r>
            </a:p>
          </p:txBody>
        </p:sp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EBA32EC8-0B27-4A99-9617-A6EA1A77D485}"/>
                </a:ext>
              </a:extLst>
            </p:cNvPr>
            <p:cNvSpPr txBox="1"/>
            <p:nvPr/>
          </p:nvSpPr>
          <p:spPr>
            <a:xfrm>
              <a:off x="792576" y="3906098"/>
              <a:ext cx="634710" cy="25200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dirty="0"/>
                <a:t>56,6</a:t>
              </a:r>
              <a:endPara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AF745496-2C28-4C61-8143-B447957740FC}"/>
                </a:ext>
              </a:extLst>
            </p:cNvPr>
            <p:cNvSpPr txBox="1"/>
            <p:nvPr/>
          </p:nvSpPr>
          <p:spPr>
            <a:xfrm>
              <a:off x="793561" y="3657081"/>
              <a:ext cx="634453" cy="252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3/4 194</a:t>
              </a:r>
            </a:p>
          </p:txBody>
        </p:sp>
      </p:grpSp>
      <p:sp>
        <p:nvSpPr>
          <p:cNvPr id="113" name="Nadpis 1">
            <a:extLst>
              <a:ext uri="{FF2B5EF4-FFF2-40B4-BE49-F238E27FC236}">
                <a16:creationId xmlns:a16="http://schemas.microsoft.com/office/drawing/2014/main" id="{1BF73B9F-8A98-4F9F-A05C-028B549B6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819" y="1"/>
            <a:ext cx="9885238" cy="896492"/>
          </a:xfrm>
        </p:spPr>
        <p:txBody>
          <a:bodyPr/>
          <a:lstStyle/>
          <a:p>
            <a:r>
              <a:rPr lang="cs-CZ" altLang="cs-CZ" dirty="0"/>
              <a:t>Situace v příhraničí s Rakouskem</a:t>
            </a:r>
            <a:endParaRPr lang="cs-CZ" dirty="0"/>
          </a:p>
        </p:txBody>
      </p:sp>
      <p:grpSp>
        <p:nvGrpSpPr>
          <p:cNvPr id="122" name="Skupina 121">
            <a:extLst>
              <a:ext uri="{FF2B5EF4-FFF2-40B4-BE49-F238E27FC236}">
                <a16:creationId xmlns:a16="http://schemas.microsoft.com/office/drawing/2014/main" id="{278B5F4F-21D7-4B6E-84F2-8EBFDC8F725E}"/>
              </a:ext>
            </a:extLst>
          </p:cNvPr>
          <p:cNvGrpSpPr/>
          <p:nvPr/>
        </p:nvGrpSpPr>
        <p:grpSpPr>
          <a:xfrm>
            <a:off x="9340494" y="4657277"/>
            <a:ext cx="2407181" cy="511405"/>
            <a:chOff x="9882977" y="1817582"/>
            <a:chExt cx="2066551" cy="479115"/>
          </a:xfrm>
        </p:grpSpPr>
        <p:sp>
          <p:nvSpPr>
            <p:cNvPr id="123" name="TextovéPole 122">
              <a:extLst>
                <a:ext uri="{FF2B5EF4-FFF2-40B4-BE49-F238E27FC236}">
                  <a16:creationId xmlns:a16="http://schemas.microsoft.com/office/drawing/2014/main" id="{0706431A-3438-4438-84CC-435BA24B87A0}"/>
                </a:ext>
              </a:extLst>
            </p:cNvPr>
            <p:cNvSpPr txBox="1"/>
            <p:nvPr/>
          </p:nvSpPr>
          <p:spPr>
            <a:xfrm>
              <a:off x="9882977" y="1817582"/>
              <a:ext cx="2066549" cy="23609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přírůstek/celkem pozitivních</a:t>
              </a:r>
            </a:p>
          </p:txBody>
        </p:sp>
        <p:sp>
          <p:nvSpPr>
            <p:cNvPr id="124" name="TextovéPole 123">
              <a:extLst>
                <a:ext uri="{FF2B5EF4-FFF2-40B4-BE49-F238E27FC236}">
                  <a16:creationId xmlns:a16="http://schemas.microsoft.com/office/drawing/2014/main" id="{888C5F23-6E1F-411A-B2A7-826785FA3CB5}"/>
                </a:ext>
              </a:extLst>
            </p:cNvPr>
            <p:cNvSpPr txBox="1"/>
            <p:nvPr/>
          </p:nvSpPr>
          <p:spPr>
            <a:xfrm>
              <a:off x="9882977" y="2060607"/>
              <a:ext cx="2066551" cy="23609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incidence 7 dní/100 000 obyvatel</a:t>
              </a:r>
            </a:p>
          </p:txBody>
        </p:sp>
      </p:grpSp>
      <p:grpSp>
        <p:nvGrpSpPr>
          <p:cNvPr id="58" name="Skupina 57">
            <a:extLst>
              <a:ext uri="{FF2B5EF4-FFF2-40B4-BE49-F238E27FC236}">
                <a16:creationId xmlns:a16="http://schemas.microsoft.com/office/drawing/2014/main" id="{F27BB1BE-DE82-427E-BDB2-51F8B2FCA07F}"/>
              </a:ext>
            </a:extLst>
          </p:cNvPr>
          <p:cNvGrpSpPr/>
          <p:nvPr/>
        </p:nvGrpSpPr>
        <p:grpSpPr>
          <a:xfrm>
            <a:off x="1711971" y="4337998"/>
            <a:ext cx="1633483" cy="902665"/>
            <a:chOff x="544377" y="3657081"/>
            <a:chExt cx="1183565" cy="902665"/>
          </a:xfrm>
        </p:grpSpPr>
        <p:sp>
          <p:nvSpPr>
            <p:cNvPr id="59" name="TextovéPole 58">
              <a:extLst>
                <a:ext uri="{FF2B5EF4-FFF2-40B4-BE49-F238E27FC236}">
                  <a16:creationId xmlns:a16="http://schemas.microsoft.com/office/drawing/2014/main" id="{E4C056E0-F101-4F7E-A6C0-129A3C558B98}"/>
                </a:ext>
              </a:extLst>
            </p:cNvPr>
            <p:cNvSpPr txBox="1"/>
            <p:nvPr/>
          </p:nvSpPr>
          <p:spPr>
            <a:xfrm>
              <a:off x="544377" y="4128859"/>
              <a:ext cx="118356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Urfahr-Umgebung</a:t>
              </a:r>
            </a:p>
          </p:txBody>
        </p:sp>
        <p:sp>
          <p:nvSpPr>
            <p:cNvPr id="60" name="TextovéPole 59">
              <a:extLst>
                <a:ext uri="{FF2B5EF4-FFF2-40B4-BE49-F238E27FC236}">
                  <a16:creationId xmlns:a16="http://schemas.microsoft.com/office/drawing/2014/main" id="{F605A2D6-3C9B-40A4-B25B-E3A399EEFEB1}"/>
                </a:ext>
              </a:extLst>
            </p:cNvPr>
            <p:cNvSpPr txBox="1"/>
            <p:nvPr/>
          </p:nvSpPr>
          <p:spPr>
            <a:xfrm>
              <a:off x="792576" y="3906098"/>
              <a:ext cx="634710" cy="25200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dirty="0"/>
                <a:t>67,4</a:t>
              </a:r>
              <a:endPara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1" name="TextovéPole 60">
              <a:extLst>
                <a:ext uri="{FF2B5EF4-FFF2-40B4-BE49-F238E27FC236}">
                  <a16:creationId xmlns:a16="http://schemas.microsoft.com/office/drawing/2014/main" id="{C2FE971D-CA94-4E26-8EB2-14605EEFD820}"/>
                </a:ext>
              </a:extLst>
            </p:cNvPr>
            <p:cNvSpPr txBox="1"/>
            <p:nvPr/>
          </p:nvSpPr>
          <p:spPr>
            <a:xfrm>
              <a:off x="793561" y="3657081"/>
              <a:ext cx="634453" cy="252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6/4 869</a:t>
              </a:r>
            </a:p>
          </p:txBody>
        </p:sp>
      </p:grpSp>
      <p:grpSp>
        <p:nvGrpSpPr>
          <p:cNvPr id="63" name="Skupina 62">
            <a:extLst>
              <a:ext uri="{FF2B5EF4-FFF2-40B4-BE49-F238E27FC236}">
                <a16:creationId xmlns:a16="http://schemas.microsoft.com/office/drawing/2014/main" id="{D2979798-45EF-4F06-8E14-1BAA2EEBDC63}"/>
              </a:ext>
            </a:extLst>
          </p:cNvPr>
          <p:cNvGrpSpPr/>
          <p:nvPr/>
        </p:nvGrpSpPr>
        <p:grpSpPr>
          <a:xfrm>
            <a:off x="2823152" y="4221991"/>
            <a:ext cx="1603913" cy="748776"/>
            <a:chOff x="544377" y="3657081"/>
            <a:chExt cx="1183565" cy="748776"/>
          </a:xfrm>
        </p:grpSpPr>
        <p:sp>
          <p:nvSpPr>
            <p:cNvPr id="64" name="TextovéPole 63">
              <a:extLst>
                <a:ext uri="{FF2B5EF4-FFF2-40B4-BE49-F238E27FC236}">
                  <a16:creationId xmlns:a16="http://schemas.microsoft.com/office/drawing/2014/main" id="{F34F4CA0-FF44-47E8-B33B-9FDB646C905C}"/>
                </a:ext>
              </a:extLst>
            </p:cNvPr>
            <p:cNvSpPr txBox="1"/>
            <p:nvPr/>
          </p:nvSpPr>
          <p:spPr>
            <a:xfrm>
              <a:off x="544377" y="4128859"/>
              <a:ext cx="1183565" cy="276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Freistadt</a:t>
              </a:r>
            </a:p>
          </p:txBody>
        </p:sp>
        <p:sp>
          <p:nvSpPr>
            <p:cNvPr id="65" name="TextovéPole 64">
              <a:extLst>
                <a:ext uri="{FF2B5EF4-FFF2-40B4-BE49-F238E27FC236}">
                  <a16:creationId xmlns:a16="http://schemas.microsoft.com/office/drawing/2014/main" id="{21368E88-59B8-44B7-8027-775D3A764447}"/>
                </a:ext>
              </a:extLst>
            </p:cNvPr>
            <p:cNvSpPr txBox="1"/>
            <p:nvPr/>
          </p:nvSpPr>
          <p:spPr>
            <a:xfrm>
              <a:off x="792576" y="3906098"/>
              <a:ext cx="634710" cy="25200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83,8</a:t>
              </a:r>
            </a:p>
          </p:txBody>
        </p:sp>
        <p:sp>
          <p:nvSpPr>
            <p:cNvPr id="66" name="TextovéPole 65">
              <a:extLst>
                <a:ext uri="{FF2B5EF4-FFF2-40B4-BE49-F238E27FC236}">
                  <a16:creationId xmlns:a16="http://schemas.microsoft.com/office/drawing/2014/main" id="{F57EC1D7-031C-48F2-BE5C-EE30E5DFF9F8}"/>
                </a:ext>
              </a:extLst>
            </p:cNvPr>
            <p:cNvSpPr txBox="1"/>
            <p:nvPr/>
          </p:nvSpPr>
          <p:spPr>
            <a:xfrm>
              <a:off x="793561" y="3657081"/>
              <a:ext cx="634453" cy="252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12/3 992</a:t>
              </a:r>
            </a:p>
          </p:txBody>
        </p:sp>
      </p:grpSp>
      <p:grpSp>
        <p:nvGrpSpPr>
          <p:cNvPr id="67" name="Skupina 66">
            <a:extLst>
              <a:ext uri="{FF2B5EF4-FFF2-40B4-BE49-F238E27FC236}">
                <a16:creationId xmlns:a16="http://schemas.microsoft.com/office/drawing/2014/main" id="{D3E5C303-0699-4DEA-BB73-5E74D2C7AE4B}"/>
              </a:ext>
            </a:extLst>
          </p:cNvPr>
          <p:cNvGrpSpPr/>
          <p:nvPr/>
        </p:nvGrpSpPr>
        <p:grpSpPr>
          <a:xfrm>
            <a:off x="3587887" y="3406264"/>
            <a:ext cx="1593222" cy="748776"/>
            <a:chOff x="544377" y="3657081"/>
            <a:chExt cx="1183565" cy="748776"/>
          </a:xfrm>
        </p:grpSpPr>
        <p:sp>
          <p:nvSpPr>
            <p:cNvPr id="68" name="TextovéPole 67">
              <a:extLst>
                <a:ext uri="{FF2B5EF4-FFF2-40B4-BE49-F238E27FC236}">
                  <a16:creationId xmlns:a16="http://schemas.microsoft.com/office/drawing/2014/main" id="{8F7775A7-FF66-4204-8150-8B4C26510C13}"/>
                </a:ext>
              </a:extLst>
            </p:cNvPr>
            <p:cNvSpPr txBox="1"/>
            <p:nvPr/>
          </p:nvSpPr>
          <p:spPr>
            <a:xfrm>
              <a:off x="544377" y="4128859"/>
              <a:ext cx="1183565" cy="276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Gmünd</a:t>
              </a:r>
            </a:p>
          </p:txBody>
        </p:sp>
        <p:sp>
          <p:nvSpPr>
            <p:cNvPr id="69" name="TextovéPole 68">
              <a:extLst>
                <a:ext uri="{FF2B5EF4-FFF2-40B4-BE49-F238E27FC236}">
                  <a16:creationId xmlns:a16="http://schemas.microsoft.com/office/drawing/2014/main" id="{B08B2CA9-C83D-4F30-ADCF-161C2ED2F7C4}"/>
                </a:ext>
              </a:extLst>
            </p:cNvPr>
            <p:cNvSpPr txBox="1"/>
            <p:nvPr/>
          </p:nvSpPr>
          <p:spPr>
            <a:xfrm>
              <a:off x="792576" y="3906098"/>
              <a:ext cx="634710" cy="25200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lvl="0">
                <a:defRPr/>
              </a:pPr>
              <a:r>
                <a:rPr lang="cs-CZ" dirty="0"/>
                <a:t>76,6</a:t>
              </a:r>
              <a:endParaRPr lang="cs-CZ" sz="800" dirty="0"/>
            </a:p>
          </p:txBody>
        </p:sp>
        <p:sp>
          <p:nvSpPr>
            <p:cNvPr id="70" name="TextovéPole 69">
              <a:extLst>
                <a:ext uri="{FF2B5EF4-FFF2-40B4-BE49-F238E27FC236}">
                  <a16:creationId xmlns:a16="http://schemas.microsoft.com/office/drawing/2014/main" id="{B2C7227B-90A4-43BD-A790-5254607A82C6}"/>
                </a:ext>
              </a:extLst>
            </p:cNvPr>
            <p:cNvSpPr txBox="1"/>
            <p:nvPr/>
          </p:nvSpPr>
          <p:spPr>
            <a:xfrm>
              <a:off x="793561" y="3657081"/>
              <a:ext cx="634453" cy="252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lvl="0" algn="r">
                <a:defRPr/>
              </a:pPr>
              <a:r>
                <a:rPr lang="cs-CZ" dirty="0">
                  <a:solidFill>
                    <a:prstClr val="white"/>
                  </a:solidFill>
                </a:rPr>
                <a:t>3/1 689</a:t>
              </a:r>
              <a:endParaRPr lang="cs-CZ" sz="8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1" name="Skupina 70">
            <a:extLst>
              <a:ext uri="{FF2B5EF4-FFF2-40B4-BE49-F238E27FC236}">
                <a16:creationId xmlns:a16="http://schemas.microsoft.com/office/drawing/2014/main" id="{BA8ACD29-2D9B-4465-AC9E-EC2812200C4B}"/>
              </a:ext>
            </a:extLst>
          </p:cNvPr>
          <p:cNvGrpSpPr/>
          <p:nvPr/>
        </p:nvGrpSpPr>
        <p:grpSpPr>
          <a:xfrm>
            <a:off x="5425088" y="2404068"/>
            <a:ext cx="1462675" cy="748776"/>
            <a:chOff x="544377" y="3657081"/>
            <a:chExt cx="1183565" cy="748776"/>
          </a:xfrm>
        </p:grpSpPr>
        <p:sp>
          <p:nvSpPr>
            <p:cNvPr id="72" name="TextovéPole 71">
              <a:extLst>
                <a:ext uri="{FF2B5EF4-FFF2-40B4-BE49-F238E27FC236}">
                  <a16:creationId xmlns:a16="http://schemas.microsoft.com/office/drawing/2014/main" id="{34D6B735-3C82-46DD-BE02-25EC96EFC80A}"/>
                </a:ext>
              </a:extLst>
            </p:cNvPr>
            <p:cNvSpPr txBox="1"/>
            <p:nvPr/>
          </p:nvSpPr>
          <p:spPr>
            <a:xfrm>
              <a:off x="544377" y="4128859"/>
              <a:ext cx="1183565" cy="276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Thaya</a:t>
              </a:r>
            </a:p>
          </p:txBody>
        </p:sp>
        <p:sp>
          <p:nvSpPr>
            <p:cNvPr id="73" name="TextovéPole 72">
              <a:extLst>
                <a:ext uri="{FF2B5EF4-FFF2-40B4-BE49-F238E27FC236}">
                  <a16:creationId xmlns:a16="http://schemas.microsoft.com/office/drawing/2014/main" id="{B6B5B372-AC2F-4A39-A59A-08954E90933A}"/>
                </a:ext>
              </a:extLst>
            </p:cNvPr>
            <p:cNvSpPr txBox="1"/>
            <p:nvPr/>
          </p:nvSpPr>
          <p:spPr>
            <a:xfrm>
              <a:off x="792576" y="3906098"/>
              <a:ext cx="634710" cy="25200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dirty="0"/>
                <a:t>46,7</a:t>
              </a:r>
              <a:endPara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4" name="TextovéPole 73">
              <a:extLst>
                <a:ext uri="{FF2B5EF4-FFF2-40B4-BE49-F238E27FC236}">
                  <a16:creationId xmlns:a16="http://schemas.microsoft.com/office/drawing/2014/main" id="{8D288A66-4F0B-4042-A594-2BB62BC49E63}"/>
                </a:ext>
              </a:extLst>
            </p:cNvPr>
            <p:cNvSpPr txBox="1"/>
            <p:nvPr/>
          </p:nvSpPr>
          <p:spPr>
            <a:xfrm>
              <a:off x="793561" y="3657081"/>
              <a:ext cx="634453" cy="252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dirty="0">
                  <a:solidFill>
                    <a:prstClr val="white"/>
                  </a:solidFill>
                </a:rPr>
                <a:t>3/958</a:t>
              </a:r>
              <a:endPara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75" name="Skupina 74">
            <a:extLst>
              <a:ext uri="{FF2B5EF4-FFF2-40B4-BE49-F238E27FC236}">
                <a16:creationId xmlns:a16="http://schemas.microsoft.com/office/drawing/2014/main" id="{5CEE5C3F-08C6-4F65-AC5B-9FB410CD605F}"/>
              </a:ext>
            </a:extLst>
          </p:cNvPr>
          <p:cNvGrpSpPr/>
          <p:nvPr/>
        </p:nvGrpSpPr>
        <p:grpSpPr>
          <a:xfrm>
            <a:off x="6585668" y="3141377"/>
            <a:ext cx="1350410" cy="748776"/>
            <a:chOff x="544377" y="3657081"/>
            <a:chExt cx="1183565" cy="748776"/>
          </a:xfrm>
        </p:grpSpPr>
        <p:sp>
          <p:nvSpPr>
            <p:cNvPr id="76" name="TextovéPole 75">
              <a:extLst>
                <a:ext uri="{FF2B5EF4-FFF2-40B4-BE49-F238E27FC236}">
                  <a16:creationId xmlns:a16="http://schemas.microsoft.com/office/drawing/2014/main" id="{BFB21FF1-32C3-4B30-88FF-1724AA761739}"/>
                </a:ext>
              </a:extLst>
            </p:cNvPr>
            <p:cNvSpPr txBox="1"/>
            <p:nvPr/>
          </p:nvSpPr>
          <p:spPr>
            <a:xfrm>
              <a:off x="544377" y="4128859"/>
              <a:ext cx="1183565" cy="276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Horn</a:t>
              </a:r>
              <a:endParaRPr kumimoji="0" lang="de-AT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7" name="TextovéPole 76">
              <a:extLst>
                <a:ext uri="{FF2B5EF4-FFF2-40B4-BE49-F238E27FC236}">
                  <a16:creationId xmlns:a16="http://schemas.microsoft.com/office/drawing/2014/main" id="{0C625086-AB5F-4FE4-BDAF-619F281B1FC2}"/>
                </a:ext>
              </a:extLst>
            </p:cNvPr>
            <p:cNvSpPr txBox="1"/>
            <p:nvPr/>
          </p:nvSpPr>
          <p:spPr>
            <a:xfrm>
              <a:off x="792576" y="3906098"/>
              <a:ext cx="634710" cy="25200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155,2</a:t>
              </a:r>
            </a:p>
          </p:txBody>
        </p:sp>
        <p:sp>
          <p:nvSpPr>
            <p:cNvPr id="78" name="TextovéPole 77">
              <a:extLst>
                <a:ext uri="{FF2B5EF4-FFF2-40B4-BE49-F238E27FC236}">
                  <a16:creationId xmlns:a16="http://schemas.microsoft.com/office/drawing/2014/main" id="{A403A453-F79A-4EEB-8B0F-8554F582798A}"/>
                </a:ext>
              </a:extLst>
            </p:cNvPr>
            <p:cNvSpPr txBox="1"/>
            <p:nvPr/>
          </p:nvSpPr>
          <p:spPr>
            <a:xfrm>
              <a:off x="793561" y="3657081"/>
              <a:ext cx="634453" cy="252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0/733</a:t>
              </a:r>
            </a:p>
          </p:txBody>
        </p:sp>
      </p:grpSp>
      <p:grpSp>
        <p:nvGrpSpPr>
          <p:cNvPr id="79" name="Skupina 78">
            <a:extLst>
              <a:ext uri="{FF2B5EF4-FFF2-40B4-BE49-F238E27FC236}">
                <a16:creationId xmlns:a16="http://schemas.microsoft.com/office/drawing/2014/main" id="{F54B911B-819D-41D5-B0D6-0D90162D247F}"/>
              </a:ext>
            </a:extLst>
          </p:cNvPr>
          <p:cNvGrpSpPr/>
          <p:nvPr/>
        </p:nvGrpSpPr>
        <p:grpSpPr>
          <a:xfrm>
            <a:off x="7988830" y="3531635"/>
            <a:ext cx="1458554" cy="748776"/>
            <a:chOff x="544377" y="3657081"/>
            <a:chExt cx="1183565" cy="748776"/>
          </a:xfrm>
        </p:grpSpPr>
        <p:sp>
          <p:nvSpPr>
            <p:cNvPr id="80" name="TextovéPole 79">
              <a:extLst>
                <a:ext uri="{FF2B5EF4-FFF2-40B4-BE49-F238E27FC236}">
                  <a16:creationId xmlns:a16="http://schemas.microsoft.com/office/drawing/2014/main" id="{695D1E03-7EF1-4949-B384-A4E3933174A6}"/>
                </a:ext>
              </a:extLst>
            </p:cNvPr>
            <p:cNvSpPr txBox="1"/>
            <p:nvPr/>
          </p:nvSpPr>
          <p:spPr>
            <a:xfrm>
              <a:off x="544377" y="4128859"/>
              <a:ext cx="1183565" cy="276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Hollabrunn</a:t>
              </a:r>
            </a:p>
          </p:txBody>
        </p:sp>
        <p:sp>
          <p:nvSpPr>
            <p:cNvPr id="81" name="TextovéPole 80">
              <a:extLst>
                <a:ext uri="{FF2B5EF4-FFF2-40B4-BE49-F238E27FC236}">
                  <a16:creationId xmlns:a16="http://schemas.microsoft.com/office/drawing/2014/main" id="{DFF30980-4915-4472-A36A-F50BAB6513A6}"/>
                </a:ext>
              </a:extLst>
            </p:cNvPr>
            <p:cNvSpPr txBox="1"/>
            <p:nvPr/>
          </p:nvSpPr>
          <p:spPr>
            <a:xfrm>
              <a:off x="792576" y="3906098"/>
              <a:ext cx="634710" cy="25200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76,4</a:t>
              </a:r>
            </a:p>
          </p:txBody>
        </p:sp>
        <p:sp>
          <p:nvSpPr>
            <p:cNvPr id="82" name="TextovéPole 81">
              <a:extLst>
                <a:ext uri="{FF2B5EF4-FFF2-40B4-BE49-F238E27FC236}">
                  <a16:creationId xmlns:a16="http://schemas.microsoft.com/office/drawing/2014/main" id="{F3ED8F3D-A50B-406A-943A-18836C44F0C0}"/>
                </a:ext>
              </a:extLst>
            </p:cNvPr>
            <p:cNvSpPr txBox="1"/>
            <p:nvPr/>
          </p:nvSpPr>
          <p:spPr>
            <a:xfrm>
              <a:off x="793561" y="3657081"/>
              <a:ext cx="634453" cy="252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8/1 322</a:t>
              </a:r>
            </a:p>
          </p:txBody>
        </p:sp>
      </p:grpSp>
      <p:grpSp>
        <p:nvGrpSpPr>
          <p:cNvPr id="87" name="Skupina 86">
            <a:extLst>
              <a:ext uri="{FF2B5EF4-FFF2-40B4-BE49-F238E27FC236}">
                <a16:creationId xmlns:a16="http://schemas.microsoft.com/office/drawing/2014/main" id="{1B241F32-470A-45B7-96BA-7E2FA22BBBF0}"/>
              </a:ext>
            </a:extLst>
          </p:cNvPr>
          <p:cNvGrpSpPr/>
          <p:nvPr/>
        </p:nvGrpSpPr>
        <p:grpSpPr>
          <a:xfrm>
            <a:off x="9606569" y="3468079"/>
            <a:ext cx="1545916" cy="750034"/>
            <a:chOff x="518148" y="3657081"/>
            <a:chExt cx="1183565" cy="750034"/>
          </a:xfrm>
        </p:grpSpPr>
        <p:sp>
          <p:nvSpPr>
            <p:cNvPr id="88" name="TextovéPole 87">
              <a:extLst>
                <a:ext uri="{FF2B5EF4-FFF2-40B4-BE49-F238E27FC236}">
                  <a16:creationId xmlns:a16="http://schemas.microsoft.com/office/drawing/2014/main" id="{23FAB266-779C-463B-927C-4CCDE93A2C05}"/>
                </a:ext>
              </a:extLst>
            </p:cNvPr>
            <p:cNvSpPr txBox="1"/>
            <p:nvPr/>
          </p:nvSpPr>
          <p:spPr>
            <a:xfrm>
              <a:off x="518148" y="4130117"/>
              <a:ext cx="1183565" cy="276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Mistelbach</a:t>
              </a:r>
            </a:p>
          </p:txBody>
        </p:sp>
        <p:sp>
          <p:nvSpPr>
            <p:cNvPr id="89" name="TextovéPole 88">
              <a:extLst>
                <a:ext uri="{FF2B5EF4-FFF2-40B4-BE49-F238E27FC236}">
                  <a16:creationId xmlns:a16="http://schemas.microsoft.com/office/drawing/2014/main" id="{CEED494E-98E5-402D-B563-EA0851AB8110}"/>
                </a:ext>
              </a:extLst>
            </p:cNvPr>
            <p:cNvSpPr txBox="1"/>
            <p:nvPr/>
          </p:nvSpPr>
          <p:spPr>
            <a:xfrm>
              <a:off x="792576" y="3906098"/>
              <a:ext cx="634710" cy="25200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80,7</a:t>
              </a:r>
            </a:p>
          </p:txBody>
        </p:sp>
        <p:sp>
          <p:nvSpPr>
            <p:cNvPr id="90" name="TextovéPole 89">
              <a:extLst>
                <a:ext uri="{FF2B5EF4-FFF2-40B4-BE49-F238E27FC236}">
                  <a16:creationId xmlns:a16="http://schemas.microsoft.com/office/drawing/2014/main" id="{2AE47D1F-616E-478F-890D-53D652906597}"/>
                </a:ext>
              </a:extLst>
            </p:cNvPr>
            <p:cNvSpPr txBox="1"/>
            <p:nvPr/>
          </p:nvSpPr>
          <p:spPr>
            <a:xfrm>
              <a:off x="793561" y="3657081"/>
              <a:ext cx="634453" cy="252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5/1</a:t>
              </a:r>
              <a:r>
                <a:rPr kumimoji="0" lang="cs-CZ" sz="11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841</a:t>
              </a:r>
              <a:endPara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95" name="Skupina 94">
            <a:extLst>
              <a:ext uri="{FF2B5EF4-FFF2-40B4-BE49-F238E27FC236}">
                <a16:creationId xmlns:a16="http://schemas.microsoft.com/office/drawing/2014/main" id="{9F0CBD97-FA92-4D8B-BBE6-A30B5D8E110F}"/>
              </a:ext>
            </a:extLst>
          </p:cNvPr>
          <p:cNvGrpSpPr/>
          <p:nvPr/>
        </p:nvGrpSpPr>
        <p:grpSpPr>
          <a:xfrm>
            <a:off x="1512050" y="3087157"/>
            <a:ext cx="1982736" cy="768607"/>
            <a:chOff x="9875474" y="4515970"/>
            <a:chExt cx="1507295" cy="768607"/>
          </a:xfrm>
        </p:grpSpPr>
        <p:sp>
          <p:nvSpPr>
            <p:cNvPr id="96" name="TextovéPole 95">
              <a:extLst>
                <a:ext uri="{FF2B5EF4-FFF2-40B4-BE49-F238E27FC236}">
                  <a16:creationId xmlns:a16="http://schemas.microsoft.com/office/drawing/2014/main" id="{BE5656E8-220D-4536-8E08-DF40C375900D}"/>
                </a:ext>
              </a:extLst>
            </p:cNvPr>
            <p:cNvSpPr txBox="1"/>
            <p:nvPr/>
          </p:nvSpPr>
          <p:spPr>
            <a:xfrm>
              <a:off x="10311766" y="4765147"/>
              <a:ext cx="638926" cy="25200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dirty="0"/>
                <a:t>380,1</a:t>
              </a:r>
              <a:endPara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7" name="TextovéPole 96">
              <a:extLst>
                <a:ext uri="{FF2B5EF4-FFF2-40B4-BE49-F238E27FC236}">
                  <a16:creationId xmlns:a16="http://schemas.microsoft.com/office/drawing/2014/main" id="{03878610-EC72-48C8-9CA7-05532DC7A154}"/>
                </a:ext>
              </a:extLst>
            </p:cNvPr>
            <p:cNvSpPr txBox="1"/>
            <p:nvPr/>
          </p:nvSpPr>
          <p:spPr>
            <a:xfrm>
              <a:off x="10316239" y="4515970"/>
              <a:ext cx="634453" cy="252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3/4 239</a:t>
              </a:r>
            </a:p>
          </p:txBody>
        </p:sp>
        <p:sp>
          <p:nvSpPr>
            <p:cNvPr id="98" name="TextovéPole 97">
              <a:extLst>
                <a:ext uri="{FF2B5EF4-FFF2-40B4-BE49-F238E27FC236}">
                  <a16:creationId xmlns:a16="http://schemas.microsoft.com/office/drawing/2014/main" id="{41F79AD8-777A-42B0-8DAC-05C6B4E1A48D}"/>
                </a:ext>
              </a:extLst>
            </p:cNvPr>
            <p:cNvSpPr txBox="1"/>
            <p:nvPr/>
          </p:nvSpPr>
          <p:spPr>
            <a:xfrm>
              <a:off x="9875474" y="5007578"/>
              <a:ext cx="15072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Český Krumlov</a:t>
              </a:r>
            </a:p>
          </p:txBody>
        </p:sp>
      </p:grpSp>
      <p:grpSp>
        <p:nvGrpSpPr>
          <p:cNvPr id="99" name="Skupina 98">
            <a:extLst>
              <a:ext uri="{FF2B5EF4-FFF2-40B4-BE49-F238E27FC236}">
                <a16:creationId xmlns:a16="http://schemas.microsoft.com/office/drawing/2014/main" id="{E85148C7-E727-49D0-B8DB-AB709325E10C}"/>
              </a:ext>
            </a:extLst>
          </p:cNvPr>
          <p:cNvGrpSpPr/>
          <p:nvPr/>
        </p:nvGrpSpPr>
        <p:grpSpPr>
          <a:xfrm>
            <a:off x="2617357" y="2143931"/>
            <a:ext cx="2406378" cy="768607"/>
            <a:chOff x="9875474" y="4515970"/>
            <a:chExt cx="1507295" cy="768607"/>
          </a:xfrm>
        </p:grpSpPr>
        <p:sp>
          <p:nvSpPr>
            <p:cNvPr id="100" name="TextovéPole 99">
              <a:extLst>
                <a:ext uri="{FF2B5EF4-FFF2-40B4-BE49-F238E27FC236}">
                  <a16:creationId xmlns:a16="http://schemas.microsoft.com/office/drawing/2014/main" id="{A1A3FFE4-C445-4BB8-9980-2AEBEE521C7D}"/>
                </a:ext>
              </a:extLst>
            </p:cNvPr>
            <p:cNvSpPr txBox="1"/>
            <p:nvPr/>
          </p:nvSpPr>
          <p:spPr>
            <a:xfrm>
              <a:off x="10311766" y="4765147"/>
              <a:ext cx="638926" cy="25200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dirty="0"/>
                <a:t>365,5</a:t>
              </a:r>
              <a:endPara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1" name="TextovéPole 100">
              <a:extLst>
                <a:ext uri="{FF2B5EF4-FFF2-40B4-BE49-F238E27FC236}">
                  <a16:creationId xmlns:a16="http://schemas.microsoft.com/office/drawing/2014/main" id="{46375ECB-388A-4C8D-852C-6422D83032AF}"/>
                </a:ext>
              </a:extLst>
            </p:cNvPr>
            <p:cNvSpPr txBox="1"/>
            <p:nvPr/>
          </p:nvSpPr>
          <p:spPr>
            <a:xfrm>
              <a:off x="10316239" y="4515970"/>
              <a:ext cx="634453" cy="252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35/17 473</a:t>
              </a:r>
            </a:p>
          </p:txBody>
        </p:sp>
        <p:sp>
          <p:nvSpPr>
            <p:cNvPr id="102" name="TextovéPole 101">
              <a:extLst>
                <a:ext uri="{FF2B5EF4-FFF2-40B4-BE49-F238E27FC236}">
                  <a16:creationId xmlns:a16="http://schemas.microsoft.com/office/drawing/2014/main" id="{DB5BBD72-2AE9-4BBA-B323-99DF99AB56BB}"/>
                </a:ext>
              </a:extLst>
            </p:cNvPr>
            <p:cNvSpPr txBox="1"/>
            <p:nvPr/>
          </p:nvSpPr>
          <p:spPr>
            <a:xfrm>
              <a:off x="9875474" y="5007578"/>
              <a:ext cx="15072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České Budějovice</a:t>
              </a:r>
            </a:p>
          </p:txBody>
        </p:sp>
      </p:grpSp>
      <p:grpSp>
        <p:nvGrpSpPr>
          <p:cNvPr id="103" name="Skupina 102">
            <a:extLst>
              <a:ext uri="{FF2B5EF4-FFF2-40B4-BE49-F238E27FC236}">
                <a16:creationId xmlns:a16="http://schemas.microsoft.com/office/drawing/2014/main" id="{B7DCFA40-9295-4A9D-B3B3-85C3DDD952FB}"/>
              </a:ext>
            </a:extLst>
          </p:cNvPr>
          <p:cNvGrpSpPr/>
          <p:nvPr/>
        </p:nvGrpSpPr>
        <p:grpSpPr>
          <a:xfrm>
            <a:off x="4389104" y="1676723"/>
            <a:ext cx="2874167" cy="501177"/>
            <a:chOff x="10311766" y="4515970"/>
            <a:chExt cx="2097508" cy="501177"/>
          </a:xfrm>
        </p:grpSpPr>
        <p:sp>
          <p:nvSpPr>
            <p:cNvPr id="104" name="TextovéPole 103">
              <a:extLst>
                <a:ext uri="{FF2B5EF4-FFF2-40B4-BE49-F238E27FC236}">
                  <a16:creationId xmlns:a16="http://schemas.microsoft.com/office/drawing/2014/main" id="{6BF8D150-6151-4A9E-BF6B-8397E940534C}"/>
                </a:ext>
              </a:extLst>
            </p:cNvPr>
            <p:cNvSpPr txBox="1"/>
            <p:nvPr/>
          </p:nvSpPr>
          <p:spPr>
            <a:xfrm>
              <a:off x="10311766" y="4765147"/>
              <a:ext cx="638926" cy="25200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483,0</a:t>
              </a:r>
            </a:p>
          </p:txBody>
        </p:sp>
        <p:sp>
          <p:nvSpPr>
            <p:cNvPr id="110" name="TextovéPole 109">
              <a:extLst>
                <a:ext uri="{FF2B5EF4-FFF2-40B4-BE49-F238E27FC236}">
                  <a16:creationId xmlns:a16="http://schemas.microsoft.com/office/drawing/2014/main" id="{748C2419-8B8C-4932-8AFD-C9561D15904D}"/>
                </a:ext>
              </a:extLst>
            </p:cNvPr>
            <p:cNvSpPr txBox="1"/>
            <p:nvPr/>
          </p:nvSpPr>
          <p:spPr>
            <a:xfrm>
              <a:off x="10316239" y="4515970"/>
              <a:ext cx="634453" cy="252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12/8 299</a:t>
              </a:r>
            </a:p>
          </p:txBody>
        </p:sp>
        <p:sp>
          <p:nvSpPr>
            <p:cNvPr id="111" name="TextovéPole 110">
              <a:extLst>
                <a:ext uri="{FF2B5EF4-FFF2-40B4-BE49-F238E27FC236}">
                  <a16:creationId xmlns:a16="http://schemas.microsoft.com/office/drawing/2014/main" id="{CEE05F7E-7694-47D7-8A3D-C52784C2E888}"/>
                </a:ext>
              </a:extLst>
            </p:cNvPr>
            <p:cNvSpPr txBox="1"/>
            <p:nvPr/>
          </p:nvSpPr>
          <p:spPr>
            <a:xfrm>
              <a:off x="10901979" y="4573732"/>
              <a:ext cx="15072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Jindřichův Hradec</a:t>
              </a:r>
            </a:p>
          </p:txBody>
        </p:sp>
      </p:grpSp>
      <p:grpSp>
        <p:nvGrpSpPr>
          <p:cNvPr id="112" name="Skupina 111">
            <a:extLst>
              <a:ext uri="{FF2B5EF4-FFF2-40B4-BE49-F238E27FC236}">
                <a16:creationId xmlns:a16="http://schemas.microsoft.com/office/drawing/2014/main" id="{16F30A36-EA1D-4D6A-9A96-D950F0912169}"/>
              </a:ext>
            </a:extLst>
          </p:cNvPr>
          <p:cNvGrpSpPr/>
          <p:nvPr/>
        </p:nvGrpSpPr>
        <p:grpSpPr>
          <a:xfrm>
            <a:off x="8002901" y="2205498"/>
            <a:ext cx="2121309" cy="767874"/>
            <a:chOff x="10256034" y="4515970"/>
            <a:chExt cx="1507295" cy="767874"/>
          </a:xfrm>
        </p:grpSpPr>
        <p:sp>
          <p:nvSpPr>
            <p:cNvPr id="125" name="TextovéPole 124">
              <a:extLst>
                <a:ext uri="{FF2B5EF4-FFF2-40B4-BE49-F238E27FC236}">
                  <a16:creationId xmlns:a16="http://schemas.microsoft.com/office/drawing/2014/main" id="{F6C0397E-C74F-4D23-9F9E-9A7C17D7DCCE}"/>
                </a:ext>
              </a:extLst>
            </p:cNvPr>
            <p:cNvSpPr txBox="1"/>
            <p:nvPr/>
          </p:nvSpPr>
          <p:spPr>
            <a:xfrm>
              <a:off x="10311766" y="4765147"/>
              <a:ext cx="638926" cy="25200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dirty="0"/>
                <a:t>460,0</a:t>
              </a:r>
              <a:endPara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6" name="TextovéPole 125">
              <a:extLst>
                <a:ext uri="{FF2B5EF4-FFF2-40B4-BE49-F238E27FC236}">
                  <a16:creationId xmlns:a16="http://schemas.microsoft.com/office/drawing/2014/main" id="{4EDA2C1F-9C9A-468F-B4F8-BE34F6DB0CE9}"/>
                </a:ext>
              </a:extLst>
            </p:cNvPr>
            <p:cNvSpPr txBox="1"/>
            <p:nvPr/>
          </p:nvSpPr>
          <p:spPr>
            <a:xfrm>
              <a:off x="10316239" y="4515970"/>
              <a:ext cx="634453" cy="252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dirty="0">
                  <a:solidFill>
                    <a:prstClr val="white"/>
                  </a:solidFill>
                </a:rPr>
                <a:t>16/8 609</a:t>
              </a:r>
              <a:endPara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7" name="TextovéPole 126">
              <a:extLst>
                <a:ext uri="{FF2B5EF4-FFF2-40B4-BE49-F238E27FC236}">
                  <a16:creationId xmlns:a16="http://schemas.microsoft.com/office/drawing/2014/main" id="{CA811F70-B733-4C36-B30F-A99236669971}"/>
                </a:ext>
              </a:extLst>
            </p:cNvPr>
            <p:cNvSpPr txBox="1"/>
            <p:nvPr/>
          </p:nvSpPr>
          <p:spPr>
            <a:xfrm>
              <a:off x="10256034" y="5006845"/>
              <a:ext cx="15072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Znojmo</a:t>
              </a:r>
            </a:p>
          </p:txBody>
        </p:sp>
      </p:grpSp>
      <p:grpSp>
        <p:nvGrpSpPr>
          <p:cNvPr id="83" name="Skupina 82">
            <a:extLst>
              <a:ext uri="{FF2B5EF4-FFF2-40B4-BE49-F238E27FC236}">
                <a16:creationId xmlns:a16="http://schemas.microsoft.com/office/drawing/2014/main" id="{9EBB072C-CC68-4BE3-B9F0-77EC8046E590}"/>
              </a:ext>
            </a:extLst>
          </p:cNvPr>
          <p:cNvGrpSpPr/>
          <p:nvPr/>
        </p:nvGrpSpPr>
        <p:grpSpPr>
          <a:xfrm>
            <a:off x="9998319" y="2483220"/>
            <a:ext cx="2008758" cy="746008"/>
            <a:chOff x="6895582" y="4828086"/>
            <a:chExt cx="1507295" cy="746008"/>
          </a:xfrm>
        </p:grpSpPr>
        <p:sp>
          <p:nvSpPr>
            <p:cNvPr id="84" name="TextovéPole 83">
              <a:extLst>
                <a:ext uri="{FF2B5EF4-FFF2-40B4-BE49-F238E27FC236}">
                  <a16:creationId xmlns:a16="http://schemas.microsoft.com/office/drawing/2014/main" id="{D338B841-9BEB-4D33-A424-1DEC30C51295}"/>
                </a:ext>
              </a:extLst>
            </p:cNvPr>
            <p:cNvSpPr txBox="1"/>
            <p:nvPr/>
          </p:nvSpPr>
          <p:spPr>
            <a:xfrm>
              <a:off x="7322943" y="4828086"/>
              <a:ext cx="639039" cy="23695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rIns="36000" rtlCol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sz="1100" dirty="0">
                  <a:solidFill>
                    <a:prstClr val="white">
                      <a:lumMod val="95000"/>
                    </a:prstClr>
                  </a:solidFill>
                  <a:latin typeface="Segoe UI"/>
                </a:rPr>
                <a:t>13/7 924</a:t>
              </a:r>
              <a:endPara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5" name="TextovéPole 84">
              <a:extLst>
                <a:ext uri="{FF2B5EF4-FFF2-40B4-BE49-F238E27FC236}">
                  <a16:creationId xmlns:a16="http://schemas.microsoft.com/office/drawing/2014/main" id="{D8C579A6-1794-4FC7-A623-E2A414312272}"/>
                </a:ext>
              </a:extLst>
            </p:cNvPr>
            <p:cNvSpPr txBox="1"/>
            <p:nvPr/>
          </p:nvSpPr>
          <p:spPr>
            <a:xfrm>
              <a:off x="7322943" y="5070886"/>
              <a:ext cx="639039" cy="23024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340,5</a:t>
              </a:r>
            </a:p>
          </p:txBody>
        </p:sp>
        <p:sp>
          <p:nvSpPr>
            <p:cNvPr id="86" name="TextovéPole 85">
              <a:extLst>
                <a:ext uri="{FF2B5EF4-FFF2-40B4-BE49-F238E27FC236}">
                  <a16:creationId xmlns:a16="http://schemas.microsoft.com/office/drawing/2014/main" id="{B3F2C75F-7B3F-491E-9B84-E1D7CA445487}"/>
                </a:ext>
              </a:extLst>
            </p:cNvPr>
            <p:cNvSpPr txBox="1"/>
            <p:nvPr/>
          </p:nvSpPr>
          <p:spPr>
            <a:xfrm>
              <a:off x="6895582" y="5297095"/>
              <a:ext cx="15072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Břeclav</a:t>
              </a:r>
            </a:p>
          </p:txBody>
        </p:sp>
      </p:grpSp>
      <p:sp>
        <p:nvSpPr>
          <p:cNvPr id="161" name="TextovéPole 1">
            <a:extLst>
              <a:ext uri="{FF2B5EF4-FFF2-40B4-BE49-F238E27FC236}">
                <a16:creationId xmlns:a16="http://schemas.microsoft.com/office/drawing/2014/main" id="{8DF44463-D79F-49B2-863B-84A10C645A17}"/>
              </a:ext>
            </a:extLst>
          </p:cNvPr>
          <p:cNvSpPr txBox="1"/>
          <p:nvPr/>
        </p:nvSpPr>
        <p:spPr>
          <a:xfrm>
            <a:off x="186608" y="6500082"/>
            <a:ext cx="2275237" cy="27717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b="1" dirty="0">
                <a:solidFill>
                  <a:schemeClr val="bg1"/>
                </a:solidFill>
              </a:rPr>
              <a:t>Zdroj dat: AGES/EMS, ÚZIS</a:t>
            </a:r>
          </a:p>
        </p:txBody>
      </p:sp>
      <p:sp>
        <p:nvSpPr>
          <p:cNvPr id="114" name="Obdélník 113">
            <a:extLst>
              <a:ext uri="{FF2B5EF4-FFF2-40B4-BE49-F238E27FC236}">
                <a16:creationId xmlns:a16="http://schemas.microsoft.com/office/drawing/2014/main" id="{61E3A56B-7DA3-47A8-9D69-B44EAEDB0759}"/>
              </a:ext>
            </a:extLst>
          </p:cNvPr>
          <p:cNvSpPr/>
          <p:nvPr/>
        </p:nvSpPr>
        <p:spPr>
          <a:xfrm>
            <a:off x="12806784" y="4076730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40" name="Obdélník 139">
            <a:extLst>
              <a:ext uri="{FF2B5EF4-FFF2-40B4-BE49-F238E27FC236}">
                <a16:creationId xmlns:a16="http://schemas.microsoft.com/office/drawing/2014/main" id="{55CE2192-21C4-41A2-BA93-92288689E2A8}"/>
              </a:ext>
            </a:extLst>
          </p:cNvPr>
          <p:cNvSpPr/>
          <p:nvPr/>
        </p:nvSpPr>
        <p:spPr>
          <a:xfrm>
            <a:off x="12813540" y="3818747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21" name="Obdélník 120">
            <a:extLst>
              <a:ext uri="{FF2B5EF4-FFF2-40B4-BE49-F238E27FC236}">
                <a16:creationId xmlns:a16="http://schemas.microsoft.com/office/drawing/2014/main" id="{B541C0B0-E8BC-430D-A28B-0B120661C46D}"/>
              </a:ext>
            </a:extLst>
          </p:cNvPr>
          <p:cNvSpPr/>
          <p:nvPr/>
        </p:nvSpPr>
        <p:spPr>
          <a:xfrm>
            <a:off x="12955654" y="1001245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28" name="Obdélník 127">
            <a:extLst>
              <a:ext uri="{FF2B5EF4-FFF2-40B4-BE49-F238E27FC236}">
                <a16:creationId xmlns:a16="http://schemas.microsoft.com/office/drawing/2014/main" id="{41AE3F4B-E983-497E-A3FB-BDBA631BF578}"/>
              </a:ext>
            </a:extLst>
          </p:cNvPr>
          <p:cNvSpPr/>
          <p:nvPr/>
        </p:nvSpPr>
        <p:spPr>
          <a:xfrm>
            <a:off x="12901258" y="1233918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129" name="Obdélník 128">
            <a:extLst>
              <a:ext uri="{FF2B5EF4-FFF2-40B4-BE49-F238E27FC236}">
                <a16:creationId xmlns:a16="http://schemas.microsoft.com/office/drawing/2014/main" id="{AC631E9D-D1BD-4FB7-A26D-D77F75AD57E0}"/>
              </a:ext>
            </a:extLst>
          </p:cNvPr>
          <p:cNvSpPr/>
          <p:nvPr/>
        </p:nvSpPr>
        <p:spPr>
          <a:xfrm>
            <a:off x="13255346" y="3188895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30" name="Obdélník 129">
            <a:extLst>
              <a:ext uri="{FF2B5EF4-FFF2-40B4-BE49-F238E27FC236}">
                <a16:creationId xmlns:a16="http://schemas.microsoft.com/office/drawing/2014/main" id="{059A892F-B579-4ED6-B4A1-B5CAD65A770A}"/>
              </a:ext>
            </a:extLst>
          </p:cNvPr>
          <p:cNvSpPr/>
          <p:nvPr/>
        </p:nvSpPr>
        <p:spPr>
          <a:xfrm>
            <a:off x="13200932" y="2962496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152" name="Obdélník 151">
            <a:extLst>
              <a:ext uri="{FF2B5EF4-FFF2-40B4-BE49-F238E27FC236}">
                <a16:creationId xmlns:a16="http://schemas.microsoft.com/office/drawing/2014/main" id="{9322E187-A8DF-4ABC-87F2-33FA426F0A5B}"/>
              </a:ext>
            </a:extLst>
          </p:cNvPr>
          <p:cNvSpPr/>
          <p:nvPr/>
        </p:nvSpPr>
        <p:spPr>
          <a:xfrm>
            <a:off x="12642768" y="1910771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153" name="Obdélník 152">
            <a:extLst>
              <a:ext uri="{FF2B5EF4-FFF2-40B4-BE49-F238E27FC236}">
                <a16:creationId xmlns:a16="http://schemas.microsoft.com/office/drawing/2014/main" id="{2DF6CD27-F744-4F31-BC32-0F7C730F0A83}"/>
              </a:ext>
            </a:extLst>
          </p:cNvPr>
          <p:cNvSpPr/>
          <p:nvPr/>
        </p:nvSpPr>
        <p:spPr>
          <a:xfrm>
            <a:off x="12642768" y="2150468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108" name="Obdélník 107">
            <a:extLst>
              <a:ext uri="{FF2B5EF4-FFF2-40B4-BE49-F238E27FC236}">
                <a16:creationId xmlns:a16="http://schemas.microsoft.com/office/drawing/2014/main" id="{2DF6CD27-F744-4F31-BC32-0F7C730F0A83}"/>
              </a:ext>
            </a:extLst>
          </p:cNvPr>
          <p:cNvSpPr/>
          <p:nvPr/>
        </p:nvSpPr>
        <p:spPr>
          <a:xfrm>
            <a:off x="6773606" y="3313804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139" name="Obdélník 138">
            <a:extLst>
              <a:ext uri="{FF2B5EF4-FFF2-40B4-BE49-F238E27FC236}">
                <a16:creationId xmlns:a16="http://schemas.microsoft.com/office/drawing/2014/main" id="{61E3A56B-7DA3-47A8-9D69-B44EAEDB0759}"/>
              </a:ext>
            </a:extLst>
          </p:cNvPr>
          <p:cNvSpPr/>
          <p:nvPr/>
        </p:nvSpPr>
        <p:spPr>
          <a:xfrm>
            <a:off x="3110275" y="4414210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56" name="Obdélník 155">
            <a:extLst>
              <a:ext uri="{FF2B5EF4-FFF2-40B4-BE49-F238E27FC236}">
                <a16:creationId xmlns:a16="http://schemas.microsoft.com/office/drawing/2014/main" id="{41AE3F4B-E983-497E-A3FB-BDBA631BF578}"/>
              </a:ext>
            </a:extLst>
          </p:cNvPr>
          <p:cNvSpPr/>
          <p:nvPr/>
        </p:nvSpPr>
        <p:spPr>
          <a:xfrm>
            <a:off x="3827665" y="3590091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160" name="Obdélník 159">
            <a:extLst>
              <a:ext uri="{FF2B5EF4-FFF2-40B4-BE49-F238E27FC236}">
                <a16:creationId xmlns:a16="http://schemas.microsoft.com/office/drawing/2014/main" id="{B541C0B0-E8BC-430D-A28B-0B120661C46D}"/>
              </a:ext>
            </a:extLst>
          </p:cNvPr>
          <p:cNvSpPr/>
          <p:nvPr/>
        </p:nvSpPr>
        <p:spPr>
          <a:xfrm>
            <a:off x="2065891" y="3266422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64" name="Obdélník 163">
            <a:extLst>
              <a:ext uri="{FF2B5EF4-FFF2-40B4-BE49-F238E27FC236}">
                <a16:creationId xmlns:a16="http://schemas.microsoft.com/office/drawing/2014/main" id="{61E3A56B-7DA3-47A8-9D69-B44EAEDB0759}"/>
              </a:ext>
            </a:extLst>
          </p:cNvPr>
          <p:cNvSpPr/>
          <p:nvPr/>
        </p:nvSpPr>
        <p:spPr>
          <a:xfrm>
            <a:off x="8263231" y="3470639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66" name="Obdélník 165">
            <a:extLst>
              <a:ext uri="{FF2B5EF4-FFF2-40B4-BE49-F238E27FC236}">
                <a16:creationId xmlns:a16="http://schemas.microsoft.com/office/drawing/2014/main" id="{B541C0B0-E8BC-430D-A28B-0B120661C46D}"/>
              </a:ext>
            </a:extLst>
          </p:cNvPr>
          <p:cNvSpPr/>
          <p:nvPr/>
        </p:nvSpPr>
        <p:spPr>
          <a:xfrm>
            <a:off x="8047733" y="2398897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70" name="Obdélník 169">
            <a:extLst>
              <a:ext uri="{FF2B5EF4-FFF2-40B4-BE49-F238E27FC236}">
                <a16:creationId xmlns:a16="http://schemas.microsoft.com/office/drawing/2014/main" id="{41AE3F4B-E983-497E-A3FB-BDBA631BF578}"/>
              </a:ext>
            </a:extLst>
          </p:cNvPr>
          <p:cNvSpPr/>
          <p:nvPr/>
        </p:nvSpPr>
        <p:spPr>
          <a:xfrm>
            <a:off x="10466343" y="2413154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149" name="Obdélník 148">
            <a:extLst>
              <a:ext uri="{FF2B5EF4-FFF2-40B4-BE49-F238E27FC236}">
                <a16:creationId xmlns:a16="http://schemas.microsoft.com/office/drawing/2014/main" id="{61E3A56B-7DA3-47A8-9D69-B44EAEDB0759}"/>
              </a:ext>
            </a:extLst>
          </p:cNvPr>
          <p:cNvSpPr/>
          <p:nvPr/>
        </p:nvSpPr>
        <p:spPr>
          <a:xfrm>
            <a:off x="8262017" y="3714365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58" name="Obdélník 157">
            <a:extLst>
              <a:ext uri="{FF2B5EF4-FFF2-40B4-BE49-F238E27FC236}">
                <a16:creationId xmlns:a16="http://schemas.microsoft.com/office/drawing/2014/main" id="{9322E187-A8DF-4ABC-87F2-33FA426F0A5B}"/>
              </a:ext>
            </a:extLst>
          </p:cNvPr>
          <p:cNvSpPr/>
          <p:nvPr/>
        </p:nvSpPr>
        <p:spPr>
          <a:xfrm>
            <a:off x="4291171" y="1604554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159" name="Obdélník 158">
            <a:extLst>
              <a:ext uri="{FF2B5EF4-FFF2-40B4-BE49-F238E27FC236}">
                <a16:creationId xmlns:a16="http://schemas.microsoft.com/office/drawing/2014/main" id="{2DF6CD27-F744-4F31-BC32-0F7C730F0A83}"/>
              </a:ext>
            </a:extLst>
          </p:cNvPr>
          <p:cNvSpPr/>
          <p:nvPr/>
        </p:nvSpPr>
        <p:spPr>
          <a:xfrm>
            <a:off x="9863281" y="3643928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168" name="Obdélník 167">
            <a:extLst>
              <a:ext uri="{FF2B5EF4-FFF2-40B4-BE49-F238E27FC236}">
                <a16:creationId xmlns:a16="http://schemas.microsoft.com/office/drawing/2014/main" id="{61E3A56B-7DA3-47A8-9D69-B44EAEDB0759}"/>
              </a:ext>
            </a:extLst>
          </p:cNvPr>
          <p:cNvSpPr/>
          <p:nvPr/>
        </p:nvSpPr>
        <p:spPr>
          <a:xfrm>
            <a:off x="8042260" y="2150089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18" name="Obdélník 117">
            <a:extLst>
              <a:ext uri="{FF2B5EF4-FFF2-40B4-BE49-F238E27FC236}">
                <a16:creationId xmlns:a16="http://schemas.microsoft.com/office/drawing/2014/main" id="{61E3A56B-7DA3-47A8-9D69-B44EAEDB0759}"/>
              </a:ext>
            </a:extLst>
          </p:cNvPr>
          <p:cNvSpPr/>
          <p:nvPr/>
        </p:nvSpPr>
        <p:spPr>
          <a:xfrm>
            <a:off x="3880621" y="3350357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20" name="Obdélník 119">
            <a:extLst>
              <a:ext uri="{FF2B5EF4-FFF2-40B4-BE49-F238E27FC236}">
                <a16:creationId xmlns:a16="http://schemas.microsoft.com/office/drawing/2014/main" id="{9322E187-A8DF-4ABC-87F2-33FA426F0A5B}"/>
              </a:ext>
            </a:extLst>
          </p:cNvPr>
          <p:cNvSpPr/>
          <p:nvPr/>
        </p:nvSpPr>
        <p:spPr>
          <a:xfrm>
            <a:off x="5635505" y="2582897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144" name="Obdélník 143">
            <a:extLst>
              <a:ext uri="{FF2B5EF4-FFF2-40B4-BE49-F238E27FC236}">
                <a16:creationId xmlns:a16="http://schemas.microsoft.com/office/drawing/2014/main" id="{55CE2192-21C4-41A2-BA93-92288689E2A8}"/>
              </a:ext>
            </a:extLst>
          </p:cNvPr>
          <p:cNvSpPr/>
          <p:nvPr/>
        </p:nvSpPr>
        <p:spPr>
          <a:xfrm>
            <a:off x="4349256" y="1860362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grpSp>
        <p:nvGrpSpPr>
          <p:cNvPr id="115" name="Skupina 114">
            <a:extLst>
              <a:ext uri="{FF2B5EF4-FFF2-40B4-BE49-F238E27FC236}">
                <a16:creationId xmlns:a16="http://schemas.microsoft.com/office/drawing/2014/main" id="{FF251162-B98C-4DA3-B6C0-2288E98F4113}"/>
              </a:ext>
            </a:extLst>
          </p:cNvPr>
          <p:cNvGrpSpPr/>
          <p:nvPr/>
        </p:nvGrpSpPr>
        <p:grpSpPr>
          <a:xfrm>
            <a:off x="-39166" y="1951572"/>
            <a:ext cx="1990777" cy="768607"/>
            <a:chOff x="9905162" y="4515970"/>
            <a:chExt cx="1507295" cy="768607"/>
          </a:xfrm>
        </p:grpSpPr>
        <p:sp>
          <p:nvSpPr>
            <p:cNvPr id="116" name="TextovéPole 115">
              <a:extLst>
                <a:ext uri="{FF2B5EF4-FFF2-40B4-BE49-F238E27FC236}">
                  <a16:creationId xmlns:a16="http://schemas.microsoft.com/office/drawing/2014/main" id="{C44D5C7D-7543-47A9-BB48-A36840B22A5D}"/>
                </a:ext>
              </a:extLst>
            </p:cNvPr>
            <p:cNvSpPr txBox="1"/>
            <p:nvPr/>
          </p:nvSpPr>
          <p:spPr>
            <a:xfrm>
              <a:off x="10311766" y="4773856"/>
              <a:ext cx="638926" cy="25200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390,4</a:t>
              </a:r>
            </a:p>
          </p:txBody>
        </p:sp>
        <p:sp>
          <p:nvSpPr>
            <p:cNvPr id="117" name="TextovéPole 116">
              <a:extLst>
                <a:ext uri="{FF2B5EF4-FFF2-40B4-BE49-F238E27FC236}">
                  <a16:creationId xmlns:a16="http://schemas.microsoft.com/office/drawing/2014/main" id="{3E2BB28B-358F-4A3E-A742-166722E46FF4}"/>
                </a:ext>
              </a:extLst>
            </p:cNvPr>
            <p:cNvSpPr txBox="1"/>
            <p:nvPr/>
          </p:nvSpPr>
          <p:spPr>
            <a:xfrm>
              <a:off x="10316239" y="4515970"/>
              <a:ext cx="634453" cy="252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lIns="36000" tIns="0" rIns="36000" bIns="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dirty="0">
                  <a:solidFill>
                    <a:prstClr val="white"/>
                  </a:solidFill>
                </a:rPr>
                <a:t>7/4 221</a:t>
              </a:r>
              <a:endPara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9" name="TextovéPole 118">
              <a:extLst>
                <a:ext uri="{FF2B5EF4-FFF2-40B4-BE49-F238E27FC236}">
                  <a16:creationId xmlns:a16="http://schemas.microsoft.com/office/drawing/2014/main" id="{603644B2-B4C2-4B3E-ADE3-B37564B8ED05}"/>
                </a:ext>
              </a:extLst>
            </p:cNvPr>
            <p:cNvSpPr txBox="1"/>
            <p:nvPr/>
          </p:nvSpPr>
          <p:spPr>
            <a:xfrm>
              <a:off x="9905162" y="5007578"/>
              <a:ext cx="15072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Prachatice</a:t>
              </a:r>
            </a:p>
          </p:txBody>
        </p:sp>
      </p:grpSp>
      <p:sp>
        <p:nvSpPr>
          <p:cNvPr id="134" name="Obdélník 133">
            <a:extLst>
              <a:ext uri="{FF2B5EF4-FFF2-40B4-BE49-F238E27FC236}">
                <a16:creationId xmlns:a16="http://schemas.microsoft.com/office/drawing/2014/main" id="{ABBCAA0A-D6FE-4956-895C-17C2470D3F06}"/>
              </a:ext>
            </a:extLst>
          </p:cNvPr>
          <p:cNvSpPr/>
          <p:nvPr/>
        </p:nvSpPr>
        <p:spPr>
          <a:xfrm>
            <a:off x="407328" y="2126273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135" name="Obdélník 134">
            <a:extLst>
              <a:ext uri="{FF2B5EF4-FFF2-40B4-BE49-F238E27FC236}">
                <a16:creationId xmlns:a16="http://schemas.microsoft.com/office/drawing/2014/main" id="{DF887252-F5E9-41F6-8744-4C1579EC85A5}"/>
              </a:ext>
            </a:extLst>
          </p:cNvPr>
          <p:cNvSpPr/>
          <p:nvPr/>
        </p:nvSpPr>
        <p:spPr>
          <a:xfrm>
            <a:off x="467883" y="1894057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45" name="Obdélník 144">
            <a:extLst>
              <a:ext uri="{FF2B5EF4-FFF2-40B4-BE49-F238E27FC236}">
                <a16:creationId xmlns:a16="http://schemas.microsoft.com/office/drawing/2014/main" id="{41AE3F4B-E983-497E-A3FB-BDBA631BF578}"/>
              </a:ext>
            </a:extLst>
          </p:cNvPr>
          <p:cNvSpPr/>
          <p:nvPr/>
        </p:nvSpPr>
        <p:spPr>
          <a:xfrm>
            <a:off x="2014248" y="3018020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146" name="Obdélník 145">
            <a:extLst>
              <a:ext uri="{FF2B5EF4-FFF2-40B4-BE49-F238E27FC236}">
                <a16:creationId xmlns:a16="http://schemas.microsoft.com/office/drawing/2014/main" id="{61E3A56B-7DA3-47A8-9D69-B44EAEDB0759}"/>
              </a:ext>
            </a:extLst>
          </p:cNvPr>
          <p:cNvSpPr/>
          <p:nvPr/>
        </p:nvSpPr>
        <p:spPr>
          <a:xfrm>
            <a:off x="3284766" y="2345382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47" name="Obdélník 146">
            <a:extLst>
              <a:ext uri="{FF2B5EF4-FFF2-40B4-BE49-F238E27FC236}">
                <a16:creationId xmlns:a16="http://schemas.microsoft.com/office/drawing/2014/main" id="{55CE2192-21C4-41A2-BA93-92288689E2A8}"/>
              </a:ext>
            </a:extLst>
          </p:cNvPr>
          <p:cNvSpPr/>
          <p:nvPr/>
        </p:nvSpPr>
        <p:spPr>
          <a:xfrm>
            <a:off x="3291522" y="2087399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48" name="Obdélník 147">
            <a:extLst>
              <a:ext uri="{FF2B5EF4-FFF2-40B4-BE49-F238E27FC236}">
                <a16:creationId xmlns:a16="http://schemas.microsoft.com/office/drawing/2014/main" id="{41AE3F4B-E983-497E-A3FB-BDBA631BF578}"/>
              </a:ext>
            </a:extLst>
          </p:cNvPr>
          <p:cNvSpPr/>
          <p:nvPr/>
        </p:nvSpPr>
        <p:spPr>
          <a:xfrm>
            <a:off x="10465179" y="2654244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132" name="Obdélník 131">
            <a:extLst>
              <a:ext uri="{FF2B5EF4-FFF2-40B4-BE49-F238E27FC236}">
                <a16:creationId xmlns:a16="http://schemas.microsoft.com/office/drawing/2014/main" id="{2DF6CD27-F744-4F31-BC32-0F7C730F0A83}"/>
              </a:ext>
            </a:extLst>
          </p:cNvPr>
          <p:cNvSpPr/>
          <p:nvPr/>
        </p:nvSpPr>
        <p:spPr>
          <a:xfrm>
            <a:off x="6775083" y="3067583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136" name="Obdélník 135">
            <a:extLst>
              <a:ext uri="{FF2B5EF4-FFF2-40B4-BE49-F238E27FC236}">
                <a16:creationId xmlns:a16="http://schemas.microsoft.com/office/drawing/2014/main" id="{2DF6CD27-F744-4F31-BC32-0F7C730F0A83}"/>
              </a:ext>
            </a:extLst>
          </p:cNvPr>
          <p:cNvSpPr/>
          <p:nvPr/>
        </p:nvSpPr>
        <p:spPr>
          <a:xfrm>
            <a:off x="9862305" y="3387352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137" name="Obdélník 136">
            <a:extLst>
              <a:ext uri="{FF2B5EF4-FFF2-40B4-BE49-F238E27FC236}">
                <a16:creationId xmlns:a16="http://schemas.microsoft.com/office/drawing/2014/main" id="{61E3A56B-7DA3-47A8-9D69-B44EAEDB0759}"/>
              </a:ext>
            </a:extLst>
          </p:cNvPr>
          <p:cNvSpPr/>
          <p:nvPr/>
        </p:nvSpPr>
        <p:spPr>
          <a:xfrm>
            <a:off x="5690667" y="2344569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41" name="Obdélník 140">
            <a:extLst>
              <a:ext uri="{FF2B5EF4-FFF2-40B4-BE49-F238E27FC236}">
                <a16:creationId xmlns:a16="http://schemas.microsoft.com/office/drawing/2014/main" id="{61E3A56B-7DA3-47A8-9D69-B44EAEDB0759}"/>
              </a:ext>
            </a:extLst>
          </p:cNvPr>
          <p:cNvSpPr/>
          <p:nvPr/>
        </p:nvSpPr>
        <p:spPr>
          <a:xfrm>
            <a:off x="3110314" y="4159946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42" name="Obdélník 141">
            <a:extLst>
              <a:ext uri="{FF2B5EF4-FFF2-40B4-BE49-F238E27FC236}">
                <a16:creationId xmlns:a16="http://schemas.microsoft.com/office/drawing/2014/main" id="{61E3A56B-7DA3-47A8-9D69-B44EAEDB0759}"/>
              </a:ext>
            </a:extLst>
          </p:cNvPr>
          <p:cNvSpPr/>
          <p:nvPr/>
        </p:nvSpPr>
        <p:spPr>
          <a:xfrm>
            <a:off x="822362" y="4046098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43" name="Obdélník 142">
            <a:extLst>
              <a:ext uri="{FF2B5EF4-FFF2-40B4-BE49-F238E27FC236}">
                <a16:creationId xmlns:a16="http://schemas.microsoft.com/office/drawing/2014/main" id="{55CE2192-21C4-41A2-BA93-92288689E2A8}"/>
              </a:ext>
            </a:extLst>
          </p:cNvPr>
          <p:cNvSpPr/>
          <p:nvPr/>
        </p:nvSpPr>
        <p:spPr>
          <a:xfrm>
            <a:off x="829118" y="3788115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50" name="Obdélník 149">
            <a:extLst>
              <a:ext uri="{FF2B5EF4-FFF2-40B4-BE49-F238E27FC236}">
                <a16:creationId xmlns:a16="http://schemas.microsoft.com/office/drawing/2014/main" id="{61E3A56B-7DA3-47A8-9D69-B44EAEDB0759}"/>
              </a:ext>
            </a:extLst>
          </p:cNvPr>
          <p:cNvSpPr/>
          <p:nvPr/>
        </p:nvSpPr>
        <p:spPr>
          <a:xfrm>
            <a:off x="2004696" y="4539614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151" name="Obdélník 150">
            <a:extLst>
              <a:ext uri="{FF2B5EF4-FFF2-40B4-BE49-F238E27FC236}">
                <a16:creationId xmlns:a16="http://schemas.microsoft.com/office/drawing/2014/main" id="{55CE2192-21C4-41A2-BA93-92288689E2A8}"/>
              </a:ext>
            </a:extLst>
          </p:cNvPr>
          <p:cNvSpPr/>
          <p:nvPr/>
        </p:nvSpPr>
        <p:spPr>
          <a:xfrm>
            <a:off x="2011452" y="4281631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</p:spTree>
    <p:extLst>
      <p:ext uri="{BB962C8B-B14F-4D97-AF65-F5344CB8AC3E}">
        <p14:creationId xmlns:p14="http://schemas.microsoft.com/office/powerpoint/2010/main" val="445450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58E523-B5DC-46B9-B0A4-7F78277BD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71" y="1"/>
            <a:ext cx="9424385" cy="896492"/>
          </a:xfrm>
        </p:spPr>
        <p:txBody>
          <a:bodyPr/>
          <a:lstStyle/>
          <a:p>
            <a:r>
              <a:rPr lang="cs-CZ" dirty="0"/>
              <a:t>Průměrný počet případů 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28AFE2EB-6F4B-4DAB-BAD9-8A015FDD7C65}"/>
              </a:ext>
            </a:extLst>
          </p:cNvPr>
          <p:cNvSpPr/>
          <p:nvPr/>
        </p:nvSpPr>
        <p:spPr>
          <a:xfrm>
            <a:off x="9876234" y="3429000"/>
            <a:ext cx="2169238" cy="1158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984250" algn="l"/>
              </a:tabLst>
            </a:pPr>
            <a:r>
              <a:rPr lang="cs-CZ" sz="16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Pozn.: Aktuální 7 denní klouzavý průměr má hodnotu  </a:t>
            </a:r>
            <a:r>
              <a:rPr lang="cs-CZ" sz="16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6 748</a:t>
            </a:r>
            <a:endParaRPr lang="cs-CZ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984250" algn="l"/>
              </a:tabLst>
            </a:pPr>
            <a:endParaRPr lang="cs-CZ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C9CDF32C-0770-4CF2-ACCE-03F23EE06CE5}"/>
              </a:ext>
            </a:extLst>
          </p:cNvPr>
          <p:cNvSpPr/>
          <p:nvPr/>
        </p:nvSpPr>
        <p:spPr>
          <a:xfrm>
            <a:off x="332819" y="6454527"/>
            <a:ext cx="19415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cs-CZ" sz="1200" b="1" dirty="0">
                <a:solidFill>
                  <a:srgbClr val="FFFFFF"/>
                </a:solidFill>
              </a:rPr>
              <a:t>Zdroj dat: ISIN, ÚZIS ČR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E2B74BB-1C1F-415E-8D65-A23D2C5F79F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4" y="1068835"/>
            <a:ext cx="9787890" cy="5213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7203989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mapa&#10;&#10;Popis byl vytvořen automaticky">
            <a:extLst>
              <a:ext uri="{FF2B5EF4-FFF2-40B4-BE49-F238E27FC236}">
                <a16:creationId xmlns:a16="http://schemas.microsoft.com/office/drawing/2014/main" id="{B5432C55-A7CF-4249-BEF5-BFC1200FA2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25" y="1015800"/>
            <a:ext cx="9119682" cy="5316738"/>
          </a:xfrm>
          <a:prstGeom prst="rect">
            <a:avLst/>
          </a:prstGeo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11760000" y="6426000"/>
            <a:ext cx="432000" cy="43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0DFD3D-3A9B-46F9-B57F-E98436FEBC6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4A1EEB40-F546-4CF2-B990-1BB798D715F8}"/>
              </a:ext>
            </a:extLst>
          </p:cNvPr>
          <p:cNvGrpSpPr/>
          <p:nvPr/>
        </p:nvGrpSpPr>
        <p:grpSpPr>
          <a:xfrm>
            <a:off x="6492420" y="2010058"/>
            <a:ext cx="1258408" cy="931528"/>
            <a:chOff x="9505915" y="3344916"/>
            <a:chExt cx="1110235" cy="931528"/>
          </a:xfrm>
        </p:grpSpPr>
        <p:sp>
          <p:nvSpPr>
            <p:cNvPr id="25" name="TextovéPole 24"/>
            <p:cNvSpPr txBox="1"/>
            <p:nvPr/>
          </p:nvSpPr>
          <p:spPr>
            <a:xfrm>
              <a:off x="9505915" y="3890808"/>
              <a:ext cx="1110235" cy="385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Opolsko</a:t>
              </a:r>
            </a:p>
          </p:txBody>
        </p:sp>
        <p:sp>
          <p:nvSpPr>
            <p:cNvPr id="35" name="TextovéPole 34"/>
            <p:cNvSpPr txBox="1"/>
            <p:nvPr/>
          </p:nvSpPr>
          <p:spPr>
            <a:xfrm>
              <a:off x="9613996" y="3344916"/>
              <a:ext cx="855998" cy="26591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rIns="3600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>
                  <a:solidFill>
                    <a:prstClr val="white">
                      <a:lumMod val="95000"/>
                    </a:prstClr>
                  </a:solidFill>
                  <a:latin typeface="Segoe UI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44/40 964</a:t>
              </a:r>
            </a:p>
          </p:txBody>
        </p:sp>
        <p:sp>
          <p:nvSpPr>
            <p:cNvPr id="36" name="TextovéPole 35"/>
            <p:cNvSpPr txBox="1"/>
            <p:nvPr/>
          </p:nvSpPr>
          <p:spPr>
            <a:xfrm>
              <a:off x="9613997" y="3606927"/>
              <a:ext cx="855998" cy="2616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>
                  <a:latin typeface="Segoe UI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dirty="0">
                  <a:solidFill>
                    <a:prstClr val="black"/>
                  </a:solidFill>
                </a:rPr>
                <a:t>75,6</a:t>
              </a:r>
              <a:endPara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2AE1B751-CAA7-4749-BCB4-AC20B6228746}"/>
              </a:ext>
            </a:extLst>
          </p:cNvPr>
          <p:cNvGrpSpPr/>
          <p:nvPr/>
        </p:nvGrpSpPr>
        <p:grpSpPr>
          <a:xfrm>
            <a:off x="8180496" y="3835076"/>
            <a:ext cx="1105547" cy="845853"/>
            <a:chOff x="10260059" y="4112698"/>
            <a:chExt cx="1014434" cy="845853"/>
          </a:xfrm>
        </p:grpSpPr>
        <p:sp>
          <p:nvSpPr>
            <p:cNvPr id="37" name="TextovéPole 36"/>
            <p:cNvSpPr txBox="1"/>
            <p:nvPr/>
          </p:nvSpPr>
          <p:spPr>
            <a:xfrm>
              <a:off x="10273368" y="4112698"/>
              <a:ext cx="987300" cy="25998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rIns="3600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>
                  <a:solidFill>
                    <a:prstClr val="white">
                      <a:lumMod val="95000"/>
                    </a:prstClr>
                  </a:solidFill>
                  <a:latin typeface="Segoe UI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131/172 457</a:t>
              </a:r>
            </a:p>
          </p:txBody>
        </p:sp>
        <p:sp>
          <p:nvSpPr>
            <p:cNvPr id="38" name="TextovéPole 37"/>
            <p:cNvSpPr txBox="1"/>
            <p:nvPr/>
          </p:nvSpPr>
          <p:spPr>
            <a:xfrm>
              <a:off x="10273368" y="4374079"/>
              <a:ext cx="982826" cy="2616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>
                  <a:latin typeface="Segoe UI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63,6</a:t>
              </a:r>
            </a:p>
          </p:txBody>
        </p:sp>
        <p:sp>
          <p:nvSpPr>
            <p:cNvPr id="40" name="TextovéPole 39"/>
            <p:cNvSpPr txBox="1"/>
            <p:nvPr/>
          </p:nvSpPr>
          <p:spPr>
            <a:xfrm>
              <a:off x="10260059" y="4572915"/>
              <a:ext cx="1014434" cy="385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Slezsko</a:t>
              </a:r>
            </a:p>
          </p:txBody>
        </p:sp>
      </p:grp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01C8368C-122A-411E-926F-41392652EE78}"/>
              </a:ext>
            </a:extLst>
          </p:cNvPr>
          <p:cNvGrpSpPr/>
          <p:nvPr/>
        </p:nvGrpSpPr>
        <p:grpSpPr>
          <a:xfrm>
            <a:off x="3373940" y="1292996"/>
            <a:ext cx="1772826" cy="923514"/>
            <a:chOff x="7761367" y="2527712"/>
            <a:chExt cx="1661917" cy="923514"/>
          </a:xfrm>
        </p:grpSpPr>
        <p:sp>
          <p:nvSpPr>
            <p:cNvPr id="41" name="TextovéPole 40"/>
            <p:cNvSpPr txBox="1"/>
            <p:nvPr/>
          </p:nvSpPr>
          <p:spPr>
            <a:xfrm>
              <a:off x="7761367" y="3065590"/>
              <a:ext cx="1661917" cy="385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Dolnoslezsko</a:t>
              </a:r>
            </a:p>
          </p:txBody>
        </p:sp>
        <p:sp>
          <p:nvSpPr>
            <p:cNvPr id="42" name="TextovéPole 41"/>
            <p:cNvSpPr txBox="1"/>
            <p:nvPr/>
          </p:nvSpPr>
          <p:spPr>
            <a:xfrm>
              <a:off x="8052423" y="2527712"/>
              <a:ext cx="949054" cy="25391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rIns="3600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>
                  <a:solidFill>
                    <a:prstClr val="white">
                      <a:lumMod val="95000"/>
                    </a:prstClr>
                  </a:solidFill>
                  <a:latin typeface="Segoe UI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202/100 298</a:t>
              </a:r>
            </a:p>
          </p:txBody>
        </p:sp>
        <p:sp>
          <p:nvSpPr>
            <p:cNvPr id="43" name="TextovéPole 42"/>
            <p:cNvSpPr txBox="1"/>
            <p:nvPr/>
          </p:nvSpPr>
          <p:spPr>
            <a:xfrm>
              <a:off x="8052423" y="2781628"/>
              <a:ext cx="949054" cy="253916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>
                  <a:latin typeface="Segoe UI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dirty="0">
                  <a:solidFill>
                    <a:prstClr val="black"/>
                  </a:solidFill>
                </a:rPr>
                <a:t>83,1</a:t>
              </a:r>
              <a:endPara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AC6BAFA3-1215-458D-A982-3220D83B84E3}"/>
              </a:ext>
            </a:extLst>
          </p:cNvPr>
          <p:cNvGrpSpPr/>
          <p:nvPr/>
        </p:nvGrpSpPr>
        <p:grpSpPr>
          <a:xfrm>
            <a:off x="6870630" y="4747267"/>
            <a:ext cx="1472151" cy="864244"/>
            <a:chOff x="6964150" y="4809193"/>
            <a:chExt cx="1065348" cy="864244"/>
          </a:xfrm>
        </p:grpSpPr>
        <p:sp>
          <p:nvSpPr>
            <p:cNvPr id="47" name="TextovéPole 46"/>
            <p:cNvSpPr txBox="1"/>
            <p:nvPr/>
          </p:nvSpPr>
          <p:spPr>
            <a:xfrm>
              <a:off x="7076188" y="4809193"/>
              <a:ext cx="841274" cy="27910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rIns="7200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>
                  <a:solidFill>
                    <a:prstClr val="white">
                      <a:lumMod val="95000"/>
                    </a:prstClr>
                  </a:solidFill>
                  <a:latin typeface="Segoe UI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204/120 114</a:t>
              </a:r>
            </a:p>
          </p:txBody>
        </p:sp>
        <p:sp>
          <p:nvSpPr>
            <p:cNvPr id="48" name="TextovéPole 47"/>
            <p:cNvSpPr txBox="1"/>
            <p:nvPr/>
          </p:nvSpPr>
          <p:spPr>
            <a:xfrm>
              <a:off x="7076188" y="5088301"/>
              <a:ext cx="841274" cy="2616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sz="1100" noProof="0" dirty="0">
                  <a:solidFill>
                    <a:prstClr val="black"/>
                  </a:solidFill>
                  <a:latin typeface="Segoe UI"/>
                </a:rPr>
                <a:t>350,5</a:t>
              </a:r>
              <a:endPara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9" name="TextovéPole 48"/>
            <p:cNvSpPr txBox="1"/>
            <p:nvPr/>
          </p:nvSpPr>
          <p:spPr>
            <a:xfrm>
              <a:off x="6964150" y="5334883"/>
              <a:ext cx="10653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MSK</a:t>
              </a:r>
            </a:p>
          </p:txBody>
        </p:sp>
      </p:grp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4A2ADA23-F1F7-4A89-8C41-57D379F2F466}"/>
              </a:ext>
            </a:extLst>
          </p:cNvPr>
          <p:cNvGrpSpPr/>
          <p:nvPr/>
        </p:nvGrpSpPr>
        <p:grpSpPr>
          <a:xfrm>
            <a:off x="4751994" y="4623866"/>
            <a:ext cx="1344006" cy="848707"/>
            <a:chOff x="8835002" y="5329076"/>
            <a:chExt cx="1040148" cy="848707"/>
          </a:xfrm>
        </p:grpSpPr>
        <p:sp>
          <p:nvSpPr>
            <p:cNvPr id="50" name="TextovéPole 49"/>
            <p:cNvSpPr txBox="1"/>
            <p:nvPr/>
          </p:nvSpPr>
          <p:spPr>
            <a:xfrm>
              <a:off x="8926916" y="5329076"/>
              <a:ext cx="856321" cy="27061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>
                  <a:solidFill>
                    <a:prstClr val="white">
                      <a:lumMod val="95000"/>
                    </a:prstClr>
                  </a:solidFill>
                  <a:latin typeface="Segoe UI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noProof="0" dirty="0"/>
                <a:t>81/57 989</a:t>
              </a:r>
              <a:endPara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1" name="TextovéPole 50"/>
            <p:cNvSpPr txBox="1"/>
            <p:nvPr/>
          </p:nvSpPr>
          <p:spPr>
            <a:xfrm>
              <a:off x="8926918" y="5599694"/>
              <a:ext cx="856320" cy="2616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380,4</a:t>
              </a:r>
            </a:p>
          </p:txBody>
        </p:sp>
        <p:sp>
          <p:nvSpPr>
            <p:cNvPr id="52" name="TextovéPole 51"/>
            <p:cNvSpPr txBox="1"/>
            <p:nvPr/>
          </p:nvSpPr>
          <p:spPr>
            <a:xfrm>
              <a:off x="8835002" y="5824284"/>
              <a:ext cx="1040148" cy="353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OLK</a:t>
              </a:r>
            </a:p>
          </p:txBody>
        </p:sp>
      </p:grp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E054D26B-A226-4F3C-9A6C-25F49C2D804C}"/>
              </a:ext>
            </a:extLst>
          </p:cNvPr>
          <p:cNvGrpSpPr/>
          <p:nvPr/>
        </p:nvGrpSpPr>
        <p:grpSpPr>
          <a:xfrm>
            <a:off x="2669469" y="4514192"/>
            <a:ext cx="1414257" cy="898863"/>
            <a:chOff x="7570419" y="4824570"/>
            <a:chExt cx="1051587" cy="898863"/>
          </a:xfrm>
        </p:grpSpPr>
        <p:sp>
          <p:nvSpPr>
            <p:cNvPr id="53" name="TextovéPole 52"/>
            <p:cNvSpPr txBox="1"/>
            <p:nvPr/>
          </p:nvSpPr>
          <p:spPr>
            <a:xfrm>
              <a:off x="7761367" y="4824570"/>
              <a:ext cx="860639" cy="2628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rIns="7200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>
                  <a:solidFill>
                    <a:prstClr val="white">
                      <a:lumMod val="95000"/>
                    </a:prstClr>
                  </a:solidFill>
                  <a:latin typeface="Segoe UI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dirty="0"/>
                <a:t>99/52 728</a:t>
              </a:r>
              <a:endParaRPr kumimoji="0" lang="cs-CZ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4" name="TextovéPole 53"/>
            <p:cNvSpPr txBox="1"/>
            <p:nvPr/>
          </p:nvSpPr>
          <p:spPr>
            <a:xfrm>
              <a:off x="7761365" y="5088110"/>
              <a:ext cx="849199" cy="2616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sz="1100" dirty="0">
                  <a:solidFill>
                    <a:prstClr val="black"/>
                  </a:solidFill>
                  <a:latin typeface="Segoe UI"/>
                </a:rPr>
                <a:t>538,2</a:t>
              </a:r>
              <a:endPara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5" name="TextovéPole 54"/>
            <p:cNvSpPr txBox="1"/>
            <p:nvPr/>
          </p:nvSpPr>
          <p:spPr>
            <a:xfrm>
              <a:off x="7570419" y="5384879"/>
              <a:ext cx="10401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PAK</a:t>
              </a:r>
            </a:p>
          </p:txBody>
        </p:sp>
      </p:grp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5FF9825D-A6B0-474E-A6C2-F53662D5022F}"/>
              </a:ext>
            </a:extLst>
          </p:cNvPr>
          <p:cNvGrpSpPr/>
          <p:nvPr/>
        </p:nvGrpSpPr>
        <p:grpSpPr>
          <a:xfrm>
            <a:off x="1913708" y="2921742"/>
            <a:ext cx="1460232" cy="908797"/>
            <a:chOff x="7426411" y="3937834"/>
            <a:chExt cx="1097129" cy="908797"/>
          </a:xfrm>
        </p:grpSpPr>
        <p:sp>
          <p:nvSpPr>
            <p:cNvPr id="56" name="TextovéPole 55"/>
            <p:cNvSpPr txBox="1"/>
            <p:nvPr/>
          </p:nvSpPr>
          <p:spPr>
            <a:xfrm>
              <a:off x="7570419" y="3937834"/>
              <a:ext cx="809314" cy="26161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rIns="7200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>
                  <a:solidFill>
                    <a:prstClr val="white">
                      <a:lumMod val="95000"/>
                    </a:prstClr>
                  </a:solidFill>
                  <a:latin typeface="Segoe UI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dirty="0"/>
                <a:t>535/65 489</a:t>
              </a:r>
            </a:p>
          </p:txBody>
        </p:sp>
        <p:sp>
          <p:nvSpPr>
            <p:cNvPr id="57" name="TextovéPole 56"/>
            <p:cNvSpPr txBox="1"/>
            <p:nvPr/>
          </p:nvSpPr>
          <p:spPr>
            <a:xfrm>
              <a:off x="7570320" y="4200553"/>
              <a:ext cx="809313" cy="2616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sz="1100" dirty="0">
                  <a:solidFill>
                    <a:prstClr val="black"/>
                  </a:solidFill>
                  <a:latin typeface="Segoe UI"/>
                </a:rPr>
                <a:t>972,7</a:t>
              </a:r>
              <a:endPara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8" name="TextovéPole 57"/>
            <p:cNvSpPr txBox="1"/>
            <p:nvPr/>
          </p:nvSpPr>
          <p:spPr>
            <a:xfrm>
              <a:off x="7426411" y="4508077"/>
              <a:ext cx="10971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HKK</a:t>
              </a:r>
            </a:p>
          </p:txBody>
        </p:sp>
      </p:grp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8DFCC981-E813-43A9-B10F-F09CCB3FC4DE}"/>
              </a:ext>
            </a:extLst>
          </p:cNvPr>
          <p:cNvGrpSpPr/>
          <p:nvPr/>
        </p:nvGrpSpPr>
        <p:grpSpPr>
          <a:xfrm>
            <a:off x="628209" y="1665078"/>
            <a:ext cx="1202632" cy="934926"/>
            <a:chOff x="6597092" y="3415080"/>
            <a:chExt cx="1040148" cy="934926"/>
          </a:xfrm>
        </p:grpSpPr>
        <p:sp>
          <p:nvSpPr>
            <p:cNvPr id="59" name="TextovéPole 58"/>
            <p:cNvSpPr txBox="1"/>
            <p:nvPr/>
          </p:nvSpPr>
          <p:spPr>
            <a:xfrm>
              <a:off x="6692666" y="3415080"/>
              <a:ext cx="849199" cy="25391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rIns="72000" rtlCol="0" anchor="ctr">
              <a:noAutofit/>
            </a:bodyPr>
            <a:lstStyle>
              <a:defPPr>
                <a:defRPr lang="cs-CZ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>
                  <a:solidFill>
                    <a:prstClr val="white">
                      <a:lumMod val="95000"/>
                    </a:prstClr>
                  </a:solidFill>
                  <a:latin typeface="Segoe UI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120/45 680</a:t>
              </a:r>
            </a:p>
          </p:txBody>
        </p:sp>
        <p:sp>
          <p:nvSpPr>
            <p:cNvPr id="60" name="TextovéPole 59"/>
            <p:cNvSpPr txBox="1"/>
            <p:nvPr/>
          </p:nvSpPr>
          <p:spPr>
            <a:xfrm>
              <a:off x="6692567" y="3666704"/>
              <a:ext cx="849199" cy="2616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cs-CZ" sz="1100" dirty="0">
                  <a:solidFill>
                    <a:prstClr val="black"/>
                  </a:solidFill>
                  <a:latin typeface="Segoe UI"/>
                </a:rPr>
                <a:t>551,3</a:t>
              </a:r>
              <a:endParaRPr lang="cs-CZ" sz="1100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TextovéPole 60"/>
            <p:cNvSpPr txBox="1"/>
            <p:nvPr/>
          </p:nvSpPr>
          <p:spPr>
            <a:xfrm>
              <a:off x="6597092" y="3996507"/>
              <a:ext cx="1040148" cy="353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LBK</a:t>
              </a:r>
            </a:p>
          </p:txBody>
        </p:sp>
      </p:grpSp>
      <p:sp>
        <p:nvSpPr>
          <p:cNvPr id="39" name="Nadpis 1">
            <a:extLst>
              <a:ext uri="{FF2B5EF4-FFF2-40B4-BE49-F238E27FC236}">
                <a16:creationId xmlns:a16="http://schemas.microsoft.com/office/drawing/2014/main" id="{519E6106-EF34-417D-A1CA-DE9219C0B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819" y="1"/>
            <a:ext cx="9885238" cy="896492"/>
          </a:xfrm>
        </p:spPr>
        <p:txBody>
          <a:bodyPr/>
          <a:lstStyle/>
          <a:p>
            <a:r>
              <a:rPr lang="cs-CZ" altLang="cs-CZ" dirty="0"/>
              <a:t>Situace v příhraničí s Polskem</a:t>
            </a:r>
            <a:endParaRPr lang="cs-CZ" dirty="0"/>
          </a:p>
        </p:txBody>
      </p:sp>
      <p:sp>
        <p:nvSpPr>
          <p:cNvPr id="81" name="TextovéPole 1">
            <a:extLst>
              <a:ext uri="{FF2B5EF4-FFF2-40B4-BE49-F238E27FC236}">
                <a16:creationId xmlns:a16="http://schemas.microsoft.com/office/drawing/2014/main" id="{7D219660-A4D3-4842-AD39-605A798A716F}"/>
              </a:ext>
            </a:extLst>
          </p:cNvPr>
          <p:cNvSpPr txBox="1"/>
          <p:nvPr/>
        </p:nvSpPr>
        <p:spPr>
          <a:xfrm>
            <a:off x="186608" y="6500082"/>
            <a:ext cx="3470991" cy="27717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b="1" dirty="0">
                <a:solidFill>
                  <a:schemeClr val="bg1"/>
                </a:solidFill>
              </a:rPr>
              <a:t>Zdroj dat: </a:t>
            </a:r>
            <a:r>
              <a:rPr lang="pl-PL" sz="1200" b="1" dirty="0">
                <a:solidFill>
                  <a:schemeClr val="bg1"/>
                </a:solidFill>
              </a:rPr>
              <a:t>Ministerstwo Zdrowia, ÚZIS</a:t>
            </a:r>
          </a:p>
        </p:txBody>
      </p:sp>
      <p:sp>
        <p:nvSpPr>
          <p:cNvPr id="44" name="Obdélník 43">
            <a:extLst>
              <a:ext uri="{FF2B5EF4-FFF2-40B4-BE49-F238E27FC236}">
                <a16:creationId xmlns:a16="http://schemas.microsoft.com/office/drawing/2014/main" id="{56FF6F79-A18D-48FE-AC5F-818F3AE8E665}"/>
              </a:ext>
            </a:extLst>
          </p:cNvPr>
          <p:cNvSpPr/>
          <p:nvPr/>
        </p:nvSpPr>
        <p:spPr>
          <a:xfrm>
            <a:off x="12806784" y="4076730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45" name="Obdélník 44">
            <a:extLst>
              <a:ext uri="{FF2B5EF4-FFF2-40B4-BE49-F238E27FC236}">
                <a16:creationId xmlns:a16="http://schemas.microsoft.com/office/drawing/2014/main" id="{3552EE2D-7D39-4C0E-97C9-1391AF536318}"/>
              </a:ext>
            </a:extLst>
          </p:cNvPr>
          <p:cNvSpPr/>
          <p:nvPr/>
        </p:nvSpPr>
        <p:spPr>
          <a:xfrm>
            <a:off x="12813540" y="3818747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46" name="Obdélník 45">
            <a:extLst>
              <a:ext uri="{FF2B5EF4-FFF2-40B4-BE49-F238E27FC236}">
                <a16:creationId xmlns:a16="http://schemas.microsoft.com/office/drawing/2014/main" id="{8B9B0A02-CA4D-42E1-8CF9-B55949E3BC5A}"/>
              </a:ext>
            </a:extLst>
          </p:cNvPr>
          <p:cNvSpPr/>
          <p:nvPr/>
        </p:nvSpPr>
        <p:spPr>
          <a:xfrm>
            <a:off x="12955654" y="1001245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62" name="Obdélník 61">
            <a:extLst>
              <a:ext uri="{FF2B5EF4-FFF2-40B4-BE49-F238E27FC236}">
                <a16:creationId xmlns:a16="http://schemas.microsoft.com/office/drawing/2014/main" id="{8154C18B-1F7B-40C2-AD72-11B64511C645}"/>
              </a:ext>
            </a:extLst>
          </p:cNvPr>
          <p:cNvSpPr/>
          <p:nvPr/>
        </p:nvSpPr>
        <p:spPr>
          <a:xfrm>
            <a:off x="12901258" y="1233918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64" name="Obdélník 63">
            <a:extLst>
              <a:ext uri="{FF2B5EF4-FFF2-40B4-BE49-F238E27FC236}">
                <a16:creationId xmlns:a16="http://schemas.microsoft.com/office/drawing/2014/main" id="{C33033D9-614E-4B6C-BD10-F2189B773269}"/>
              </a:ext>
            </a:extLst>
          </p:cNvPr>
          <p:cNvSpPr/>
          <p:nvPr/>
        </p:nvSpPr>
        <p:spPr>
          <a:xfrm>
            <a:off x="13255346" y="3188895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66" name="Obdélník 65">
            <a:extLst>
              <a:ext uri="{FF2B5EF4-FFF2-40B4-BE49-F238E27FC236}">
                <a16:creationId xmlns:a16="http://schemas.microsoft.com/office/drawing/2014/main" id="{42238996-3857-463B-B323-67E00BE4DC6A}"/>
              </a:ext>
            </a:extLst>
          </p:cNvPr>
          <p:cNvSpPr/>
          <p:nvPr/>
        </p:nvSpPr>
        <p:spPr>
          <a:xfrm>
            <a:off x="13200932" y="2962496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67" name="Obdélník 66">
            <a:extLst>
              <a:ext uri="{FF2B5EF4-FFF2-40B4-BE49-F238E27FC236}">
                <a16:creationId xmlns:a16="http://schemas.microsoft.com/office/drawing/2014/main" id="{248414D5-96F2-4A67-9699-F0AA446BFAEA}"/>
              </a:ext>
            </a:extLst>
          </p:cNvPr>
          <p:cNvSpPr/>
          <p:nvPr/>
        </p:nvSpPr>
        <p:spPr>
          <a:xfrm>
            <a:off x="12742084" y="1915206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68" name="Obdélník 67">
            <a:extLst>
              <a:ext uri="{FF2B5EF4-FFF2-40B4-BE49-F238E27FC236}">
                <a16:creationId xmlns:a16="http://schemas.microsoft.com/office/drawing/2014/main" id="{E981BD02-5039-4640-89E6-8D0719609D32}"/>
              </a:ext>
            </a:extLst>
          </p:cNvPr>
          <p:cNvSpPr/>
          <p:nvPr/>
        </p:nvSpPr>
        <p:spPr>
          <a:xfrm>
            <a:off x="12742084" y="2154903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70" name="Obdélník 69">
            <a:extLst>
              <a:ext uri="{FF2B5EF4-FFF2-40B4-BE49-F238E27FC236}">
                <a16:creationId xmlns:a16="http://schemas.microsoft.com/office/drawing/2014/main" id="{E981BD02-5039-4640-89E6-8D0719609D32}"/>
              </a:ext>
            </a:extLst>
          </p:cNvPr>
          <p:cNvSpPr/>
          <p:nvPr/>
        </p:nvSpPr>
        <p:spPr>
          <a:xfrm>
            <a:off x="6528744" y="2203740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77" name="Obdélník 76">
            <a:extLst>
              <a:ext uri="{FF2B5EF4-FFF2-40B4-BE49-F238E27FC236}">
                <a16:creationId xmlns:a16="http://schemas.microsoft.com/office/drawing/2014/main" id="{8154C18B-1F7B-40C2-AD72-11B64511C645}"/>
              </a:ext>
            </a:extLst>
          </p:cNvPr>
          <p:cNvSpPr/>
          <p:nvPr/>
        </p:nvSpPr>
        <p:spPr>
          <a:xfrm>
            <a:off x="8104245" y="4011817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95" name="Obdélník 94">
            <a:extLst>
              <a:ext uri="{FF2B5EF4-FFF2-40B4-BE49-F238E27FC236}">
                <a16:creationId xmlns:a16="http://schemas.microsoft.com/office/drawing/2014/main" id="{8154C18B-1F7B-40C2-AD72-11B64511C645}"/>
              </a:ext>
            </a:extLst>
          </p:cNvPr>
          <p:cNvSpPr/>
          <p:nvPr/>
        </p:nvSpPr>
        <p:spPr>
          <a:xfrm>
            <a:off x="6936250" y="4939614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63" name="Obdélník 62">
            <a:extLst>
              <a:ext uri="{FF2B5EF4-FFF2-40B4-BE49-F238E27FC236}">
                <a16:creationId xmlns:a16="http://schemas.microsoft.com/office/drawing/2014/main" id="{8154C18B-1F7B-40C2-AD72-11B64511C645}"/>
              </a:ext>
            </a:extLst>
          </p:cNvPr>
          <p:cNvSpPr/>
          <p:nvPr/>
        </p:nvSpPr>
        <p:spPr>
          <a:xfrm>
            <a:off x="651818" y="1603589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65" name="Obdélník 64">
            <a:extLst>
              <a:ext uri="{FF2B5EF4-FFF2-40B4-BE49-F238E27FC236}">
                <a16:creationId xmlns:a16="http://schemas.microsoft.com/office/drawing/2014/main" id="{248414D5-96F2-4A67-9699-F0AA446BFAEA}"/>
              </a:ext>
            </a:extLst>
          </p:cNvPr>
          <p:cNvSpPr/>
          <p:nvPr/>
        </p:nvSpPr>
        <p:spPr>
          <a:xfrm>
            <a:off x="4780374" y="4566500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71" name="Obdélník 70">
            <a:extLst>
              <a:ext uri="{FF2B5EF4-FFF2-40B4-BE49-F238E27FC236}">
                <a16:creationId xmlns:a16="http://schemas.microsoft.com/office/drawing/2014/main" id="{E981BD02-5039-4640-89E6-8D0719609D32}"/>
              </a:ext>
            </a:extLst>
          </p:cNvPr>
          <p:cNvSpPr/>
          <p:nvPr/>
        </p:nvSpPr>
        <p:spPr>
          <a:xfrm>
            <a:off x="6528743" y="1956058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74" name="Obdélník 73">
            <a:extLst>
              <a:ext uri="{FF2B5EF4-FFF2-40B4-BE49-F238E27FC236}">
                <a16:creationId xmlns:a16="http://schemas.microsoft.com/office/drawing/2014/main" id="{8154C18B-1F7B-40C2-AD72-11B64511C645}"/>
              </a:ext>
            </a:extLst>
          </p:cNvPr>
          <p:cNvSpPr/>
          <p:nvPr/>
        </p:nvSpPr>
        <p:spPr>
          <a:xfrm>
            <a:off x="8104245" y="3772237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73" name="Obdélník 72">
            <a:extLst>
              <a:ext uri="{FF2B5EF4-FFF2-40B4-BE49-F238E27FC236}">
                <a16:creationId xmlns:a16="http://schemas.microsoft.com/office/drawing/2014/main" id="{248414D5-96F2-4A67-9699-F0AA446BFAEA}"/>
              </a:ext>
            </a:extLst>
          </p:cNvPr>
          <p:cNvSpPr/>
          <p:nvPr/>
        </p:nvSpPr>
        <p:spPr>
          <a:xfrm>
            <a:off x="2006279" y="2875123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76" name="Obdélník 75">
            <a:extLst>
              <a:ext uri="{FF2B5EF4-FFF2-40B4-BE49-F238E27FC236}">
                <a16:creationId xmlns:a16="http://schemas.microsoft.com/office/drawing/2014/main" id="{8154C18B-1F7B-40C2-AD72-11B64511C645}"/>
              </a:ext>
            </a:extLst>
          </p:cNvPr>
          <p:cNvSpPr/>
          <p:nvPr/>
        </p:nvSpPr>
        <p:spPr>
          <a:xfrm>
            <a:off x="2862292" y="4455964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80" name="Obdélník 79">
            <a:extLst>
              <a:ext uri="{FF2B5EF4-FFF2-40B4-BE49-F238E27FC236}">
                <a16:creationId xmlns:a16="http://schemas.microsoft.com/office/drawing/2014/main" id="{248414D5-96F2-4A67-9699-F0AA446BFAEA}"/>
              </a:ext>
            </a:extLst>
          </p:cNvPr>
          <p:cNvSpPr/>
          <p:nvPr/>
        </p:nvSpPr>
        <p:spPr>
          <a:xfrm>
            <a:off x="3584618" y="1230089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69" name="Obdélník 68">
            <a:extLst>
              <a:ext uri="{FF2B5EF4-FFF2-40B4-BE49-F238E27FC236}">
                <a16:creationId xmlns:a16="http://schemas.microsoft.com/office/drawing/2014/main" id="{8B9B0A02-CA4D-42E1-8CF9-B55949E3BC5A}"/>
              </a:ext>
            </a:extLst>
          </p:cNvPr>
          <p:cNvSpPr/>
          <p:nvPr/>
        </p:nvSpPr>
        <p:spPr>
          <a:xfrm>
            <a:off x="706232" y="1856782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72" name="Obdélník 71">
            <a:extLst>
              <a:ext uri="{FF2B5EF4-FFF2-40B4-BE49-F238E27FC236}">
                <a16:creationId xmlns:a16="http://schemas.microsoft.com/office/drawing/2014/main" id="{8B9B0A02-CA4D-42E1-8CF9-B55949E3BC5A}"/>
              </a:ext>
            </a:extLst>
          </p:cNvPr>
          <p:cNvSpPr/>
          <p:nvPr/>
        </p:nvSpPr>
        <p:spPr>
          <a:xfrm>
            <a:off x="2060693" y="3130897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78" name="Obdélník 77">
            <a:extLst>
              <a:ext uri="{FF2B5EF4-FFF2-40B4-BE49-F238E27FC236}">
                <a16:creationId xmlns:a16="http://schemas.microsoft.com/office/drawing/2014/main" id="{8B9B0A02-CA4D-42E1-8CF9-B55949E3BC5A}"/>
              </a:ext>
            </a:extLst>
          </p:cNvPr>
          <p:cNvSpPr/>
          <p:nvPr/>
        </p:nvSpPr>
        <p:spPr>
          <a:xfrm>
            <a:off x="2916706" y="4718696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  <p:sp>
        <p:nvSpPr>
          <p:cNvPr id="84" name="Obdélník 83">
            <a:extLst>
              <a:ext uri="{FF2B5EF4-FFF2-40B4-BE49-F238E27FC236}">
                <a16:creationId xmlns:a16="http://schemas.microsoft.com/office/drawing/2014/main" id="{248414D5-96F2-4A67-9699-F0AA446BFAEA}"/>
              </a:ext>
            </a:extLst>
          </p:cNvPr>
          <p:cNvSpPr/>
          <p:nvPr/>
        </p:nvSpPr>
        <p:spPr>
          <a:xfrm>
            <a:off x="4781925" y="4826133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86" name="Obdélník 85">
            <a:extLst>
              <a:ext uri="{FF2B5EF4-FFF2-40B4-BE49-F238E27FC236}">
                <a16:creationId xmlns:a16="http://schemas.microsoft.com/office/drawing/2014/main" id="{248414D5-96F2-4A67-9699-F0AA446BFAEA}"/>
              </a:ext>
            </a:extLst>
          </p:cNvPr>
          <p:cNvSpPr/>
          <p:nvPr/>
        </p:nvSpPr>
        <p:spPr>
          <a:xfrm>
            <a:off x="6925096" y="4695295"/>
            <a:ext cx="39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</a:rPr>
              <a:t>↓</a:t>
            </a:r>
          </a:p>
        </p:txBody>
      </p:sp>
      <p:sp>
        <p:nvSpPr>
          <p:cNvPr id="87" name="Obdélník 86">
            <a:extLst>
              <a:ext uri="{FF2B5EF4-FFF2-40B4-BE49-F238E27FC236}">
                <a16:creationId xmlns:a16="http://schemas.microsoft.com/office/drawing/2014/main" id="{3552EE2D-7D39-4C0E-97C9-1391AF536318}"/>
              </a:ext>
            </a:extLst>
          </p:cNvPr>
          <p:cNvSpPr/>
          <p:nvPr/>
        </p:nvSpPr>
        <p:spPr>
          <a:xfrm>
            <a:off x="3639032" y="1484898"/>
            <a:ext cx="28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↑</a:t>
            </a:r>
          </a:p>
        </p:txBody>
      </p:sp>
    </p:spTree>
    <p:extLst>
      <p:ext uri="{BB962C8B-B14F-4D97-AF65-F5344CB8AC3E}">
        <p14:creationId xmlns:p14="http://schemas.microsoft.com/office/powerpoint/2010/main" val="184460746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99DA96-4AC9-4A0A-861C-E17AD5A5F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8denní vývoj situace na Slovensku</a:t>
            </a:r>
          </a:p>
        </p:txBody>
      </p:sp>
      <p:sp>
        <p:nvSpPr>
          <p:cNvPr id="6" name="TextovéPole 1">
            <a:extLst>
              <a:ext uri="{FF2B5EF4-FFF2-40B4-BE49-F238E27FC236}">
                <a16:creationId xmlns:a16="http://schemas.microsoft.com/office/drawing/2014/main" id="{B109E666-7727-497D-8191-869E2B75F785}"/>
              </a:ext>
            </a:extLst>
          </p:cNvPr>
          <p:cNvSpPr txBox="1"/>
          <p:nvPr/>
        </p:nvSpPr>
        <p:spPr>
          <a:xfrm>
            <a:off x="186608" y="6500082"/>
            <a:ext cx="3470991" cy="27717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b="1" dirty="0">
                <a:solidFill>
                  <a:schemeClr val="bg1"/>
                </a:solidFill>
              </a:rPr>
              <a:t>Zdroj dat: covid-19.nczisk.sk/</a:t>
            </a:r>
            <a:endParaRPr lang="pl-PL" sz="1200" b="1" dirty="0">
              <a:solidFill>
                <a:schemeClr val="bg1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0EE7E81-0482-452C-8AC5-33AEB4DD0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066" y="982598"/>
            <a:ext cx="8950402" cy="489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5371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99DA96-4AC9-4A0A-861C-E17AD5A5F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Situace na Slovensku</a:t>
            </a:r>
          </a:p>
        </p:txBody>
      </p:sp>
      <p:sp>
        <p:nvSpPr>
          <p:cNvPr id="6" name="TextovéPole 1">
            <a:extLst>
              <a:ext uri="{FF2B5EF4-FFF2-40B4-BE49-F238E27FC236}">
                <a16:creationId xmlns:a16="http://schemas.microsoft.com/office/drawing/2014/main" id="{13CD70E4-3545-44B7-931A-E69D2DE2EEAA}"/>
              </a:ext>
            </a:extLst>
          </p:cNvPr>
          <p:cNvSpPr txBox="1"/>
          <p:nvPr/>
        </p:nvSpPr>
        <p:spPr>
          <a:xfrm>
            <a:off x="186608" y="6500082"/>
            <a:ext cx="3470991" cy="27717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b="1" dirty="0">
                <a:solidFill>
                  <a:schemeClr val="bg1"/>
                </a:solidFill>
              </a:rPr>
              <a:t>Zdroj dat: korona.gov.sk</a:t>
            </a:r>
            <a:endParaRPr lang="pl-PL" sz="1200" b="1" dirty="0">
              <a:solidFill>
                <a:schemeClr val="bg1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E7E893E-1ED4-42A1-98F9-FD0A53E4D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103" y="980133"/>
            <a:ext cx="7607565" cy="514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0049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93F3F8-6C3F-4CE0-8D3F-9C4CB64A5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Slovensko 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3E8640AE-AC2C-4FB2-B0C7-FD1E549B1C38}"/>
              </a:ext>
            </a:extLst>
          </p:cNvPr>
          <p:cNvSpPr/>
          <p:nvPr/>
        </p:nvSpPr>
        <p:spPr>
          <a:xfrm>
            <a:off x="332819" y="6454527"/>
            <a:ext cx="19718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cs-CZ" sz="1200" b="1" dirty="0">
                <a:solidFill>
                  <a:srgbClr val="FFFFFF"/>
                </a:solidFill>
              </a:rPr>
              <a:t>Zdroj dat: korona.gov.sk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D6CB16E-429B-44EE-9798-DBD5B238C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249" y="1082906"/>
            <a:ext cx="9051456" cy="514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64954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E8AAD70-7AD0-45C8-8D9E-3487A06E54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14" t="14070" r="26344" b="19350"/>
          <a:stretch/>
        </p:blipFill>
        <p:spPr>
          <a:xfrm>
            <a:off x="4928267" y="2248250"/>
            <a:ext cx="1606757" cy="161068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0450BCE-60BE-4DED-A435-615052EFA3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3"/>
          <a:stretch/>
        </p:blipFill>
        <p:spPr>
          <a:xfrm>
            <a:off x="10312974" y="141407"/>
            <a:ext cx="1660507" cy="151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571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5A1B8E-0A69-4F28-8982-530F79A4D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401" y="1"/>
            <a:ext cx="9152656" cy="896492"/>
          </a:xfrm>
        </p:spPr>
        <p:txBody>
          <a:bodyPr/>
          <a:lstStyle/>
          <a:p>
            <a:r>
              <a:rPr lang="cs-CZ" sz="2000" dirty="0"/>
              <a:t>Vývoj 7denní incidence za posledních 30 dnů</a:t>
            </a:r>
            <a:br>
              <a:rPr lang="cs-CZ" sz="2000" dirty="0"/>
            </a:br>
            <a:r>
              <a:rPr lang="cs-CZ" sz="2000" dirty="0"/>
              <a:t>(počet případů hlášených za 7 dní přepočtených na 100 tisíc obyvatel)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7B113C0-95BB-48A0-8D4C-5342BB749E84}"/>
              </a:ext>
            </a:extLst>
          </p:cNvPr>
          <p:cNvSpPr/>
          <p:nvPr/>
        </p:nvSpPr>
        <p:spPr>
          <a:xfrm>
            <a:off x="332819" y="6454527"/>
            <a:ext cx="19415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cs-CZ" sz="1200" b="1" dirty="0">
                <a:solidFill>
                  <a:srgbClr val="FFFFFF"/>
                </a:solidFill>
              </a:rPr>
              <a:t>Zdroj dat: ISIN, ÚZIS ČR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9BC0BDD-3A76-4FC0-912F-FBEF658485E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401" y="1039529"/>
            <a:ext cx="8589846" cy="50074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9467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B4E81A-AE57-42F2-913E-5FBF6E24C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57" y="1"/>
            <a:ext cx="9537700" cy="896492"/>
          </a:xfrm>
        </p:spPr>
        <p:txBody>
          <a:bodyPr/>
          <a:lstStyle/>
          <a:p>
            <a:r>
              <a:rPr lang="cs-CZ" dirty="0"/>
              <a:t>VÝVOJ 7DENNÍHO KLOUZAVÉHO PRŮMĚRU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61B2F323-7665-489B-8B83-5EA9D0254332}"/>
              </a:ext>
            </a:extLst>
          </p:cNvPr>
          <p:cNvSpPr/>
          <p:nvPr/>
        </p:nvSpPr>
        <p:spPr>
          <a:xfrm>
            <a:off x="332819" y="6482435"/>
            <a:ext cx="19415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cs-CZ" sz="1200" b="1" dirty="0">
                <a:solidFill>
                  <a:srgbClr val="FFFFFF"/>
                </a:solidFill>
              </a:rPr>
              <a:t>Zdroj dat: ISIN, ÚZIS ČR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A30D450-BA02-497D-ADBE-B7DA23E1C8D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57" y="1178039"/>
            <a:ext cx="9537700" cy="5022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495555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COVID barvy">
      <a:dk1>
        <a:srgbClr val="000000"/>
      </a:dk1>
      <a:lt1>
        <a:srgbClr val="FFFFFF"/>
      </a:lt1>
      <a:dk2>
        <a:srgbClr val="D31145"/>
      </a:dk2>
      <a:lt2>
        <a:srgbClr val="FFFFFF"/>
      </a:lt2>
      <a:accent1>
        <a:srgbClr val="D31145"/>
      </a:accent1>
      <a:accent2>
        <a:srgbClr val="305983"/>
      </a:accent2>
      <a:accent3>
        <a:srgbClr val="00CD61"/>
      </a:accent3>
      <a:accent4>
        <a:srgbClr val="4010B7"/>
      </a:accent4>
      <a:accent5>
        <a:srgbClr val="E8EAEA"/>
      </a:accent5>
      <a:accent6>
        <a:srgbClr val="690923"/>
      </a:accent6>
      <a:hlink>
        <a:srgbClr val="FFFFFF"/>
      </a:hlink>
      <a:folHlink>
        <a:srgbClr val="FF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vid-reporting-20200715" id="{379A0E5D-63B7-482A-BD5E-A4CD691F8FBC}" vid="{74C76523-B6A0-4B86-942B-0A5EF321F495}"/>
    </a:ext>
  </a:extLst>
</a:theme>
</file>

<file path=ppt/theme/theme2.xml><?xml version="1.0" encoding="utf-8"?>
<a:theme xmlns:a="http://schemas.openxmlformats.org/drawingml/2006/main" name="1_Motiv Office">
  <a:themeElements>
    <a:clrScheme name="COVID barvy">
      <a:dk1>
        <a:srgbClr val="000000"/>
      </a:dk1>
      <a:lt1>
        <a:srgbClr val="FFFFFF"/>
      </a:lt1>
      <a:dk2>
        <a:srgbClr val="D31145"/>
      </a:dk2>
      <a:lt2>
        <a:srgbClr val="FFFFFF"/>
      </a:lt2>
      <a:accent1>
        <a:srgbClr val="D31145"/>
      </a:accent1>
      <a:accent2>
        <a:srgbClr val="305983"/>
      </a:accent2>
      <a:accent3>
        <a:srgbClr val="00CD61"/>
      </a:accent3>
      <a:accent4>
        <a:srgbClr val="4010B7"/>
      </a:accent4>
      <a:accent5>
        <a:srgbClr val="E8EAEA"/>
      </a:accent5>
      <a:accent6>
        <a:srgbClr val="690923"/>
      </a:accent6>
      <a:hlink>
        <a:srgbClr val="FFFFFF"/>
      </a:hlink>
      <a:folHlink>
        <a:srgbClr val="FF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vid-reporting-20200715" id="{379A0E5D-63B7-482A-BD5E-A4CD691F8FBC}" vid="{74C76523-B6A0-4B86-942B-0A5EF321F495}"/>
    </a:ext>
  </a:extLst>
</a:theme>
</file>

<file path=ppt/theme/theme3.xml><?xml version="1.0" encoding="utf-8"?>
<a:theme xmlns:a="http://schemas.openxmlformats.org/drawingml/2006/main" name="2_Motiv Office">
  <a:themeElements>
    <a:clrScheme name="COVID barvy">
      <a:dk1>
        <a:srgbClr val="000000"/>
      </a:dk1>
      <a:lt1>
        <a:srgbClr val="FFFFFF"/>
      </a:lt1>
      <a:dk2>
        <a:srgbClr val="D31145"/>
      </a:dk2>
      <a:lt2>
        <a:srgbClr val="FFFFFF"/>
      </a:lt2>
      <a:accent1>
        <a:srgbClr val="D31145"/>
      </a:accent1>
      <a:accent2>
        <a:srgbClr val="305983"/>
      </a:accent2>
      <a:accent3>
        <a:srgbClr val="00CD61"/>
      </a:accent3>
      <a:accent4>
        <a:srgbClr val="4010B7"/>
      </a:accent4>
      <a:accent5>
        <a:srgbClr val="E8EAEA"/>
      </a:accent5>
      <a:accent6>
        <a:srgbClr val="690923"/>
      </a:accent6>
      <a:hlink>
        <a:srgbClr val="FFFFFF"/>
      </a:hlink>
      <a:folHlink>
        <a:srgbClr val="FF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vid-reporting-20200715" id="{379A0E5D-63B7-482A-BD5E-A4CD691F8FBC}" vid="{74C76523-B6A0-4B86-942B-0A5EF321F495}"/>
    </a:ext>
  </a:extLst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Arial+Sagoe">
    <a:majorFont>
      <a:latin typeface="Arial"/>
      <a:ea typeface=""/>
      <a:cs typeface=""/>
    </a:majorFont>
    <a:minorFont>
      <a:latin typeface="Segoe UI"/>
      <a:ea typeface=""/>
      <a:cs typeface="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covid-reporting-20200715</Template>
  <TotalTime>47558</TotalTime>
  <Words>6769</Words>
  <Application>Microsoft Office PowerPoint</Application>
  <PresentationFormat>Širokoúhlá obrazovka</PresentationFormat>
  <Paragraphs>2618</Paragraphs>
  <Slides>74</Slides>
  <Notes>26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74</vt:i4>
      </vt:variant>
    </vt:vector>
  </HeadingPairs>
  <TitlesOfParts>
    <vt:vector size="82" baseType="lpstr">
      <vt:lpstr>Arial</vt:lpstr>
      <vt:lpstr>Calibri</vt:lpstr>
      <vt:lpstr>inherit</vt:lpstr>
      <vt:lpstr>Segoe UI</vt:lpstr>
      <vt:lpstr>Wingdings</vt:lpstr>
      <vt:lpstr>Motiv Office</vt:lpstr>
      <vt:lpstr>1_Motiv Office</vt:lpstr>
      <vt:lpstr>2_Motiv Office</vt:lpstr>
      <vt:lpstr>Analytický briefing EPI situace COVID-19</vt:lpstr>
      <vt:lpstr>Aktuální situace v ČR k 31. 1. 2021 (23:59)</vt:lpstr>
      <vt:lpstr>Přehled provedených očkování</vt:lpstr>
      <vt:lpstr>Přehled podaných dávek dle skupin očkovaných indikované prioritní skupiny</vt:lpstr>
      <vt:lpstr>POČET PODANÝCH DÁVEK OČKOVÁNÍ - dle věku očkovaných osob* </vt:lpstr>
      <vt:lpstr>Počet UNIKÁTNÍCH OSOB S UKONČENÝM OČKOVÁNÍM DVĚMA DÁVKAMI VAKCÍNY dle skupin očkovaných</vt:lpstr>
      <vt:lpstr>Průměrný počet případů </vt:lpstr>
      <vt:lpstr>Vývoj 7denní incidence za posledních 30 dnů (počet případů hlášených za 7 dní přepočtených na 100 tisíc obyvatel)</vt:lpstr>
      <vt:lpstr>VÝVOJ 7DENNÍHO KLOUZAVÉHO PRŮMĚRU</vt:lpstr>
      <vt:lpstr>Rozložení počtu případů hlášených za předchozí den</vt:lpstr>
      <vt:lpstr>Prezentace aplikace PowerPoint</vt:lpstr>
      <vt:lpstr>Přehled situace v jednotlivých okresech (za včerejší den)</vt:lpstr>
      <vt:lpstr>Přehled situace v jednotlivých okresech (incidence za 7 dní)</vt:lpstr>
      <vt:lpstr>Rozložení počtu případů hlášených za 7 dní</vt:lpstr>
      <vt:lpstr>Počet provedených testů v posledních 7 dnech</vt:lpstr>
      <vt:lpstr>Shrnutí výsledků testování v ČR za 31.1.2021</vt:lpstr>
      <vt:lpstr>Počet testů PCR a pozitivních případů za posledních 30 dní</vt:lpstr>
      <vt:lpstr>Počet Ag testů a pozitivních případů za posledních 30 dní</vt:lpstr>
      <vt:lpstr>Počet případů ve věkové kategorii 65+ v krajích (za 7 dní)</vt:lpstr>
      <vt:lpstr>Vývoj počtu celkově hospitalizovaných/JIP v čase</vt:lpstr>
      <vt:lpstr>Situace v hl. městě Praze  k 31. 1. 2021</vt:lpstr>
      <vt:lpstr>Popis situace v HMP</vt:lpstr>
      <vt:lpstr>Prezentace aplikace PowerPoint</vt:lpstr>
      <vt:lpstr>Aktuálně řešené významné události HMP  (nově hlášené a aktualizované v posledních 72 hodinách)</vt:lpstr>
      <vt:lpstr>Situace ve Středočeském kraji k 31. 1. 2021</vt:lpstr>
      <vt:lpstr>Popis situace v STČ</vt:lpstr>
      <vt:lpstr>Aktuálně řešené významné události STČ  (nově hlášené a aktualizované v posledních 72 hodinách)</vt:lpstr>
      <vt:lpstr>Situace v Moravskoslezském kraji k 31. 1. 2021 </vt:lpstr>
      <vt:lpstr>Popis situace v MSK</vt:lpstr>
      <vt:lpstr>Prezentace aplikace PowerPoint</vt:lpstr>
      <vt:lpstr>Aktuálně řešené významné události MSK  (nově hlášené a aktualizované v posledních 72 hodinách)</vt:lpstr>
      <vt:lpstr>Situace v Jihomoravském kraji k 31. 1. 2021</vt:lpstr>
      <vt:lpstr>Aktuálně řešené významné události JMK  (nově hlášené a aktualizované v posledních 72 hodinách)</vt:lpstr>
      <vt:lpstr>Situace v Olomouckém kraji k 31. 1. 2021</vt:lpstr>
      <vt:lpstr>Aktuálně řešené významné události OLC  (nově hlášené a aktualizované v posledních 72 hodinách)</vt:lpstr>
      <vt:lpstr>Situace v Jihočeském kraji k 31. 1. 2021</vt:lpstr>
      <vt:lpstr>Aktuálně řešené významné události JČK  (nově hlášené a aktualizované v posledních 72 hodinách) </vt:lpstr>
      <vt:lpstr>Situace v Plzeňském kraji k 31. 1. 2021</vt:lpstr>
      <vt:lpstr>Aktuálně řešené významné události PLK  (nově hlášené a aktualizované v posledních 72 hodinách)</vt:lpstr>
      <vt:lpstr>Situace v Karlovarském kraji k 31. 1. 2021</vt:lpstr>
      <vt:lpstr>Aktuálně řešené významné události KVK </vt:lpstr>
      <vt:lpstr>Aktuálně řešené významné události KVK  </vt:lpstr>
      <vt:lpstr>Situace v Ústeckém kraji k 31. 1. 2021</vt:lpstr>
      <vt:lpstr>Aktuálně řešené významné události ÚLK (nově hlášené a aktualizované v posledních 72 hodinách)</vt:lpstr>
      <vt:lpstr>Situace v Libereckém kraji k 31. 1. 2021</vt:lpstr>
      <vt:lpstr>Nové a aktualizované události</vt:lpstr>
      <vt:lpstr>Aktuálně řešené významné události LBK (nově hlášené a aktualizované v posledních 72 hodinách)</vt:lpstr>
      <vt:lpstr>Situace v Královéhradeckém kraji k 31. 1. 2021</vt:lpstr>
      <vt:lpstr>Aktuálně řešené významné události KHK (nově hlášené a aktualizované v posledních 72 hodinách)</vt:lpstr>
      <vt:lpstr>Situace v Pardubickém kraji k 31. 1. 2021</vt:lpstr>
      <vt:lpstr>Aktuálně řešené významné události PCE (nově hlášené a aktualizované v posledních 72 hodinách)</vt:lpstr>
      <vt:lpstr>Situace v kraji Vysočina k 31. 1. 2021</vt:lpstr>
      <vt:lpstr>Aktuálně řešené významné události VYS (nově hlášené a aktualizované v posledních 72 hodinách)</vt:lpstr>
      <vt:lpstr>Situace ve Zlínském kraji k 31. 1. 2021</vt:lpstr>
      <vt:lpstr>Aktuálně řešené významné události ZLK (nově hlášené a aktualizované v posledních 72 hodinách)</vt:lpstr>
      <vt:lpstr>Aktuálně řešené významné události řešené od 1. ledna 2021 – celá ČR (k 31. 1. 2021 23:59)</vt:lpstr>
      <vt:lpstr>Významné události řešené od 1. října 2020 – celá ČR (k 31. 1. 2021 23:59)</vt:lpstr>
      <vt:lpstr>Počet událostí v ZSS a ZZ podle CFA v jednotlivých krajích  od 1. ledna do 31. ledna 2021</vt:lpstr>
      <vt:lpstr>Shrnutí aktuální situace v ČR</vt:lpstr>
      <vt:lpstr>Státy přímo sousedící s ČR – popis situace</vt:lpstr>
      <vt:lpstr>Aktuální situace v Německu</vt:lpstr>
      <vt:lpstr>7denní incidence na 100 tisíc případů - Německo</vt:lpstr>
      <vt:lpstr>Vývoj Německo</vt:lpstr>
      <vt:lpstr>Situace v příhraničí s Německem</vt:lpstr>
      <vt:lpstr>Situace v příhraničí s Německem</vt:lpstr>
      <vt:lpstr>Situace v příhraničí s Rakouskem</vt:lpstr>
      <vt:lpstr>Vývoj Rakousko</vt:lpstr>
      <vt:lpstr>Státy přímo sousedící s ČR – popis situace</vt:lpstr>
      <vt:lpstr>Situace v příhraničí s Rakouskem</vt:lpstr>
      <vt:lpstr>Situace v příhraničí s Polskem</vt:lpstr>
      <vt:lpstr>8denní vývoj situace na Slovensku</vt:lpstr>
      <vt:lpstr>Situace na Slovensku</vt:lpstr>
      <vt:lpstr>Vývoj Slovensko 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Mužík Jan RNDr. Ph.D.</dc:creator>
  <cp:lastModifiedBy>420725121275</cp:lastModifiedBy>
  <cp:revision>3905</cp:revision>
  <cp:lastPrinted>2020-11-30T09:37:55Z</cp:lastPrinted>
  <dcterms:created xsi:type="dcterms:W3CDTF">2020-07-15T10:33:32Z</dcterms:created>
  <dcterms:modified xsi:type="dcterms:W3CDTF">2021-02-02T08:17:12Z</dcterms:modified>
</cp:coreProperties>
</file>