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90"/>
  </p:notesMasterIdLst>
  <p:sldIdLst>
    <p:sldId id="256" r:id="rId3"/>
    <p:sldId id="1146" r:id="rId4"/>
    <p:sldId id="1105" r:id="rId5"/>
    <p:sldId id="2780" r:id="rId6"/>
    <p:sldId id="2500" r:id="rId7"/>
    <p:sldId id="2533" r:id="rId8"/>
    <p:sldId id="2877" r:id="rId9"/>
    <p:sldId id="2878" r:id="rId10"/>
    <p:sldId id="1854" r:id="rId11"/>
    <p:sldId id="1642" r:id="rId12"/>
    <p:sldId id="1999" r:id="rId13"/>
    <p:sldId id="2879" r:id="rId14"/>
    <p:sldId id="2880" r:id="rId15"/>
    <p:sldId id="1318" r:id="rId16"/>
    <p:sldId id="1125" r:id="rId17"/>
    <p:sldId id="1360" r:id="rId18"/>
    <p:sldId id="1404" r:id="rId19"/>
    <p:sldId id="2851" r:id="rId20"/>
    <p:sldId id="2811" r:id="rId21"/>
    <p:sldId id="1918" r:id="rId22"/>
    <p:sldId id="1361" r:id="rId23"/>
    <p:sldId id="1830" r:id="rId24"/>
    <p:sldId id="2852" r:id="rId25"/>
    <p:sldId id="2774" r:id="rId26"/>
    <p:sldId id="2783" r:id="rId27"/>
    <p:sldId id="2784" r:id="rId28"/>
    <p:sldId id="2812" r:id="rId29"/>
    <p:sldId id="2835" r:id="rId30"/>
    <p:sldId id="2874" r:id="rId31"/>
    <p:sldId id="2889" r:id="rId32"/>
    <p:sldId id="2890" r:id="rId33"/>
    <p:sldId id="2891" r:id="rId34"/>
    <p:sldId id="1359" r:id="rId35"/>
    <p:sldId id="2786" r:id="rId36"/>
    <p:sldId id="2875" r:id="rId37"/>
    <p:sldId id="2892" r:id="rId38"/>
    <p:sldId id="1362" r:id="rId39"/>
    <p:sldId id="2876" r:id="rId40"/>
    <p:sldId id="2894" r:id="rId41"/>
    <p:sldId id="2895" r:id="rId42"/>
    <p:sldId id="2896" r:id="rId43"/>
    <p:sldId id="1991" r:id="rId44"/>
    <p:sldId id="2893" r:id="rId45"/>
    <p:sldId id="1363" r:id="rId46"/>
    <p:sldId id="1990" r:id="rId47"/>
    <p:sldId id="1364" r:id="rId48"/>
    <p:sldId id="2897" r:id="rId49"/>
    <p:sldId id="1365" r:id="rId50"/>
    <p:sldId id="2825" r:id="rId51"/>
    <p:sldId id="1988" r:id="rId52"/>
    <p:sldId id="1366" r:id="rId53"/>
    <p:sldId id="2106" r:id="rId54"/>
    <p:sldId id="2846" r:id="rId55"/>
    <p:sldId id="1367" r:id="rId56"/>
    <p:sldId id="2117" r:id="rId57"/>
    <p:sldId id="1368" r:id="rId58"/>
    <p:sldId id="2826" r:id="rId59"/>
    <p:sldId id="2828" r:id="rId60"/>
    <p:sldId id="2302" r:id="rId61"/>
    <p:sldId id="2898" r:id="rId62"/>
    <p:sldId id="1369" r:id="rId63"/>
    <p:sldId id="2832" r:id="rId64"/>
    <p:sldId id="2840" r:id="rId65"/>
    <p:sldId id="2103" r:id="rId66"/>
    <p:sldId id="1370" r:id="rId67"/>
    <p:sldId id="2340" r:id="rId68"/>
    <p:sldId id="1371" r:id="rId69"/>
    <p:sldId id="2303" r:id="rId70"/>
    <p:sldId id="1372" r:id="rId71"/>
    <p:sldId id="1963" r:id="rId72"/>
    <p:sldId id="2888" r:id="rId73"/>
    <p:sldId id="1193" r:id="rId74"/>
    <p:sldId id="1510" r:id="rId75"/>
    <p:sldId id="2047" r:id="rId76"/>
    <p:sldId id="2048" r:id="rId77"/>
    <p:sldId id="2049" r:id="rId78"/>
    <p:sldId id="2881" r:id="rId79"/>
    <p:sldId id="2882" r:id="rId80"/>
    <p:sldId id="2883" r:id="rId81"/>
    <p:sldId id="2884" r:id="rId82"/>
    <p:sldId id="2082" r:id="rId83"/>
    <p:sldId id="2885" r:id="rId84"/>
    <p:sldId id="2886" r:id="rId85"/>
    <p:sldId id="2887" r:id="rId86"/>
    <p:sldId id="2639" r:id="rId87"/>
    <p:sldId id="2640" r:id="rId88"/>
    <p:sldId id="2304" r:id="rId89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D781094-9AD1-4EBB-9BD3-9C465924CE29}">
          <p14:sldIdLst>
            <p14:sldId id="256"/>
            <p14:sldId id="1146"/>
            <p14:sldId id="1105"/>
            <p14:sldId id="2780"/>
            <p14:sldId id="2500"/>
            <p14:sldId id="2533"/>
            <p14:sldId id="2877"/>
            <p14:sldId id="2878"/>
            <p14:sldId id="1854"/>
            <p14:sldId id="1642"/>
            <p14:sldId id="1999"/>
            <p14:sldId id="2879"/>
            <p14:sldId id="2880"/>
            <p14:sldId id="1318"/>
            <p14:sldId id="1125"/>
            <p14:sldId id="1360"/>
            <p14:sldId id="1404"/>
            <p14:sldId id="2851"/>
            <p14:sldId id="2811"/>
            <p14:sldId id="1918"/>
            <p14:sldId id="1361"/>
            <p14:sldId id="1830"/>
            <p14:sldId id="2852"/>
            <p14:sldId id="2774"/>
            <p14:sldId id="2783"/>
            <p14:sldId id="2784"/>
            <p14:sldId id="2812"/>
            <p14:sldId id="2835"/>
            <p14:sldId id="2874"/>
            <p14:sldId id="2889"/>
            <p14:sldId id="2890"/>
            <p14:sldId id="2891"/>
            <p14:sldId id="1359"/>
            <p14:sldId id="2786"/>
            <p14:sldId id="2875"/>
            <p14:sldId id="2892"/>
            <p14:sldId id="1362"/>
            <p14:sldId id="2876"/>
            <p14:sldId id="2894"/>
            <p14:sldId id="2895"/>
            <p14:sldId id="2896"/>
            <p14:sldId id="1991"/>
            <p14:sldId id="2893"/>
            <p14:sldId id="1363"/>
            <p14:sldId id="1990"/>
            <p14:sldId id="1364"/>
            <p14:sldId id="2897"/>
            <p14:sldId id="1365"/>
            <p14:sldId id="2825"/>
            <p14:sldId id="1988"/>
            <p14:sldId id="1366"/>
            <p14:sldId id="2106"/>
            <p14:sldId id="2846"/>
            <p14:sldId id="1367"/>
            <p14:sldId id="2117"/>
            <p14:sldId id="1368"/>
            <p14:sldId id="2826"/>
            <p14:sldId id="2828"/>
            <p14:sldId id="2302"/>
            <p14:sldId id="2898"/>
            <p14:sldId id="1369"/>
            <p14:sldId id="2832"/>
            <p14:sldId id="2840"/>
            <p14:sldId id="2103"/>
            <p14:sldId id="1370"/>
            <p14:sldId id="2340"/>
            <p14:sldId id="1371"/>
            <p14:sldId id="2303"/>
            <p14:sldId id="1372"/>
            <p14:sldId id="1963"/>
            <p14:sldId id="2888"/>
            <p14:sldId id="1193"/>
            <p14:sldId id="1510"/>
            <p14:sldId id="2047"/>
            <p14:sldId id="2048"/>
            <p14:sldId id="2049"/>
            <p14:sldId id="2881"/>
            <p14:sldId id="2882"/>
            <p14:sldId id="2883"/>
            <p14:sldId id="2884"/>
            <p14:sldId id="2082"/>
            <p14:sldId id="2885"/>
            <p14:sldId id="2886"/>
            <p14:sldId id="2887"/>
            <p14:sldId id="2639"/>
            <p14:sldId id="2640"/>
            <p14:sldId id="2304"/>
          </p14:sldIdLst>
        </p14:section>
        <p14:section name="Oddíl bez názvu" id="{316D5729-9E2D-43F0-9384-FDA3FB99E8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selý Zdeněk Mgr." initials="KZM" lastIdx="4" clrIdx="0">
    <p:extLst>
      <p:ext uri="{19B8F6BF-5375-455C-9EA6-DF929625EA0E}">
        <p15:presenceInfo xmlns:p15="http://schemas.microsoft.com/office/powerpoint/2012/main" userId="S::kyselyz@mzcr.cz::e6a1abba-87fa-4d0d-8be7-ec655e9b7069" providerId="AD"/>
      </p:ext>
    </p:extLst>
  </p:cmAuthor>
  <p:cmAuthor id="2" name="Pecha, Ondrej" initials="PO" lastIdx="1" clrIdx="1">
    <p:extLst>
      <p:ext uri="{19B8F6BF-5375-455C-9EA6-DF929625EA0E}">
        <p15:presenceInfo xmlns:p15="http://schemas.microsoft.com/office/powerpoint/2012/main" userId="S-1-5-21-1963019325-3672000043-499209199-1282" providerId="AD"/>
      </p:ext>
    </p:extLst>
  </p:cmAuthor>
  <p:cmAuthor id="3" name="Kotěšovec Tomáš Mgr." initials="KTM" lastIdx="1" clrIdx="2">
    <p:extLst>
      <p:ext uri="{19B8F6BF-5375-455C-9EA6-DF929625EA0E}">
        <p15:presenceInfo xmlns:p15="http://schemas.microsoft.com/office/powerpoint/2012/main" userId="S::kotesovect@mzcr.cz::d774d533-624b-4658-8cce-4b4b9cb6d4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2F3"/>
    <a:srgbClr val="0099FF"/>
    <a:srgbClr val="CFDEED"/>
    <a:srgbClr val="00CD61"/>
    <a:srgbClr val="4472C4"/>
    <a:srgbClr val="3399FF"/>
    <a:srgbClr val="F2F2F2"/>
    <a:srgbClr val="66CCFF"/>
    <a:srgbClr val="00FF00"/>
    <a:srgbClr val="D31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1462" autoAdjust="0"/>
  </p:normalViewPr>
  <p:slideViewPr>
    <p:cSldViewPr snapToGrid="0">
      <p:cViewPr varScale="1">
        <p:scale>
          <a:sx n="66" d="100"/>
          <a:sy n="66" d="100"/>
        </p:scale>
        <p:origin x="960" y="36"/>
      </p:cViewPr>
      <p:guideLst>
        <p:guide orient="horz" pos="12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0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cpa02.uzis.cz\users\jannj\Data\COVID\denn&#237;%20reporty\Grafy_ChytraKaranten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7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provedených testů</a:t>
            </a:r>
            <a:r>
              <a:rPr lang="cs-CZ" baseline="0"/>
              <a:t> </a:t>
            </a:r>
            <a:r>
              <a:rPr lang="cs-CZ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521953843553863E-2"/>
          <c:y val="0.15428418506510216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99831080"/>
        <c:axId val="499836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ČR!$B$1</c15:sqref>
                        </c15:formulaRef>
                      </c:ext>
                    </c:extLst>
                    <c:strCache>
                      <c:ptCount val="1"/>
                      <c:pt idx="0">
                        <c:v>Vzorky denně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ČR!$A$2:$A$25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ČR!$B$2:$B$19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11108</c:v>
                      </c:pt>
                      <c:pt idx="1">
                        <c:v>11792</c:v>
                      </c:pt>
                      <c:pt idx="2">
                        <c:v>11533</c:v>
                      </c:pt>
                      <c:pt idx="3">
                        <c:v>13592</c:v>
                      </c:pt>
                      <c:pt idx="4">
                        <c:v>7466</c:v>
                      </c:pt>
                      <c:pt idx="5">
                        <c:v>4450</c:v>
                      </c:pt>
                      <c:pt idx="6">
                        <c:v>11322</c:v>
                      </c:pt>
                      <c:pt idx="7">
                        <c:v>15976</c:v>
                      </c:pt>
                      <c:pt idx="8">
                        <c:v>15063</c:v>
                      </c:pt>
                      <c:pt idx="9">
                        <c:v>14377</c:v>
                      </c:pt>
                      <c:pt idx="10">
                        <c:v>15377</c:v>
                      </c:pt>
                      <c:pt idx="11">
                        <c:v>13052</c:v>
                      </c:pt>
                      <c:pt idx="12">
                        <c:v>7091</c:v>
                      </c:pt>
                      <c:pt idx="13">
                        <c:v>17490</c:v>
                      </c:pt>
                      <c:pt idx="14">
                        <c:v>20300</c:v>
                      </c:pt>
                      <c:pt idx="15">
                        <c:v>20460</c:v>
                      </c:pt>
                      <c:pt idx="16">
                        <c:v>23428</c:v>
                      </c:pt>
                      <c:pt idx="17">
                        <c:v>21565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51-61E8-4467-8A44-C01C0BA0EEAE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strRef>
              <c:f>ČR!$C$1</c:f>
              <c:strCache>
                <c:ptCount val="1"/>
                <c:pt idx="0">
                  <c:v>Pozitivní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873274914517193E-4"/>
                  <c:y val="-7.4017343551778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E8-4467-8A44-C01C0BA0EEAE}"/>
                </c:ext>
              </c:extLst>
            </c:dLbl>
            <c:dLbl>
              <c:idx val="1"/>
              <c:layout>
                <c:manualLayout>
                  <c:x val="-1.685984346721142E-3"/>
                  <c:y val="-4.787341640164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E8-4467-8A44-C01C0BA0EEAE}"/>
                </c:ext>
              </c:extLst>
            </c:dLbl>
            <c:dLbl>
              <c:idx val="2"/>
              <c:layout>
                <c:manualLayout>
                  <c:x val="0"/>
                  <c:y val="-6.6174165406739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E8-4467-8A44-C01C0BA0EEAE}"/>
                </c:ext>
              </c:extLst>
            </c:dLbl>
            <c:dLbl>
              <c:idx val="3"/>
              <c:layout>
                <c:manualLayout>
                  <c:x val="-3.371968693442284E-3"/>
                  <c:y val="-9.5747006586378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1E8-4467-8A44-C01C0BA0EEAE}"/>
                </c:ext>
              </c:extLst>
            </c:dLbl>
            <c:dLbl>
              <c:idx val="4"/>
              <c:layout>
                <c:manualLayout>
                  <c:x val="3.287327491450724E-4"/>
                  <c:y val="-0.13153363571589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1E8-4467-8A44-C01C0BA0EEAE}"/>
                </c:ext>
              </c:extLst>
            </c:dLbl>
            <c:dLbl>
              <c:idx val="5"/>
              <c:layout>
                <c:manualLayout>
                  <c:x val="-1.685984346721142E-3"/>
                  <c:y val="-0.10800427506386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1E8-4467-8A44-C01C0BA0EEAE}"/>
                </c:ext>
              </c:extLst>
            </c:dLbl>
            <c:dLbl>
              <c:idx val="6"/>
              <c:layout>
                <c:manualLayout>
                  <c:x val="1.0285188484306985E-3"/>
                  <c:y val="-0.12851189545209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74-42C1-80EB-36206DA3892C}"/>
                </c:ext>
              </c:extLst>
            </c:dLbl>
            <c:dLbl>
              <c:idx val="7"/>
              <c:layout>
                <c:manualLayout>
                  <c:x val="1.6860050561565802E-3"/>
                  <c:y val="-9.934640522875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09-498F-86C3-D73DD32222ED}"/>
                </c:ext>
              </c:extLst>
            </c:dLbl>
            <c:dLbl>
              <c:idx val="8"/>
              <c:layout>
                <c:manualLayout>
                  <c:x val="-1.2363894249720163E-16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F-4A61-8CB6-58F413719ABD}"/>
                </c:ext>
              </c:extLst>
            </c:dLbl>
            <c:dLbl>
              <c:idx val="9"/>
              <c:layout>
                <c:manualLayout>
                  <c:x val="-2.0554906622560353E-3"/>
                  <c:y val="-8.44747406287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76-43F8-8EA3-4F7EFB240CFC}"/>
                </c:ext>
              </c:extLst>
            </c:dLbl>
            <c:dLbl>
              <c:idx val="10"/>
              <c:layout>
                <c:manualLayout>
                  <c:x val="0"/>
                  <c:y val="-0.11697339380984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E1-4A16-8177-F0A69FE08343}"/>
                </c:ext>
              </c:extLst>
            </c:dLbl>
            <c:dLbl>
              <c:idx val="11"/>
              <c:layout>
                <c:manualLayout>
                  <c:x val="2.7137305900151454E-3"/>
                  <c:y val="-0.1037311228125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FE-44EB-8391-9FFB2C3008C4}"/>
                </c:ext>
              </c:extLst>
            </c:dLbl>
            <c:dLbl>
              <c:idx val="12"/>
              <c:layout>
                <c:manualLayout>
                  <c:x val="-1.3572515975760696E-3"/>
                  <c:y val="-0.12580157447474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78-43EF-8448-C89C19FB13B0}"/>
                </c:ext>
              </c:extLst>
            </c:dLbl>
            <c:dLbl>
              <c:idx val="13"/>
              <c:layout>
                <c:manualLayout>
                  <c:x val="1.3572515975759701E-3"/>
                  <c:y val="-0.14787202613697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78-43EF-8448-C89C19FB13B0}"/>
                </c:ext>
              </c:extLst>
            </c:dLbl>
            <c:dLbl>
              <c:idx val="14"/>
              <c:layout>
                <c:manualLayout>
                  <c:x val="1.3572515975759701E-3"/>
                  <c:y val="-8.828180664894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1F-4642-9219-0A98CE12F3C0}"/>
                </c:ext>
              </c:extLst>
            </c:dLbl>
            <c:dLbl>
              <c:idx val="15"/>
              <c:layout>
                <c:manualLayout>
                  <c:x val="1.3572515975758706E-3"/>
                  <c:y val="-5.7383174321811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72-4A5D-8483-5A71FEF2507E}"/>
                </c:ext>
              </c:extLst>
            </c:dLbl>
            <c:dLbl>
              <c:idx val="16"/>
              <c:layout>
                <c:manualLayout>
                  <c:x val="-9.9530634035860139E-17"/>
                  <c:y val="-7.503953565159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C2-48AE-BE21-B10C10BA28D8}"/>
                </c:ext>
              </c:extLst>
            </c:dLbl>
            <c:dLbl>
              <c:idx val="17"/>
              <c:layout>
                <c:manualLayout>
                  <c:x val="1.3572515975758706E-3"/>
                  <c:y val="-0.101524077646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C5-40B9-8F9D-28B79FCBC223}"/>
                </c:ext>
              </c:extLst>
            </c:dLbl>
            <c:dLbl>
              <c:idx val="18"/>
              <c:layout>
                <c:manualLayout>
                  <c:x val="-9.9530634035860139E-17"/>
                  <c:y val="-0.11918043897607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C5-40B9-8F9D-28B79FCBC223}"/>
                </c:ext>
              </c:extLst>
            </c:dLbl>
            <c:dLbl>
              <c:idx val="19"/>
              <c:layout>
                <c:manualLayout>
                  <c:x val="1.3572515975759701E-3"/>
                  <c:y val="-0.1037311228125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C5-40B9-8F9D-28B79FCBC223}"/>
                </c:ext>
              </c:extLst>
            </c:dLbl>
            <c:dLbl>
              <c:idx val="20"/>
              <c:layout>
                <c:manualLayout>
                  <c:x val="1.3572515975759701E-3"/>
                  <c:y val="-9.048885181516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1B-413D-9535-03275866BDA4}"/>
                </c:ext>
              </c:extLst>
            </c:dLbl>
            <c:dLbl>
              <c:idx val="21"/>
              <c:layout>
                <c:manualLayout>
                  <c:x val="-9.9530634035860139E-17"/>
                  <c:y val="-6.621135498670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AE-43ED-8F62-9A3F2C67FCAC}"/>
                </c:ext>
              </c:extLst>
            </c:dLbl>
            <c:dLbl>
              <c:idx val="22"/>
              <c:layout>
                <c:manualLayout>
                  <c:x val="1.3572515975758706E-3"/>
                  <c:y val="-3.751976782579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7C-4270-B7C6-F13B825CCD37}"/>
                </c:ext>
              </c:extLst>
            </c:dLbl>
            <c:dLbl>
              <c:idx val="23"/>
              <c:layout>
                <c:manualLayout>
                  <c:x val="-9.9530634035860139E-17"/>
                  <c:y val="-5.076203882314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7C-4270-B7C6-F13B825CCD37}"/>
                </c:ext>
              </c:extLst>
            </c:dLbl>
            <c:dLbl>
              <c:idx val="24"/>
              <c:layout>
                <c:manualLayout>
                  <c:x val="1.3568089051106684E-3"/>
                  <c:y val="-0.10373112281250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F1-42D2-A53B-B5E1D7E652DB}"/>
                </c:ext>
              </c:extLst>
            </c:dLbl>
            <c:dLbl>
              <c:idx val="25"/>
              <c:layout>
                <c:manualLayout>
                  <c:x val="0"/>
                  <c:y val="-8.645260433516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F1-42D2-A53B-B5E1D7E652DB}"/>
                </c:ext>
              </c:extLst>
            </c:dLbl>
            <c:dLbl>
              <c:idx val="26"/>
              <c:layout>
                <c:manualLayout>
                  <c:x val="2.7136468601049947E-3"/>
                  <c:y val="-7.762446529350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92-472E-9CC1-0B7821AFE98B}"/>
                </c:ext>
              </c:extLst>
            </c:dLbl>
            <c:dLbl>
              <c:idx val="27"/>
              <c:layout>
                <c:manualLayout>
                  <c:x val="1.322054439287044E-3"/>
                  <c:y val="-6.163054027822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92-472E-9CC1-0B7821AFE98B}"/>
                </c:ext>
              </c:extLst>
            </c:dLbl>
            <c:dLbl>
              <c:idx val="28"/>
              <c:layout>
                <c:manualLayout>
                  <c:x val="1.322054439287044E-3"/>
                  <c:y val="-4.56522520579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92-472E-9CC1-0B7821AFE98B}"/>
                </c:ext>
              </c:extLst>
            </c:dLbl>
            <c:dLbl>
              <c:idx val="29"/>
              <c:layout>
                <c:manualLayout>
                  <c:x val="1.3519935410902847E-3"/>
                  <c:y val="-2.8659960247541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0C-4350-8323-721E6D08AF03}"/>
                </c:ext>
              </c:extLst>
            </c:dLbl>
            <c:dLbl>
              <c:idx val="30"/>
              <c:layout>
                <c:manualLayout>
                  <c:x val="-9.9145047681243626E-17"/>
                  <c:y val="-5.070608351488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0C-4350-8323-721E6D08AF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ČR!$A$48:$A$78</c:f>
              <c:numCache>
                <c:formatCode>m/d/yyyy</c:formatCode>
                <c:ptCount val="31"/>
                <c:pt idx="0">
                  <c:v>44121</c:v>
                </c:pt>
                <c:pt idx="1">
                  <c:v>44122</c:v>
                </c:pt>
                <c:pt idx="2">
                  <c:v>44123</c:v>
                </c:pt>
                <c:pt idx="3">
                  <c:v>44124</c:v>
                </c:pt>
                <c:pt idx="4">
                  <c:v>44125</c:v>
                </c:pt>
                <c:pt idx="5">
                  <c:v>44126</c:v>
                </c:pt>
                <c:pt idx="6">
                  <c:v>44127</c:v>
                </c:pt>
                <c:pt idx="7">
                  <c:v>44128</c:v>
                </c:pt>
                <c:pt idx="8">
                  <c:v>44129</c:v>
                </c:pt>
                <c:pt idx="9">
                  <c:v>44130</c:v>
                </c:pt>
                <c:pt idx="10">
                  <c:v>44131</c:v>
                </c:pt>
                <c:pt idx="11">
                  <c:v>44132</c:v>
                </c:pt>
                <c:pt idx="12">
                  <c:v>44133</c:v>
                </c:pt>
                <c:pt idx="13">
                  <c:v>44134</c:v>
                </c:pt>
                <c:pt idx="14">
                  <c:v>44135</c:v>
                </c:pt>
                <c:pt idx="15">
                  <c:v>44136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44143</c:v>
                </c:pt>
                <c:pt idx="23">
                  <c:v>44144</c:v>
                </c:pt>
                <c:pt idx="24">
                  <c:v>44145</c:v>
                </c:pt>
                <c:pt idx="25">
                  <c:v>44146</c:v>
                </c:pt>
                <c:pt idx="26">
                  <c:v>44147</c:v>
                </c:pt>
                <c:pt idx="27">
                  <c:v>44148</c:v>
                </c:pt>
                <c:pt idx="28">
                  <c:v>44149</c:v>
                </c:pt>
                <c:pt idx="29">
                  <c:v>44150</c:v>
                </c:pt>
                <c:pt idx="30">
                  <c:v>44151</c:v>
                </c:pt>
              </c:numCache>
            </c:numRef>
          </c:cat>
          <c:val>
            <c:numRef>
              <c:f>ČR!$C$48:$C$78</c:f>
              <c:numCache>
                <c:formatCode>#,##0</c:formatCode>
                <c:ptCount val="31"/>
                <c:pt idx="0">
                  <c:v>8713</c:v>
                </c:pt>
                <c:pt idx="1">
                  <c:v>5059</c:v>
                </c:pt>
                <c:pt idx="2">
                  <c:v>8076</c:v>
                </c:pt>
                <c:pt idx="3">
                  <c:v>11984</c:v>
                </c:pt>
                <c:pt idx="4">
                  <c:v>14969</c:v>
                </c:pt>
                <c:pt idx="5">
                  <c:v>14156</c:v>
                </c:pt>
                <c:pt idx="6">
                  <c:v>15253</c:v>
                </c:pt>
                <c:pt idx="7">
                  <c:v>12471</c:v>
                </c:pt>
                <c:pt idx="8">
                  <c:v>7300</c:v>
                </c:pt>
                <c:pt idx="9">
                  <c:v>10273</c:v>
                </c:pt>
                <c:pt idx="10">
                  <c:v>15664</c:v>
                </c:pt>
                <c:pt idx="11">
                  <c:v>12978</c:v>
                </c:pt>
                <c:pt idx="12">
                  <c:v>13050</c:v>
                </c:pt>
                <c:pt idx="13">
                  <c:v>13606</c:v>
                </c:pt>
                <c:pt idx="14">
                  <c:v>11427</c:v>
                </c:pt>
                <c:pt idx="15">
                  <c:v>6551</c:v>
                </c:pt>
                <c:pt idx="16">
                  <c:v>9240</c:v>
                </c:pt>
                <c:pt idx="17">
                  <c:v>12088</c:v>
                </c:pt>
                <c:pt idx="18">
                  <c:v>15727</c:v>
                </c:pt>
                <c:pt idx="19">
                  <c:v>13232</c:v>
                </c:pt>
                <c:pt idx="20">
                  <c:v>11547</c:v>
                </c:pt>
                <c:pt idx="21">
                  <c:v>7721</c:v>
                </c:pt>
                <c:pt idx="22">
                  <c:v>3608</c:v>
                </c:pt>
                <c:pt idx="23">
                  <c:v>6048</c:v>
                </c:pt>
                <c:pt idx="24">
                  <c:v>9015</c:v>
                </c:pt>
                <c:pt idx="25">
                  <c:v>8920</c:v>
                </c:pt>
                <c:pt idx="26">
                  <c:v>7874</c:v>
                </c:pt>
                <c:pt idx="27">
                  <c:v>7357</c:v>
                </c:pt>
                <c:pt idx="28">
                  <c:v>4198</c:v>
                </c:pt>
                <c:pt idx="29">
                  <c:v>1887</c:v>
                </c:pt>
                <c:pt idx="30">
                  <c:v>5406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1E8-4467-8A44-C01C0BA0EEAE}"/>
            </c:ext>
          </c:extLst>
        </c:ser>
        <c:ser>
          <c:idx val="3"/>
          <c:order val="2"/>
          <c:tx>
            <c:strRef>
              <c:f>ČR!$D$1</c:f>
              <c:strCache>
                <c:ptCount val="1"/>
                <c:pt idx="0">
                  <c:v>Negativní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32359442971119E-3"/>
                  <c:y val="-0.16633526232556531"/>
                </c:manualLayout>
              </c:layout>
              <c:tx>
                <c:rich>
                  <a:bodyPr/>
                  <a:lstStyle/>
                  <a:p>
                    <a:fld id="{C5430258-5782-40E0-8A30-217BCAC6A4A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61E8-4467-8A44-C01C0BA0EEAE}"/>
                </c:ext>
              </c:extLst>
            </c:dLbl>
            <c:dLbl>
              <c:idx val="1"/>
              <c:layout>
                <c:manualLayout>
                  <c:x val="1.6860050561565802E-3"/>
                  <c:y val="-0.10196078431372559"/>
                </c:manualLayout>
              </c:layout>
              <c:tx>
                <c:rich>
                  <a:bodyPr/>
                  <a:lstStyle/>
                  <a:p>
                    <a:fld id="{F89024CE-C90D-4082-9D48-C2F8D0AD501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61E8-4467-8A44-C01C0BA0EEAE}"/>
                </c:ext>
              </c:extLst>
            </c:dLbl>
            <c:dLbl>
              <c:idx val="2"/>
              <c:layout>
                <c:manualLayout>
                  <c:x val="-1.3572515975760696E-3"/>
                  <c:y val="-0.17156404775559156"/>
                </c:manualLayout>
              </c:layout>
              <c:tx>
                <c:rich>
                  <a:bodyPr/>
                  <a:lstStyle/>
                  <a:p>
                    <a:fld id="{E2C1E8B8-4CC3-4993-B9E0-014E0B5026F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61E8-4467-8A44-C01C0BA0EEAE}"/>
                </c:ext>
              </c:extLst>
            </c:dLbl>
            <c:dLbl>
              <c:idx val="3"/>
              <c:layout>
                <c:manualLayout>
                  <c:x val="-5.0580151684697407E-3"/>
                  <c:y val="-0.20653594771241834"/>
                </c:manualLayout>
              </c:layout>
              <c:tx>
                <c:rich>
                  <a:bodyPr/>
                  <a:lstStyle/>
                  <a:p>
                    <a:fld id="{3E554D53-22F8-405C-A6E7-C423C6D293A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61E8-4467-8A44-C01C0BA0EEAE}"/>
                </c:ext>
              </c:extLst>
            </c:dLbl>
            <c:dLbl>
              <c:idx val="4"/>
              <c:layout>
                <c:manualLayout>
                  <c:x val="-5.0177305968529913E-3"/>
                  <c:y val="-0.21519368124706742"/>
                </c:manualLayout>
              </c:layout>
              <c:tx>
                <c:rich>
                  <a:bodyPr/>
                  <a:lstStyle/>
                  <a:p>
                    <a:fld id="{6D242448-FECB-4E55-A433-17CF5D6949B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61E8-4467-8A44-C01C0BA0EEAE}"/>
                </c:ext>
              </c:extLst>
            </c:dLbl>
            <c:dLbl>
              <c:idx val="5"/>
              <c:layout>
                <c:manualLayout>
                  <c:x val="3.371968693442284E-3"/>
                  <c:y val="-0.24133760839719862"/>
                </c:manualLayout>
              </c:layout>
              <c:tx>
                <c:rich>
                  <a:bodyPr/>
                  <a:lstStyle/>
                  <a:p>
                    <a:fld id="{67488E56-B62E-49FD-9911-33A962C23A3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61E8-4467-8A44-C01C0BA0EEAE}"/>
                </c:ext>
              </c:extLst>
            </c:dLbl>
            <c:dLbl>
              <c:idx val="6"/>
              <c:layout>
                <c:manualLayout>
                  <c:x val="6.7440202246263209E-3"/>
                  <c:y val="-0.21176470588235294"/>
                </c:manualLayout>
              </c:layout>
              <c:tx>
                <c:rich>
                  <a:bodyPr/>
                  <a:lstStyle/>
                  <a:p>
                    <a:fld id="{8AB6D2EA-7A4F-4A98-A618-6E441B6465E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E74-42C1-80EB-36206DA3892C}"/>
                </c:ext>
              </c:extLst>
            </c:dLbl>
            <c:dLbl>
              <c:idx val="7"/>
              <c:layout>
                <c:manualLayout>
                  <c:x val="5.0580091965550869E-3"/>
                  <c:y val="-0.19003493039987487"/>
                </c:manualLayout>
              </c:layout>
              <c:tx>
                <c:rich>
                  <a:bodyPr/>
                  <a:lstStyle/>
                  <a:p>
                    <a:fld id="{B2BA7261-D789-427B-86DA-B28E1A92E90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909-498F-86C3-D73DD32222ED}"/>
                </c:ext>
              </c:extLst>
            </c:dLbl>
            <c:dLbl>
              <c:idx val="8"/>
              <c:layout>
                <c:manualLayout>
                  <c:x val="-9.9862303939884044E-4"/>
                  <c:y val="-0.10718954248366012"/>
                </c:manualLayout>
              </c:layout>
              <c:tx>
                <c:rich>
                  <a:bodyPr/>
                  <a:lstStyle/>
                  <a:p>
                    <a:fld id="{91F56C56-AB1F-43EF-B63A-02208F99ECA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6FF-4A61-8CB6-58F413719ABD}"/>
                </c:ext>
              </c:extLst>
            </c:dLbl>
            <c:dLbl>
              <c:idx val="9"/>
              <c:layout>
                <c:manualLayout>
                  <c:x val="-2.7137305900153444E-3"/>
                  <c:y val="-0.18283613993013925"/>
                </c:manualLayout>
              </c:layout>
              <c:tx>
                <c:rich>
                  <a:bodyPr/>
                  <a:lstStyle/>
                  <a:p>
                    <a:fld id="{31193E4C-AD39-4E51-B4AC-4255D977ACE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176-43F8-8EA3-4F7EFB240CFC}"/>
                </c:ext>
              </c:extLst>
            </c:dLbl>
            <c:dLbl>
              <c:idx val="10"/>
              <c:layout>
                <c:manualLayout>
                  <c:x val="-9.9530634035860139E-17"/>
                  <c:y val="-0.22070451662235199"/>
                </c:manualLayout>
              </c:layout>
              <c:tx>
                <c:rich>
                  <a:bodyPr/>
                  <a:lstStyle/>
                  <a:p>
                    <a:fld id="{9E6729F4-EE29-4B52-BD88-6007F2B6534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FE1-4A16-8177-F0A69FE08343}"/>
                </c:ext>
              </c:extLst>
            </c:dLbl>
            <c:dLbl>
              <c:idx val="11"/>
              <c:layout>
                <c:manualLayout>
                  <c:x val="-4.2748081823369439E-7"/>
                  <c:y val="-0.19642701979389326"/>
                </c:manualLayout>
              </c:layout>
              <c:tx>
                <c:rich>
                  <a:bodyPr/>
                  <a:lstStyle/>
                  <a:p>
                    <a:fld id="{2FA45633-3DE2-4952-B928-E7705A5FF01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2FE-44EB-8391-9FFB2C3008C4}"/>
                </c:ext>
              </c:extLst>
            </c:dLbl>
            <c:dLbl>
              <c:idx val="12"/>
              <c:layout>
                <c:manualLayout>
                  <c:x val="-1.3572515975759701E-3"/>
                  <c:y val="-0.20746224562501087"/>
                </c:manualLayout>
              </c:layout>
              <c:tx>
                <c:rich>
                  <a:bodyPr/>
                  <a:lstStyle/>
                  <a:p>
                    <a:fld id="{19D66510-6E9F-4DD3-A701-A3F12598253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178-43EF-8448-C89C19FB13B0}"/>
                </c:ext>
              </c:extLst>
            </c:dLbl>
            <c:dLbl>
              <c:idx val="13"/>
              <c:layout>
                <c:manualLayout>
                  <c:x val="1.3572515975758706E-3"/>
                  <c:y val="-0.22732565212102254"/>
                </c:manualLayout>
              </c:layout>
              <c:tx>
                <c:rich>
                  <a:bodyPr/>
                  <a:lstStyle/>
                  <a:p>
                    <a:fld id="{98D2AA53-6DE4-407B-9FB1-E2DD8B64E10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178-43EF-8448-C89C19FB13B0}"/>
                </c:ext>
              </c:extLst>
            </c:dLbl>
            <c:dLbl>
              <c:idx val="14"/>
              <c:layout>
                <c:manualLayout>
                  <c:x val="0"/>
                  <c:y val="-0.17877065846410511"/>
                </c:manualLayout>
              </c:layout>
              <c:tx>
                <c:rich>
                  <a:bodyPr/>
                  <a:lstStyle/>
                  <a:p>
                    <a:fld id="{FED7980B-FA49-46C6-9C5A-188FD9BE0CB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C1F-4642-9219-0A98CE12F3C0}"/>
                </c:ext>
              </c:extLst>
            </c:dLbl>
            <c:dLbl>
              <c:idx val="15"/>
              <c:layout>
                <c:manualLayout>
                  <c:x val="-9.9530634035860139E-17"/>
                  <c:y val="-0.10373112281250543"/>
                </c:manualLayout>
              </c:layout>
              <c:tx>
                <c:rich>
                  <a:bodyPr/>
                  <a:lstStyle/>
                  <a:p>
                    <a:fld id="{59F1F570-E910-48FB-8CA8-768E0E4EDD7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472-4A5D-8483-5A71FEF2507E}"/>
                </c:ext>
              </c:extLst>
            </c:dLbl>
            <c:dLbl>
              <c:idx val="16"/>
              <c:layout>
                <c:manualLayout>
                  <c:x val="-9.9530634035860139E-17"/>
                  <c:y val="-0.21408338112368147"/>
                </c:manualLayout>
              </c:layout>
              <c:tx>
                <c:rich>
                  <a:bodyPr/>
                  <a:lstStyle/>
                  <a:p>
                    <a:fld id="{844DD2BC-338B-49FF-B86B-1F5CB2B082D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7C2-48AE-BE21-B10C10BA28D8}"/>
                </c:ext>
              </c:extLst>
            </c:dLbl>
            <c:dLbl>
              <c:idx val="17"/>
              <c:layout>
                <c:manualLayout>
                  <c:x val="-2.7145031951518405E-3"/>
                  <c:y val="-0.22291156178857555"/>
                </c:manualLayout>
              </c:layout>
              <c:tx>
                <c:rich>
                  <a:bodyPr/>
                  <a:lstStyle/>
                  <a:p>
                    <a:fld id="{3C62803A-B711-4C3B-9BB8-1A0A660A573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CC5-40B9-8F9D-28B79FCBC223}"/>
                </c:ext>
              </c:extLst>
            </c:dLbl>
            <c:dLbl>
              <c:idx val="18"/>
              <c:layout>
                <c:manualLayout>
                  <c:x val="-1.3572515975760696E-3"/>
                  <c:y val="-0.21187633595745789"/>
                </c:manualLayout>
              </c:layout>
              <c:tx>
                <c:rich>
                  <a:bodyPr/>
                  <a:lstStyle/>
                  <a:p>
                    <a:fld id="{E4BD1923-FF18-472C-8C73-527EFD840B9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CC5-40B9-8F9D-28B79FCBC223}"/>
                </c:ext>
              </c:extLst>
            </c:dLbl>
            <c:dLbl>
              <c:idx val="19"/>
              <c:layout>
                <c:manualLayout>
                  <c:x val="2.7145031951517412E-3"/>
                  <c:y val="-0.21408338112368142"/>
                </c:manualLayout>
              </c:layout>
              <c:tx>
                <c:rich>
                  <a:bodyPr/>
                  <a:lstStyle/>
                  <a:p>
                    <a:fld id="{196A30B4-E4DE-49E9-8444-ED540F22ED1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CC5-40B9-8F9D-28B79FCBC223}"/>
                </c:ext>
              </c:extLst>
            </c:dLbl>
            <c:dLbl>
              <c:idx val="20"/>
              <c:layout>
                <c:manualLayout>
                  <c:x val="1.3572515975759701E-3"/>
                  <c:y val="-0.20084111012634029"/>
                </c:manualLayout>
              </c:layout>
              <c:tx>
                <c:rich>
                  <a:bodyPr/>
                  <a:lstStyle/>
                  <a:p>
                    <a:fld id="{A982768C-9B9D-49EE-B743-6009109F921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61B-413D-9535-03275866BDA4}"/>
                </c:ext>
              </c:extLst>
            </c:dLbl>
            <c:dLbl>
              <c:idx val="21"/>
              <c:layout>
                <c:manualLayout>
                  <c:x val="2.7145031951519402E-3"/>
                  <c:y val="-0.13242270997341118"/>
                </c:manualLayout>
              </c:layout>
              <c:tx>
                <c:rich>
                  <a:bodyPr/>
                  <a:lstStyle/>
                  <a:p>
                    <a:fld id="{28A8F7F9-6724-4ECF-B743-3B3D93329F6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AAE-43ED-8F62-9A3F2C67FCAC}"/>
                </c:ext>
              </c:extLst>
            </c:dLbl>
            <c:dLbl>
              <c:idx val="22"/>
              <c:layout>
                <c:manualLayout>
                  <c:x val="-9.9530634035860139E-17"/>
                  <c:y val="-7.7246580817823277E-2"/>
                </c:manualLayout>
              </c:layout>
              <c:tx>
                <c:rich>
                  <a:bodyPr/>
                  <a:lstStyle/>
                  <a:p>
                    <a:fld id="{A695FF2E-415C-4607-819B-C2B7439E1F3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D7C-4270-B7C6-F13B825CCD37}"/>
                </c:ext>
              </c:extLst>
            </c:dLbl>
            <c:dLbl>
              <c:idx val="23"/>
              <c:layout>
                <c:manualLayout>
                  <c:x val="1.3572797584493889E-3"/>
                  <c:y val="-0.16994247779921101"/>
                </c:manualLayout>
              </c:layout>
              <c:tx>
                <c:rich>
                  <a:bodyPr/>
                  <a:lstStyle/>
                  <a:p>
                    <a:fld id="{B0E62B15-77C4-48C6-80B3-ECA1682C078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D7C-4270-B7C6-F13B825CCD37}"/>
                </c:ext>
              </c:extLst>
            </c:dLbl>
            <c:dLbl>
              <c:idx val="24"/>
              <c:layout>
                <c:manualLayout>
                  <c:x val="0"/>
                  <c:y val="-0.19863406496011679"/>
                </c:manualLayout>
              </c:layout>
              <c:tx>
                <c:rich>
                  <a:bodyPr/>
                  <a:lstStyle/>
                  <a:p>
                    <a:fld id="{5483AD7C-F7DD-4F0A-AF11-80FCFA60AEF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2F1-42D2-A53B-B5E1D7E652DB}"/>
                </c:ext>
              </c:extLst>
            </c:dLbl>
            <c:dLbl>
              <c:idx val="25"/>
              <c:layout>
                <c:manualLayout>
                  <c:x val="3.4768990765307893E-5"/>
                  <c:y val="-0.18378931665408535"/>
                </c:manualLayout>
              </c:layout>
              <c:tx>
                <c:rich>
                  <a:bodyPr/>
                  <a:lstStyle/>
                  <a:p>
                    <a:fld id="{405097DC-1CF0-4BA0-8635-7F260565490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2F1-42D2-A53B-B5E1D7E652DB}"/>
                </c:ext>
              </c:extLst>
            </c:dLbl>
            <c:dLbl>
              <c:idx val="26"/>
              <c:layout>
                <c:manualLayout>
                  <c:x val="-1.1830825749998808E-3"/>
                  <c:y val="-0.18180901542111508"/>
                </c:manualLayout>
              </c:layout>
              <c:tx>
                <c:rich>
                  <a:bodyPr/>
                  <a:lstStyle/>
                  <a:p>
                    <a:fld id="{5B040E9A-D852-45A2-A970-964B4A70E6B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92-472E-9CC1-0B7821AFE98B}"/>
                </c:ext>
              </c:extLst>
            </c:dLbl>
            <c:dLbl>
              <c:idx val="27"/>
              <c:layout>
                <c:manualLayout>
                  <c:x val="0"/>
                  <c:y val="-0.16663072001150292"/>
                </c:manualLayout>
              </c:layout>
              <c:tx>
                <c:rich>
                  <a:bodyPr/>
                  <a:lstStyle/>
                  <a:p>
                    <a:fld id="{D93242FF-D813-4DE7-956B-389887DC8BB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B92-472E-9CC1-0B7821AFE98B}"/>
                </c:ext>
              </c:extLst>
            </c:dLbl>
            <c:dLbl>
              <c:idx val="28"/>
              <c:layout>
                <c:manualLayout>
                  <c:x val="1.3220544392871412E-3"/>
                  <c:y val="-9.1304504115892013E-2"/>
                </c:manualLayout>
              </c:layout>
              <c:tx>
                <c:rich>
                  <a:bodyPr/>
                  <a:lstStyle/>
                  <a:p>
                    <a:fld id="{195F0463-A336-4A0A-BACE-9ED228F07EC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92-472E-9CC1-0B7821AFE98B}"/>
                </c:ext>
              </c:extLst>
            </c:dLbl>
            <c:dLbl>
              <c:idx val="29"/>
              <c:layout>
                <c:manualLayout>
                  <c:x val="-9.9145047681243626E-17"/>
                  <c:y val="-6.1729145148550865E-2"/>
                </c:manualLayout>
              </c:layout>
              <c:tx>
                <c:rich>
                  <a:bodyPr/>
                  <a:lstStyle/>
                  <a:p>
                    <a:fld id="{8C44EED4-8B2F-4C95-A3B9-2E46269B68F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E0C-4350-8323-721E6D08AF03}"/>
                </c:ext>
              </c:extLst>
            </c:dLbl>
            <c:dLbl>
              <c:idx val="30"/>
              <c:layout>
                <c:manualLayout>
                  <c:x val="-1.3519935410903838E-3"/>
                  <c:y val="-0.14109518891097358"/>
                </c:manualLayout>
              </c:layout>
              <c:tx>
                <c:rich>
                  <a:bodyPr/>
                  <a:lstStyle/>
                  <a:p>
                    <a:fld id="{CD0A92F5-F388-4152-AAE2-682BBFE2CFD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E0C-4350-8323-721E6D08AF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ČR!$A$48:$A$78</c:f>
              <c:numCache>
                <c:formatCode>m/d/yyyy</c:formatCode>
                <c:ptCount val="31"/>
                <c:pt idx="0">
                  <c:v>44121</c:v>
                </c:pt>
                <c:pt idx="1">
                  <c:v>44122</c:v>
                </c:pt>
                <c:pt idx="2">
                  <c:v>44123</c:v>
                </c:pt>
                <c:pt idx="3">
                  <c:v>44124</c:v>
                </c:pt>
                <c:pt idx="4">
                  <c:v>44125</c:v>
                </c:pt>
                <c:pt idx="5">
                  <c:v>44126</c:v>
                </c:pt>
                <c:pt idx="6">
                  <c:v>44127</c:v>
                </c:pt>
                <c:pt idx="7">
                  <c:v>44128</c:v>
                </c:pt>
                <c:pt idx="8">
                  <c:v>44129</c:v>
                </c:pt>
                <c:pt idx="9">
                  <c:v>44130</c:v>
                </c:pt>
                <c:pt idx="10">
                  <c:v>44131</c:v>
                </c:pt>
                <c:pt idx="11">
                  <c:v>44132</c:v>
                </c:pt>
                <c:pt idx="12">
                  <c:v>44133</c:v>
                </c:pt>
                <c:pt idx="13">
                  <c:v>44134</c:v>
                </c:pt>
                <c:pt idx="14">
                  <c:v>44135</c:v>
                </c:pt>
                <c:pt idx="15">
                  <c:v>44136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44143</c:v>
                </c:pt>
                <c:pt idx="23">
                  <c:v>44144</c:v>
                </c:pt>
                <c:pt idx="24">
                  <c:v>44145</c:v>
                </c:pt>
                <c:pt idx="25">
                  <c:v>44146</c:v>
                </c:pt>
                <c:pt idx="26">
                  <c:v>44147</c:v>
                </c:pt>
                <c:pt idx="27">
                  <c:v>44148</c:v>
                </c:pt>
                <c:pt idx="28">
                  <c:v>44149</c:v>
                </c:pt>
                <c:pt idx="29">
                  <c:v>44150</c:v>
                </c:pt>
                <c:pt idx="30">
                  <c:v>44151</c:v>
                </c:pt>
              </c:numCache>
            </c:numRef>
          </c:cat>
          <c:val>
            <c:numRef>
              <c:f>ČR!$D$48:$D$78</c:f>
              <c:numCache>
                <c:formatCode>General</c:formatCode>
                <c:ptCount val="31"/>
                <c:pt idx="0">
                  <c:v>20563</c:v>
                </c:pt>
                <c:pt idx="1">
                  <c:v>12180</c:v>
                </c:pt>
                <c:pt idx="2">
                  <c:v>23039</c:v>
                </c:pt>
                <c:pt idx="3">
                  <c:v>28569</c:v>
                </c:pt>
                <c:pt idx="4">
                  <c:v>30213</c:v>
                </c:pt>
                <c:pt idx="5">
                  <c:v>32234</c:v>
                </c:pt>
                <c:pt idx="6">
                  <c:v>29976</c:v>
                </c:pt>
                <c:pt idx="7">
                  <c:v>26719</c:v>
                </c:pt>
                <c:pt idx="8">
                  <c:v>14261</c:v>
                </c:pt>
                <c:pt idx="9">
                  <c:v>25128</c:v>
                </c:pt>
                <c:pt idx="10">
                  <c:v>31792</c:v>
                </c:pt>
                <c:pt idx="11">
                  <c:v>27095</c:v>
                </c:pt>
                <c:pt idx="12">
                  <c:v>29464</c:v>
                </c:pt>
                <c:pt idx="13">
                  <c:v>33189</c:v>
                </c:pt>
                <c:pt idx="14">
                  <c:v>24860</c:v>
                </c:pt>
                <c:pt idx="15">
                  <c:v>14092</c:v>
                </c:pt>
                <c:pt idx="16">
                  <c:v>23488</c:v>
                </c:pt>
                <c:pt idx="17">
                  <c:v>31235</c:v>
                </c:pt>
                <c:pt idx="18">
                  <c:v>29757</c:v>
                </c:pt>
                <c:pt idx="19">
                  <c:v>30001</c:v>
                </c:pt>
                <c:pt idx="20">
                  <c:v>28778</c:v>
                </c:pt>
                <c:pt idx="21">
                  <c:v>18521</c:v>
                </c:pt>
                <c:pt idx="22">
                  <c:v>10119</c:v>
                </c:pt>
                <c:pt idx="23">
                  <c:v>24419</c:v>
                </c:pt>
                <c:pt idx="24">
                  <c:v>28164</c:v>
                </c:pt>
                <c:pt idx="25">
                  <c:v>23935</c:v>
                </c:pt>
                <c:pt idx="26">
                  <c:v>23196</c:v>
                </c:pt>
                <c:pt idx="27">
                  <c:v>23853</c:v>
                </c:pt>
                <c:pt idx="28">
                  <c:v>11990</c:v>
                </c:pt>
                <c:pt idx="29">
                  <c:v>7078</c:v>
                </c:pt>
                <c:pt idx="30">
                  <c:v>18908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ČR!$B$48:$B$78</c15:f>
                <c15:dlblRangeCache>
                  <c:ptCount val="31"/>
                  <c:pt idx="0">
                    <c:v>29 276</c:v>
                  </c:pt>
                  <c:pt idx="1">
                    <c:v>17 239</c:v>
                  </c:pt>
                  <c:pt idx="2">
                    <c:v>31 115</c:v>
                  </c:pt>
                  <c:pt idx="3">
                    <c:v>40 553</c:v>
                  </c:pt>
                  <c:pt idx="4">
                    <c:v>45 182</c:v>
                  </c:pt>
                  <c:pt idx="5">
                    <c:v>46 390</c:v>
                  </c:pt>
                  <c:pt idx="6">
                    <c:v>45 229</c:v>
                  </c:pt>
                  <c:pt idx="7">
                    <c:v>39 190</c:v>
                  </c:pt>
                  <c:pt idx="8">
                    <c:v>21 561</c:v>
                  </c:pt>
                  <c:pt idx="9">
                    <c:v>35 401</c:v>
                  </c:pt>
                  <c:pt idx="10">
                    <c:v>47 456</c:v>
                  </c:pt>
                  <c:pt idx="11">
                    <c:v>40 073</c:v>
                  </c:pt>
                  <c:pt idx="12">
                    <c:v>42 514</c:v>
                  </c:pt>
                  <c:pt idx="13">
                    <c:v>46 795</c:v>
                  </c:pt>
                  <c:pt idx="14">
                    <c:v>36 287</c:v>
                  </c:pt>
                  <c:pt idx="15">
                    <c:v>20 643</c:v>
                  </c:pt>
                  <c:pt idx="16">
                    <c:v>32 728</c:v>
                  </c:pt>
                  <c:pt idx="17">
                    <c:v>43 323</c:v>
                  </c:pt>
                  <c:pt idx="18">
                    <c:v>45 484</c:v>
                  </c:pt>
                  <c:pt idx="19">
                    <c:v>43 233</c:v>
                  </c:pt>
                  <c:pt idx="20">
                    <c:v>40 325</c:v>
                  </c:pt>
                  <c:pt idx="21">
                    <c:v>26 242</c:v>
                  </c:pt>
                  <c:pt idx="22">
                    <c:v>13 727</c:v>
                  </c:pt>
                  <c:pt idx="23">
                    <c:v>30 467</c:v>
                  </c:pt>
                  <c:pt idx="24">
                    <c:v>37 179</c:v>
                  </c:pt>
                  <c:pt idx="25">
                    <c:v>32 855</c:v>
                  </c:pt>
                  <c:pt idx="26">
                    <c:v>31 070</c:v>
                  </c:pt>
                  <c:pt idx="27">
                    <c:v>31 210</c:v>
                  </c:pt>
                  <c:pt idx="28">
                    <c:v>16 188</c:v>
                  </c:pt>
                  <c:pt idx="29">
                    <c:v>8 965</c:v>
                  </c:pt>
                  <c:pt idx="30">
                    <c:v>24 314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5-61E8-4467-8A44-C01C0BA0E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99831080"/>
        <c:axId val="499836568"/>
      </c:barChart>
      <c:lineChart>
        <c:grouping val="standard"/>
        <c:varyColors val="0"/>
        <c:ser>
          <c:idx val="0"/>
          <c:order val="3"/>
          <c:tx>
            <c:strRef>
              <c:f>ČR!$E$1</c:f>
              <c:strCache>
                <c:ptCount val="1"/>
                <c:pt idx="0">
                  <c:v>Procento pozitivních</c:v>
                </c:pt>
              </c:strCache>
            </c:strRef>
          </c:tx>
          <c:spPr>
            <a:ln w="28575" cap="sq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662085954661864E-2"/>
                  <c:y val="2.8758169934640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61E8-4467-8A44-C01C0BA0EEAE}"/>
                </c:ext>
              </c:extLst>
            </c:dLbl>
            <c:dLbl>
              <c:idx val="1"/>
              <c:layout>
                <c:manualLayout>
                  <c:x val="-2.8292671356862191E-2"/>
                  <c:y val="4.349668943225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61E8-4467-8A44-C01C0BA0EEAE}"/>
                </c:ext>
              </c:extLst>
            </c:dLbl>
            <c:dLbl>
              <c:idx val="2"/>
              <c:layout>
                <c:manualLayout>
                  <c:x val="-3.2034096066975021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61E8-4467-8A44-C01C0BA0EEAE}"/>
                </c:ext>
              </c:extLst>
            </c:dLbl>
            <c:dLbl>
              <c:idx val="3"/>
              <c:layout>
                <c:manualLayout>
                  <c:x val="-2.5290075842348703E-2"/>
                  <c:y val="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61E8-4467-8A44-C01C0BA0EEAE}"/>
                </c:ext>
              </c:extLst>
            </c:dLbl>
            <c:dLbl>
              <c:idx val="4"/>
              <c:layout>
                <c:manualLayout>
                  <c:x val="-2.5290085811430729E-2"/>
                  <c:y val="-2.1729663034600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61E8-4467-8A44-C01C0BA0EEAE}"/>
                </c:ext>
              </c:extLst>
            </c:dLbl>
            <c:dLbl>
              <c:idx val="5"/>
              <c:layout>
                <c:manualLayout>
                  <c:x val="-3.0348091010818444E-2"/>
                  <c:y val="2.6143790849673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61E8-4467-8A44-C01C0BA0EEAE}"/>
                </c:ext>
              </c:extLst>
            </c:dLbl>
            <c:dLbl>
              <c:idx val="6"/>
              <c:layout>
                <c:manualLayout>
                  <c:x val="-2.660512367821595E-2"/>
                  <c:y val="-1.731557270215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4-42C1-80EB-36206DA3892C}"/>
                </c:ext>
              </c:extLst>
            </c:dLbl>
            <c:dLbl>
              <c:idx val="7"/>
              <c:layout>
                <c:manualLayout>
                  <c:x val="-3.3720101123131604E-2"/>
                  <c:y val="2.0915032679738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09-498F-86C3-D73DD32222ED}"/>
                </c:ext>
              </c:extLst>
            </c:dLbl>
            <c:dLbl>
              <c:idx val="8"/>
              <c:layout>
                <c:manualLayout>
                  <c:x val="-2.6645734355938797E-2"/>
                  <c:y val="-1.494604035243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76-43F8-8EA3-4F7EFB240CFC}"/>
                </c:ext>
              </c:extLst>
            </c:dLbl>
            <c:dLbl>
              <c:idx val="9"/>
              <c:layout>
                <c:manualLayout>
                  <c:x val="-2.4423575310137204E-2"/>
                  <c:y val="2.4277496828458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76-43F8-8EA3-4F7EFB240CFC}"/>
                </c:ext>
              </c:extLst>
            </c:dLbl>
            <c:dLbl>
              <c:idx val="10"/>
              <c:layout>
                <c:manualLayout>
                  <c:x val="-2.4423582193072779E-2"/>
                  <c:y val="-1.5449316163564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E1-4A16-8177-F0A69FE08343}"/>
                </c:ext>
              </c:extLst>
            </c:dLbl>
            <c:dLbl>
              <c:idx val="11"/>
              <c:layout>
                <c:manualLayout>
                  <c:x val="-2.1710254570170808E-2"/>
                  <c:y val="2.207045166223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FE-44EB-8391-9FFB2C3008C4}"/>
                </c:ext>
              </c:extLst>
            </c:dLbl>
            <c:dLbl>
              <c:idx val="12"/>
              <c:layout>
                <c:manualLayout>
                  <c:x val="-2.306671001512978E-2"/>
                  <c:y val="-1.986340649601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78-43EF-8448-C89C19FB13B0}"/>
                </c:ext>
              </c:extLst>
            </c:dLbl>
            <c:dLbl>
              <c:idx val="13"/>
              <c:layout>
                <c:manualLayout>
                  <c:x val="-2.035877396363955E-2"/>
                  <c:y val="1.98634064960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78-43EF-8448-C89C19FB13B0}"/>
                </c:ext>
              </c:extLst>
            </c:dLbl>
            <c:dLbl>
              <c:idx val="14"/>
              <c:layout>
                <c:manualLayout>
                  <c:x val="-2.3073277158791591E-2"/>
                  <c:y val="2.207045166223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1F-4642-9219-0A98CE12F3C0}"/>
                </c:ext>
              </c:extLst>
            </c:dLbl>
            <c:dLbl>
              <c:idx val="15"/>
              <c:layout>
                <c:manualLayout>
                  <c:x val="-2.3073277158791591E-2"/>
                  <c:y val="-1.986340649601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C2-48AE-BE21-B10C10BA28D8}"/>
                </c:ext>
              </c:extLst>
            </c:dLbl>
            <c:dLbl>
              <c:idx val="16"/>
              <c:layout>
                <c:manualLayout>
                  <c:x val="-3.121678674424741E-2"/>
                  <c:y val="5.517612915558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C2-48AE-BE21-B10C10BA28D8}"/>
                </c:ext>
              </c:extLst>
            </c:dLbl>
            <c:dLbl>
              <c:idx val="17"/>
              <c:layout>
                <c:manualLayout>
                  <c:x val="-2.3073277158791591E-2"/>
                  <c:y val="2.6484541994682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C5-40B9-8F9D-28B79FCBC223}"/>
                </c:ext>
              </c:extLst>
            </c:dLbl>
            <c:dLbl>
              <c:idx val="18"/>
              <c:layout>
                <c:manualLayout>
                  <c:x val="-2.3073277158791591E-2"/>
                  <c:y val="-1.98634064960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C5-40B9-8F9D-28B79FCBC223}"/>
                </c:ext>
              </c:extLst>
            </c:dLbl>
            <c:dLbl>
              <c:idx val="19"/>
              <c:layout>
                <c:manualLayout>
                  <c:x val="-2.5787780353943329E-2"/>
                  <c:y val="2.427749682845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C5-40B9-8F9D-28B79FCBC223}"/>
                </c:ext>
              </c:extLst>
            </c:dLbl>
            <c:dLbl>
              <c:idx val="20"/>
              <c:layout>
                <c:manualLayout>
                  <c:x val="-2.9859535146671438E-2"/>
                  <c:y val="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AE-43ED-8F62-9A3F2C67FCAC}"/>
                </c:ext>
              </c:extLst>
            </c:dLbl>
            <c:dLbl>
              <c:idx val="21"/>
              <c:layout>
                <c:manualLayout>
                  <c:x val="-2.3073277158791591E-2"/>
                  <c:y val="-1.765636132978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AE-43ED-8F62-9A3F2C67FCAC}"/>
                </c:ext>
              </c:extLst>
            </c:dLbl>
            <c:dLbl>
              <c:idx val="22"/>
              <c:layout>
                <c:manualLayout>
                  <c:x val="-2.4428899549228892E-2"/>
                  <c:y val="6.40043098204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7C-4270-B7C6-F13B825CCD37}"/>
                </c:ext>
              </c:extLst>
            </c:dLbl>
            <c:dLbl>
              <c:idx val="23"/>
              <c:layout>
                <c:manualLayout>
                  <c:x val="-2.7128506346094688E-2"/>
                  <c:y val="1.98634064960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7C-4270-B7C6-F13B825CCD37}"/>
                </c:ext>
              </c:extLst>
            </c:dLbl>
            <c:dLbl>
              <c:idx val="24"/>
              <c:layout>
                <c:manualLayout>
                  <c:x val="-2.4417966372078881E-2"/>
                  <c:y val="5.517612915558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F1-42D2-A53B-B5E1D7E652DB}"/>
                </c:ext>
              </c:extLst>
            </c:dLbl>
            <c:dLbl>
              <c:idx val="25"/>
              <c:layout>
                <c:manualLayout>
                  <c:x val="-2.6788674594621153E-2"/>
                  <c:y val="-2.21303785182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F1-42D2-A53B-B5E1D7E652DB}"/>
                </c:ext>
              </c:extLst>
            </c:dLbl>
            <c:dLbl>
              <c:idx val="26"/>
              <c:layout>
                <c:manualLayout>
                  <c:x val="-2.6441088785740884E-2"/>
                  <c:y val="4.108702685215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92-472E-9CC1-0B7821AFE98B}"/>
                </c:ext>
              </c:extLst>
            </c:dLbl>
            <c:dLbl>
              <c:idx val="27"/>
              <c:layout>
                <c:manualLayout>
                  <c:x val="-2.9085197664315068E-2"/>
                  <c:y val="-3.8804414249254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92-472E-9CC1-0B7821AFE98B}"/>
                </c:ext>
              </c:extLst>
            </c:dLbl>
            <c:dLbl>
              <c:idx val="28"/>
              <c:layout>
                <c:manualLayout>
                  <c:x val="-2.3797002534508838E-2"/>
                  <c:y val="-2.0330171074444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9-4BCC-A564-C24840AFE504}"/>
                </c:ext>
              </c:extLst>
            </c:dLbl>
            <c:dLbl>
              <c:idx val="29"/>
              <c:layout>
                <c:manualLayout>
                  <c:x val="-2.163189665744614E-2"/>
                  <c:y val="2.425073559407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0C-4350-8323-721E6D08AF03}"/>
                </c:ext>
              </c:extLst>
            </c:dLbl>
            <c:dLbl>
              <c:idx val="30"/>
              <c:layout>
                <c:manualLayout>
                  <c:x val="-1.6223922493084606E-2"/>
                  <c:y val="2.4250735594073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0C-4350-8323-721E6D08AF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ČR!$A$48:$A$78</c:f>
              <c:numCache>
                <c:formatCode>m/d/yyyy</c:formatCode>
                <c:ptCount val="31"/>
                <c:pt idx="0">
                  <c:v>44121</c:v>
                </c:pt>
                <c:pt idx="1">
                  <c:v>44122</c:v>
                </c:pt>
                <c:pt idx="2">
                  <c:v>44123</c:v>
                </c:pt>
                <c:pt idx="3">
                  <c:v>44124</c:v>
                </c:pt>
                <c:pt idx="4">
                  <c:v>44125</c:v>
                </c:pt>
                <c:pt idx="5">
                  <c:v>44126</c:v>
                </c:pt>
                <c:pt idx="6">
                  <c:v>44127</c:v>
                </c:pt>
                <c:pt idx="7">
                  <c:v>44128</c:v>
                </c:pt>
                <c:pt idx="8">
                  <c:v>44129</c:v>
                </c:pt>
                <c:pt idx="9">
                  <c:v>44130</c:v>
                </c:pt>
                <c:pt idx="10">
                  <c:v>44131</c:v>
                </c:pt>
                <c:pt idx="11">
                  <c:v>44132</c:v>
                </c:pt>
                <c:pt idx="12">
                  <c:v>44133</c:v>
                </c:pt>
                <c:pt idx="13">
                  <c:v>44134</c:v>
                </c:pt>
                <c:pt idx="14">
                  <c:v>44135</c:v>
                </c:pt>
                <c:pt idx="15">
                  <c:v>44136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44143</c:v>
                </c:pt>
                <c:pt idx="23">
                  <c:v>44144</c:v>
                </c:pt>
                <c:pt idx="24">
                  <c:v>44145</c:v>
                </c:pt>
                <c:pt idx="25">
                  <c:v>44146</c:v>
                </c:pt>
                <c:pt idx="26">
                  <c:v>44147</c:v>
                </c:pt>
                <c:pt idx="27">
                  <c:v>44148</c:v>
                </c:pt>
                <c:pt idx="28">
                  <c:v>44149</c:v>
                </c:pt>
                <c:pt idx="29">
                  <c:v>44150</c:v>
                </c:pt>
                <c:pt idx="30">
                  <c:v>44151</c:v>
                </c:pt>
              </c:numCache>
            </c:numRef>
          </c:cat>
          <c:val>
            <c:numRef>
              <c:f>ČR!$E$48:$E$78</c:f>
              <c:numCache>
                <c:formatCode>0.00</c:formatCode>
                <c:ptCount val="31"/>
                <c:pt idx="0">
                  <c:v>29.761579450744637</c:v>
                </c:pt>
                <c:pt idx="1">
                  <c:v>29.346249782469982</c:v>
                </c:pt>
                <c:pt idx="2">
                  <c:v>25.955327012694845</c:v>
                </c:pt>
                <c:pt idx="3">
                  <c:v>29.551451187335093</c:v>
                </c:pt>
                <c:pt idx="4">
                  <c:v>33.130450179274931</c:v>
                </c:pt>
                <c:pt idx="5">
                  <c:v>30.515197240784655</c:v>
                </c:pt>
                <c:pt idx="6">
                  <c:v>33.723938181255384</c:v>
                </c:pt>
                <c:pt idx="7">
                  <c:v>31.821893340137791</c:v>
                </c:pt>
                <c:pt idx="8">
                  <c:v>33.857427763090762</c:v>
                </c:pt>
                <c:pt idx="9">
                  <c:v>29.018954266828622</c:v>
                </c:pt>
                <c:pt idx="10">
                  <c:v>33.007417397167906</c:v>
                </c:pt>
                <c:pt idx="11">
                  <c:v>32.385895740274002</c:v>
                </c:pt>
                <c:pt idx="12">
                  <c:v>30.695770804911323</c:v>
                </c:pt>
                <c:pt idx="13">
                  <c:v>29.075755956832996</c:v>
                </c:pt>
                <c:pt idx="14">
                  <c:v>31.490616474219419</c:v>
                </c:pt>
                <c:pt idx="15">
                  <c:v>31.734728479387684</c:v>
                </c:pt>
                <c:pt idx="16">
                  <c:v>28.232705939868005</c:v>
                </c:pt>
                <c:pt idx="17">
                  <c:v>27.902038178334834</c:v>
                </c:pt>
                <c:pt idx="18">
                  <c:v>34.576994107818138</c:v>
                </c:pt>
                <c:pt idx="19">
                  <c:v>30.606249855434505</c:v>
                </c:pt>
                <c:pt idx="20">
                  <c:v>28.634841909485431</c:v>
                </c:pt>
                <c:pt idx="21">
                  <c:v>29.422300129563293</c:v>
                </c:pt>
                <c:pt idx="22">
                  <c:v>26.283965906607413</c:v>
                </c:pt>
                <c:pt idx="23">
                  <c:v>19.85098631306003</c:v>
                </c:pt>
                <c:pt idx="24">
                  <c:v>24.247559105946905</c:v>
                </c:pt>
                <c:pt idx="25">
                  <c:v>27.149596712829098</c:v>
                </c:pt>
                <c:pt idx="26">
                  <c:v>25.342774380431287</c:v>
                </c:pt>
                <c:pt idx="27">
                  <c:v>23.572572893303427</c:v>
                </c:pt>
                <c:pt idx="28">
                  <c:v>25.932789720780825</c:v>
                </c:pt>
                <c:pt idx="29">
                  <c:v>21.04852203011712</c:v>
                </c:pt>
                <c:pt idx="30">
                  <c:v>22.234103808505388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61E8-4467-8A44-C01C0BA0E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836960"/>
        <c:axId val="499837744"/>
      </c:lineChart>
      <c:dateAx>
        <c:axId val="4998310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836568"/>
        <c:crosses val="autoZero"/>
        <c:auto val="1"/>
        <c:lblOffset val="100"/>
        <c:baseTimeUnit val="days"/>
      </c:dateAx>
      <c:valAx>
        <c:axId val="49983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831080"/>
        <c:crosses val="autoZero"/>
        <c:crossBetween val="between"/>
      </c:valAx>
      <c:valAx>
        <c:axId val="499837744"/>
        <c:scaling>
          <c:orientation val="minMax"/>
          <c:max val="5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836960"/>
        <c:crosses val="max"/>
        <c:crossBetween val="between"/>
      </c:valAx>
      <c:dateAx>
        <c:axId val="4998369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998377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provedených testů</a:t>
            </a:r>
            <a:r>
              <a:rPr lang="cs-CZ" baseline="0"/>
              <a:t> </a:t>
            </a:r>
            <a:r>
              <a:rPr lang="cs-CZ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7836008847388996E-2"/>
          <c:y val="0.1621272331130969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503854712"/>
        <c:axId val="50385314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STČ!$B$1</c15:sqref>
                        </c15:formulaRef>
                      </c:ext>
                    </c:extLst>
                    <c:strCache>
                      <c:ptCount val="1"/>
                      <c:pt idx="0">
                        <c:v>Vzorky denně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STČ!$A$2:$A$25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STČ!$B$2:$B$19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1552</c:v>
                      </c:pt>
                      <c:pt idx="1">
                        <c:v>1333</c:v>
                      </c:pt>
                      <c:pt idx="2">
                        <c:v>1435</c:v>
                      </c:pt>
                      <c:pt idx="3">
                        <c:v>2006</c:v>
                      </c:pt>
                      <c:pt idx="4">
                        <c:v>1420</c:v>
                      </c:pt>
                      <c:pt idx="5">
                        <c:v>740</c:v>
                      </c:pt>
                      <c:pt idx="6">
                        <c:v>1526</c:v>
                      </c:pt>
                      <c:pt idx="7">
                        <c:v>2519</c:v>
                      </c:pt>
                      <c:pt idx="8">
                        <c:v>2369</c:v>
                      </c:pt>
                      <c:pt idx="9">
                        <c:v>1918</c:v>
                      </c:pt>
                      <c:pt idx="10">
                        <c:v>2461</c:v>
                      </c:pt>
                      <c:pt idx="11">
                        <c:v>2259</c:v>
                      </c:pt>
                      <c:pt idx="12">
                        <c:v>1141</c:v>
                      </c:pt>
                      <c:pt idx="13">
                        <c:v>2814</c:v>
                      </c:pt>
                      <c:pt idx="14">
                        <c:v>3174</c:v>
                      </c:pt>
                      <c:pt idx="15">
                        <c:v>2769</c:v>
                      </c:pt>
                      <c:pt idx="16">
                        <c:v>3398</c:v>
                      </c:pt>
                      <c:pt idx="17">
                        <c:v>3363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D-5741-4405-9434-636CDE13F11E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strRef>
              <c:f>STČ!$C$1</c:f>
              <c:strCache>
                <c:ptCount val="1"/>
                <c:pt idx="0">
                  <c:v>Pozitivní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860050561565802E-3"/>
                  <c:y val="-7.84313725490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5741-4405-9434-636CDE13F11E}"/>
                </c:ext>
              </c:extLst>
            </c:dLbl>
            <c:dLbl>
              <c:idx val="1"/>
              <c:layout>
                <c:manualLayout>
                  <c:x val="0"/>
                  <c:y val="-4.9673202614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C8-48CC-A18C-8FA412E89604}"/>
                </c:ext>
              </c:extLst>
            </c:dLbl>
            <c:dLbl>
              <c:idx val="2"/>
              <c:layout>
                <c:manualLayout>
                  <c:x val="0"/>
                  <c:y val="-8.36601307189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C8-48CC-A18C-8FA412E89604}"/>
                </c:ext>
              </c:extLst>
            </c:dLbl>
            <c:dLbl>
              <c:idx val="3"/>
              <c:layout>
                <c:manualLayout>
                  <c:x val="0"/>
                  <c:y val="-0.10196078431372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DC-4C97-8470-52BC035E2C36}"/>
                </c:ext>
              </c:extLst>
            </c:dLbl>
            <c:dLbl>
              <c:idx val="4"/>
              <c:layout>
                <c:manualLayout>
                  <c:x val="1.6860050561565802E-3"/>
                  <c:y val="-0.12287581699346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04-404C-B67C-0F675ECD8B96}"/>
                </c:ext>
              </c:extLst>
            </c:dLbl>
            <c:dLbl>
              <c:idx val="5"/>
              <c:layout>
                <c:manualLayout>
                  <c:x val="0"/>
                  <c:y val="-0.10457516339869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2A-4621-9A45-E9A25DBBDDB6}"/>
                </c:ext>
              </c:extLst>
            </c:dLbl>
            <c:dLbl>
              <c:idx val="6"/>
              <c:layout>
                <c:manualLayout>
                  <c:x val="1.6860050561564566E-3"/>
                  <c:y val="-0.13071895424836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2A-4621-9A45-E9A25DBBDDB6}"/>
                </c:ext>
              </c:extLst>
            </c:dLbl>
            <c:dLbl>
              <c:idx val="7"/>
              <c:layout>
                <c:manualLayout>
                  <c:x val="0"/>
                  <c:y val="-0.10196078431372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42-4ED7-9F39-E37EB29598C8}"/>
                </c:ext>
              </c:extLst>
            </c:dLbl>
            <c:dLbl>
              <c:idx val="8"/>
              <c:layout>
                <c:manualLayout>
                  <c:x val="1.6860050561565802E-3"/>
                  <c:y val="-5.2287581699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42-4ED7-9F39-E37EB29598C8}"/>
                </c:ext>
              </c:extLst>
            </c:dLbl>
            <c:dLbl>
              <c:idx val="9"/>
              <c:layout>
                <c:manualLayout>
                  <c:x val="1.6860050561565802E-3"/>
                  <c:y val="-7.581699346405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5-4A09-959C-0DA3C25ACF1E}"/>
                </c:ext>
              </c:extLst>
            </c:dLbl>
            <c:dLbl>
              <c:idx val="10"/>
              <c:layout>
                <c:manualLayout>
                  <c:x val="-1.6860050561567038E-3"/>
                  <c:y val="-0.12810457516339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F2-4239-8BBE-70C495289352}"/>
                </c:ext>
              </c:extLst>
            </c:dLbl>
            <c:dLbl>
              <c:idx val="11"/>
              <c:layout>
                <c:manualLayout>
                  <c:x val="3.3720101123131604E-3"/>
                  <c:y val="-0.11503267973856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32-41A0-BA0A-368F44DA1D40}"/>
                </c:ext>
              </c:extLst>
            </c:dLbl>
            <c:dLbl>
              <c:idx val="12"/>
              <c:layout>
                <c:manualLayout>
                  <c:x val="1.6860050561564566E-3"/>
                  <c:y val="-8.366013071895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AA-408F-98E8-2FBE8006CF86}"/>
                </c:ext>
              </c:extLst>
            </c:dLbl>
            <c:dLbl>
              <c:idx val="13"/>
              <c:layout>
                <c:manualLayout>
                  <c:x val="0"/>
                  <c:y val="-0.10196078431372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62-4131-A2AF-FB0C7A4F904A}"/>
                </c:ext>
              </c:extLst>
            </c:dLbl>
            <c:dLbl>
              <c:idx val="14"/>
              <c:layout>
                <c:manualLayout>
                  <c:x val="1.6860050561564566E-3"/>
                  <c:y val="-8.36601307189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62-4131-A2AF-FB0C7A4F904A}"/>
                </c:ext>
              </c:extLst>
            </c:dLbl>
            <c:dLbl>
              <c:idx val="15"/>
              <c:layout>
                <c:manualLayout>
                  <c:x val="0"/>
                  <c:y val="-5.490196078431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FD-4F91-83FA-BF700C5039A2}"/>
                </c:ext>
              </c:extLst>
            </c:dLbl>
            <c:dLbl>
              <c:idx val="16"/>
              <c:layout>
                <c:manualLayout>
                  <c:x val="0"/>
                  <c:y val="-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1-4AEC-A858-783B1729924E}"/>
                </c:ext>
              </c:extLst>
            </c:dLbl>
            <c:dLbl>
              <c:idx val="17"/>
              <c:layout>
                <c:manualLayout>
                  <c:x val="0"/>
                  <c:y val="-9.4117647058823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44-418A-8B3D-1B1D8E0FECD8}"/>
                </c:ext>
              </c:extLst>
            </c:dLbl>
            <c:dLbl>
              <c:idx val="18"/>
              <c:layout>
                <c:manualLayout>
                  <c:x val="1.6860050561564566E-3"/>
                  <c:y val="-0.10196078431372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7-4B3B-B642-3364CB13E7FD}"/>
                </c:ext>
              </c:extLst>
            </c:dLbl>
            <c:dLbl>
              <c:idx val="19"/>
              <c:layout>
                <c:manualLayout>
                  <c:x val="1.6860050561564566E-3"/>
                  <c:y val="-8.627450980392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67-4B3B-B642-3364CB13E7FD}"/>
                </c:ext>
              </c:extLst>
            </c:dLbl>
            <c:dLbl>
              <c:idx val="20"/>
              <c:layout>
                <c:manualLayout>
                  <c:x val="1.6860050561564566E-3"/>
                  <c:y val="-7.581699346405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67-4B3B-B642-3364CB13E7FD}"/>
                </c:ext>
              </c:extLst>
            </c:dLbl>
            <c:dLbl>
              <c:idx val="21"/>
              <c:layout>
                <c:manualLayout>
                  <c:x val="1.6860050561565802E-3"/>
                  <c:y val="-4.9673202614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DA-46BF-8E3E-5EF9A6226D58}"/>
                </c:ext>
              </c:extLst>
            </c:dLbl>
            <c:dLbl>
              <c:idx val="22"/>
              <c:layout>
                <c:manualLayout>
                  <c:x val="1.6860050561565802E-3"/>
                  <c:y val="-3.398692810457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D3-4791-9050-51EE149715DA}"/>
                </c:ext>
              </c:extLst>
            </c:dLbl>
            <c:dLbl>
              <c:idx val="23"/>
              <c:layout>
                <c:manualLayout>
                  <c:x val="0"/>
                  <c:y val="-3.921568627450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D3-4791-9050-51EE149715DA}"/>
                </c:ext>
              </c:extLst>
            </c:dLbl>
            <c:dLbl>
              <c:idx val="24"/>
              <c:layout>
                <c:manualLayout>
                  <c:x val="1.6860050561565802E-3"/>
                  <c:y val="-5.75163398692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8F-4DB3-A233-EE8DDF9C1266}"/>
                </c:ext>
              </c:extLst>
            </c:dLbl>
            <c:dLbl>
              <c:idx val="25"/>
              <c:layout>
                <c:manualLayout>
                  <c:x val="1.6860050561564566E-3"/>
                  <c:y val="-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8F-4DB3-A233-EE8DDF9C1266}"/>
                </c:ext>
              </c:extLst>
            </c:dLbl>
            <c:dLbl>
              <c:idx val="26"/>
              <c:layout>
                <c:manualLayout>
                  <c:x val="0"/>
                  <c:y val="-5.490196078431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A8-45D2-8C96-FA9460E09B2E}"/>
                </c:ext>
              </c:extLst>
            </c:dLbl>
            <c:dLbl>
              <c:idx val="27"/>
              <c:layout>
                <c:manualLayout>
                  <c:x val="0"/>
                  <c:y val="-4.663923182441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A8-45D2-8C96-FA9460E09B2E}"/>
                </c:ext>
              </c:extLst>
            </c:dLbl>
            <c:dLbl>
              <c:idx val="28"/>
              <c:layout>
                <c:manualLayout>
                  <c:x val="-1.2292154377368289E-16"/>
                  <c:y val="-3.840877914951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A8-45D2-8C96-FA9460E09B2E}"/>
                </c:ext>
              </c:extLst>
            </c:dLbl>
            <c:dLbl>
              <c:idx val="29"/>
              <c:layout>
                <c:manualLayout>
                  <c:x val="0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E7-A0F3-D74E01CE71E1}"/>
                </c:ext>
              </c:extLst>
            </c:dLbl>
            <c:dLbl>
              <c:idx val="30"/>
              <c:layout>
                <c:manualLayout>
                  <c:x val="0"/>
                  <c:y val="-3.9215686274509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E7-A0F3-D74E01CE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STČ!$A$48:$A$78</c:f>
              <c:numCache>
                <c:formatCode>m/d/yyyy</c:formatCode>
                <c:ptCount val="31"/>
                <c:pt idx="0">
                  <c:v>44121</c:v>
                </c:pt>
                <c:pt idx="1">
                  <c:v>44122</c:v>
                </c:pt>
                <c:pt idx="2">
                  <c:v>44123</c:v>
                </c:pt>
                <c:pt idx="3">
                  <c:v>44124</c:v>
                </c:pt>
                <c:pt idx="4">
                  <c:v>44125</c:v>
                </c:pt>
                <c:pt idx="5">
                  <c:v>44126</c:v>
                </c:pt>
                <c:pt idx="6">
                  <c:v>44127</c:v>
                </c:pt>
                <c:pt idx="7">
                  <c:v>44128</c:v>
                </c:pt>
                <c:pt idx="8">
                  <c:v>44129</c:v>
                </c:pt>
                <c:pt idx="9">
                  <c:v>44130</c:v>
                </c:pt>
                <c:pt idx="10">
                  <c:v>44131</c:v>
                </c:pt>
                <c:pt idx="11">
                  <c:v>44132</c:v>
                </c:pt>
                <c:pt idx="12">
                  <c:v>44133</c:v>
                </c:pt>
                <c:pt idx="13">
                  <c:v>44134</c:v>
                </c:pt>
                <c:pt idx="14">
                  <c:v>44135</c:v>
                </c:pt>
                <c:pt idx="15">
                  <c:v>44136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44143</c:v>
                </c:pt>
                <c:pt idx="23">
                  <c:v>44144</c:v>
                </c:pt>
                <c:pt idx="24">
                  <c:v>44145</c:v>
                </c:pt>
                <c:pt idx="25">
                  <c:v>44146</c:v>
                </c:pt>
                <c:pt idx="26">
                  <c:v>44147</c:v>
                </c:pt>
                <c:pt idx="27">
                  <c:v>44148</c:v>
                </c:pt>
                <c:pt idx="28">
                  <c:v>44149</c:v>
                </c:pt>
                <c:pt idx="29">
                  <c:v>44150</c:v>
                </c:pt>
                <c:pt idx="30">
                  <c:v>44151</c:v>
                </c:pt>
              </c:numCache>
            </c:numRef>
          </c:cat>
          <c:val>
            <c:numRef>
              <c:f>STČ!$C$48:$C$78</c:f>
              <c:numCache>
                <c:formatCode>#,##0</c:formatCode>
                <c:ptCount val="31"/>
                <c:pt idx="0">
                  <c:v>1138</c:v>
                </c:pt>
                <c:pt idx="1">
                  <c:v>657</c:v>
                </c:pt>
                <c:pt idx="2">
                  <c:v>1250</c:v>
                </c:pt>
                <c:pt idx="3">
                  <c:v>1521</c:v>
                </c:pt>
                <c:pt idx="4">
                  <c:v>1969</c:v>
                </c:pt>
                <c:pt idx="5">
                  <c:v>1818</c:v>
                </c:pt>
                <c:pt idx="6">
                  <c:v>1810</c:v>
                </c:pt>
                <c:pt idx="7">
                  <c:v>1917</c:v>
                </c:pt>
                <c:pt idx="8">
                  <c:v>796</c:v>
                </c:pt>
                <c:pt idx="9">
                  <c:v>1392</c:v>
                </c:pt>
                <c:pt idx="10">
                  <c:v>2000</c:v>
                </c:pt>
                <c:pt idx="11">
                  <c:v>1825</c:v>
                </c:pt>
                <c:pt idx="12">
                  <c:v>1558</c:v>
                </c:pt>
                <c:pt idx="13">
                  <c:v>1785</c:v>
                </c:pt>
                <c:pt idx="14">
                  <c:v>1630</c:v>
                </c:pt>
                <c:pt idx="15">
                  <c:v>908</c:v>
                </c:pt>
                <c:pt idx="16">
                  <c:v>1027</c:v>
                </c:pt>
                <c:pt idx="17">
                  <c:v>1358</c:v>
                </c:pt>
                <c:pt idx="18">
                  <c:v>1990</c:v>
                </c:pt>
                <c:pt idx="19">
                  <c:v>1645</c:v>
                </c:pt>
                <c:pt idx="20">
                  <c:v>1438</c:v>
                </c:pt>
                <c:pt idx="21">
                  <c:v>786</c:v>
                </c:pt>
                <c:pt idx="22">
                  <c:v>353</c:v>
                </c:pt>
                <c:pt idx="23">
                  <c:v>519</c:v>
                </c:pt>
                <c:pt idx="24">
                  <c:v>984</c:v>
                </c:pt>
                <c:pt idx="25">
                  <c:v>1214</c:v>
                </c:pt>
                <c:pt idx="26">
                  <c:v>878</c:v>
                </c:pt>
                <c:pt idx="27">
                  <c:v>792</c:v>
                </c:pt>
                <c:pt idx="28">
                  <c:v>388</c:v>
                </c:pt>
                <c:pt idx="29">
                  <c:v>172</c:v>
                </c:pt>
                <c:pt idx="30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1-4405-9434-636CDE13F11E}"/>
            </c:ext>
          </c:extLst>
        </c:ser>
        <c:ser>
          <c:idx val="3"/>
          <c:order val="2"/>
          <c:tx>
            <c:strRef>
              <c:f>STČ!$D$1</c:f>
              <c:strCache>
                <c:ptCount val="1"/>
                <c:pt idx="0">
                  <c:v>Negativní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819471248600815E-17"/>
                  <c:y val="-0.15686274509803927"/>
                </c:manualLayout>
              </c:layout>
              <c:tx>
                <c:rich>
                  <a:bodyPr/>
                  <a:lstStyle/>
                  <a:p>
                    <a:fld id="{2BE022DA-BF96-45C4-AD20-60B1C4FFEA7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5741-4405-9434-636CDE13F11E}"/>
                </c:ext>
              </c:extLst>
            </c:dLbl>
            <c:dLbl>
              <c:idx val="1"/>
              <c:layout>
                <c:manualLayout>
                  <c:x val="-1.2363894249720163E-16"/>
                  <c:y val="-9.1503267973856203E-2"/>
                </c:manualLayout>
              </c:layout>
              <c:tx>
                <c:rich>
                  <a:bodyPr/>
                  <a:lstStyle/>
                  <a:p>
                    <a:fld id="{16C61B33-6BD5-481F-9B4E-BD984640C2C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5741-4405-9434-636CDE13F11E}"/>
                </c:ext>
              </c:extLst>
            </c:dLbl>
            <c:dLbl>
              <c:idx val="2"/>
              <c:layout>
                <c:manualLayout>
                  <c:x val="0"/>
                  <c:y val="-0.16470588235294123"/>
                </c:manualLayout>
              </c:layout>
              <c:tx>
                <c:rich>
                  <a:bodyPr/>
                  <a:lstStyle/>
                  <a:p>
                    <a:fld id="{F04AF88F-8474-4B55-A17A-5F28231D940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AC8-48CC-A18C-8FA412E89604}"/>
                </c:ext>
              </c:extLst>
            </c:dLbl>
            <c:dLbl>
              <c:idx val="3"/>
              <c:layout>
                <c:manualLayout>
                  <c:x val="-3.372010112313284E-3"/>
                  <c:y val="-0.18562091503267975"/>
                </c:manualLayout>
              </c:layout>
              <c:tx>
                <c:rich>
                  <a:bodyPr/>
                  <a:lstStyle/>
                  <a:p>
                    <a:fld id="{3F15C3E0-DE21-4354-8A9A-28C9190AEF7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1DC-4C97-8470-52BC035E2C36}"/>
                </c:ext>
              </c:extLst>
            </c:dLbl>
            <c:dLbl>
              <c:idx val="4"/>
              <c:layout>
                <c:manualLayout>
                  <c:x val="-5.0580151684697407E-3"/>
                  <c:y val="-0.23006535947712417"/>
                </c:manualLayout>
              </c:layout>
              <c:tx>
                <c:rich>
                  <a:bodyPr/>
                  <a:lstStyle/>
                  <a:p>
                    <a:fld id="{BF2BD812-AFB0-456F-88CA-11837DC806F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004-404C-B67C-0F675ECD8B96}"/>
                </c:ext>
              </c:extLst>
            </c:dLbl>
            <c:dLbl>
              <c:idx val="5"/>
              <c:layout>
                <c:manualLayout>
                  <c:x val="-1.2363894249720163E-16"/>
                  <c:y val="-0.21437908496732025"/>
                </c:manualLayout>
              </c:layout>
              <c:tx>
                <c:rich>
                  <a:bodyPr/>
                  <a:lstStyle/>
                  <a:p>
                    <a:fld id="{59D4B327-AD79-4CA1-85BE-B94F9189DF5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E2A-4621-9A45-E9A25DBBDDB6}"/>
                </c:ext>
              </c:extLst>
            </c:dLbl>
            <c:dLbl>
              <c:idx val="6"/>
              <c:layout>
                <c:manualLayout>
                  <c:x val="1.6860050561565802E-3"/>
                  <c:y val="-0.19869281045751633"/>
                </c:manualLayout>
              </c:layout>
              <c:tx>
                <c:rich>
                  <a:bodyPr/>
                  <a:lstStyle/>
                  <a:p>
                    <a:fld id="{BB4C86D0-F28F-4543-8D70-0057B3F04D7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E2A-4621-9A45-E9A25DBBDDB6}"/>
                </c:ext>
              </c:extLst>
            </c:dLbl>
            <c:dLbl>
              <c:idx val="7"/>
              <c:layout>
                <c:manualLayout>
                  <c:x val="1.6860050561565802E-3"/>
                  <c:y val="-0.22483660130718949"/>
                </c:manualLayout>
              </c:layout>
              <c:tx>
                <c:rich>
                  <a:bodyPr/>
                  <a:lstStyle/>
                  <a:p>
                    <a:fld id="{1C64FC24-BE69-4A2C-8A20-ACFDCBCA5CC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942-4ED7-9F39-E37EB29598C8}"/>
                </c:ext>
              </c:extLst>
            </c:dLbl>
            <c:dLbl>
              <c:idx val="8"/>
              <c:layout>
                <c:manualLayout>
                  <c:x val="1.6860050561564566E-3"/>
                  <c:y val="-0.10196078431372549"/>
                </c:manualLayout>
              </c:layout>
              <c:tx>
                <c:rich>
                  <a:bodyPr/>
                  <a:lstStyle/>
                  <a:p>
                    <a:fld id="{5818300E-C14D-41C6-915D-9A364ADACA1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942-4ED7-9F39-E37EB29598C8}"/>
                </c:ext>
              </c:extLst>
            </c:dLbl>
            <c:dLbl>
              <c:idx val="9"/>
              <c:layout>
                <c:manualLayout>
                  <c:x val="5.0580151684697407E-3"/>
                  <c:y val="-0.11241830065359477"/>
                </c:manualLayout>
              </c:layout>
              <c:tx>
                <c:rich>
                  <a:bodyPr/>
                  <a:lstStyle/>
                  <a:p>
                    <a:fld id="{61A000F6-D2D9-4240-9A53-408916F4EF4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834-4D61-B4FC-FD7840D23961}"/>
                </c:ext>
              </c:extLst>
            </c:dLbl>
            <c:dLbl>
              <c:idx val="10"/>
              <c:layout>
                <c:manualLayout>
                  <c:x val="-3.372010112313284E-3"/>
                  <c:y val="-0.19607843137254902"/>
                </c:manualLayout>
              </c:layout>
              <c:tx>
                <c:rich>
                  <a:bodyPr/>
                  <a:lstStyle/>
                  <a:p>
                    <a:fld id="{3577A4B8-7930-4464-814A-BFB8EFA1CB4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0F2-4239-8BBE-70C495289352}"/>
                </c:ext>
              </c:extLst>
            </c:dLbl>
            <c:dLbl>
              <c:idx val="11"/>
              <c:layout>
                <c:manualLayout>
                  <c:x val="1.6860050561565802E-3"/>
                  <c:y val="-0.19346405228758171"/>
                </c:manualLayout>
              </c:layout>
              <c:tx>
                <c:rich>
                  <a:bodyPr/>
                  <a:lstStyle/>
                  <a:p>
                    <a:fld id="{F3A94D07-F410-4351-A322-8AE53B79A97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532-41A0-BA0A-368F44DA1D40}"/>
                </c:ext>
              </c:extLst>
            </c:dLbl>
            <c:dLbl>
              <c:idx val="12"/>
              <c:layout>
                <c:manualLayout>
                  <c:x val="-1.2363894249720163E-16"/>
                  <c:y val="-0.1803921568627451"/>
                </c:manualLayout>
              </c:layout>
              <c:tx>
                <c:rich>
                  <a:bodyPr/>
                  <a:lstStyle/>
                  <a:p>
                    <a:fld id="{156E0AF5-D918-4B2F-BC84-3FAEEEC4B72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CAA-408F-98E8-2FBE8006CF86}"/>
                </c:ext>
              </c:extLst>
            </c:dLbl>
            <c:dLbl>
              <c:idx val="13"/>
              <c:layout>
                <c:manualLayout>
                  <c:x val="1.6860050561565802E-3"/>
                  <c:y val="-0.20653594771241829"/>
                </c:manualLayout>
              </c:layout>
              <c:tx>
                <c:rich>
                  <a:bodyPr/>
                  <a:lstStyle/>
                  <a:p>
                    <a:fld id="{DF757887-97E8-45DA-9CF4-557E6D193C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262-4131-A2AF-FB0C7A4F904A}"/>
                </c:ext>
              </c:extLst>
            </c:dLbl>
            <c:dLbl>
              <c:idx val="14"/>
              <c:layout>
                <c:manualLayout>
                  <c:x val="5.0580151684696166E-3"/>
                  <c:y val="-0.18039215686274515"/>
                </c:manualLayout>
              </c:layout>
              <c:tx>
                <c:rich>
                  <a:bodyPr/>
                  <a:lstStyle/>
                  <a:p>
                    <a:fld id="{981DE103-D69A-4CA9-8505-0246A6609A2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262-4131-A2AF-FB0C7A4F904A}"/>
                </c:ext>
              </c:extLst>
            </c:dLbl>
            <c:dLbl>
              <c:idx val="15"/>
              <c:layout>
                <c:manualLayout>
                  <c:x val="1.6860050561564566E-3"/>
                  <c:y val="-8.8888888888888892E-2"/>
                </c:manualLayout>
              </c:layout>
              <c:tx>
                <c:rich>
                  <a:bodyPr/>
                  <a:lstStyle/>
                  <a:p>
                    <a:fld id="{3E219766-D8D6-4FE7-A769-B3A28F9F8D4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5FD-4F91-83FA-BF700C5039A2}"/>
                </c:ext>
              </c:extLst>
            </c:dLbl>
            <c:dLbl>
              <c:idx val="16"/>
              <c:layout>
                <c:manualLayout>
                  <c:x val="1.6860050561564566E-3"/>
                  <c:y val="-0.17516339869281056"/>
                </c:manualLayout>
              </c:layout>
              <c:tx>
                <c:rich>
                  <a:bodyPr/>
                  <a:lstStyle/>
                  <a:p>
                    <a:fld id="{03AC2934-F503-4366-8B74-7BC51E1A837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A1-4AEC-A858-783B1729924E}"/>
                </c:ext>
              </c:extLst>
            </c:dLbl>
            <c:dLbl>
              <c:idx val="17"/>
              <c:layout>
                <c:manualLayout>
                  <c:x val="-1.6860050561567038E-3"/>
                  <c:y val="-0.18300653594771241"/>
                </c:manualLayout>
              </c:layout>
              <c:tx>
                <c:rich>
                  <a:bodyPr/>
                  <a:lstStyle/>
                  <a:p>
                    <a:fld id="{99FE725F-C842-4E8B-B775-5A0793306BC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544-418A-8B3D-1B1D8E0FECD8}"/>
                </c:ext>
              </c:extLst>
            </c:dLbl>
            <c:dLbl>
              <c:idx val="18"/>
              <c:layout>
                <c:manualLayout>
                  <c:x val="1.6860050561564566E-3"/>
                  <c:y val="-0.20392156862745098"/>
                </c:manualLayout>
              </c:layout>
              <c:tx>
                <c:rich>
                  <a:bodyPr/>
                  <a:lstStyle/>
                  <a:p>
                    <a:fld id="{71C7A6F8-3E87-4F72-AD8F-3058AC62C87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D67-4B3B-B642-3364CB13E7FD}"/>
                </c:ext>
              </c:extLst>
            </c:dLbl>
            <c:dLbl>
              <c:idx val="19"/>
              <c:layout>
                <c:manualLayout>
                  <c:x val="-1.2363894249720163E-16"/>
                  <c:y val="-0.18823529411764711"/>
                </c:manualLayout>
              </c:layout>
              <c:tx>
                <c:rich>
                  <a:bodyPr/>
                  <a:lstStyle/>
                  <a:p>
                    <a:fld id="{2D9B71FB-37AE-42A0-8F90-C0221FC628F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D67-4B3B-B642-3364CB13E7FD}"/>
                </c:ext>
              </c:extLst>
            </c:dLbl>
            <c:dLbl>
              <c:idx val="20"/>
              <c:layout>
                <c:manualLayout>
                  <c:x val="3.3720101123130368E-3"/>
                  <c:y val="-0.17777777777777773"/>
                </c:manualLayout>
              </c:layout>
              <c:tx>
                <c:rich>
                  <a:bodyPr/>
                  <a:lstStyle/>
                  <a:p>
                    <a:fld id="{C8117162-0893-4E79-9419-DB18BBBAE4D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D67-4B3B-B642-3364CB13E7FD}"/>
                </c:ext>
              </c:extLst>
            </c:dLbl>
            <c:dLbl>
              <c:idx val="21"/>
              <c:layout>
                <c:manualLayout>
                  <c:x val="6.7440202246263209E-3"/>
                  <c:y val="-0.12810457516339868"/>
                </c:manualLayout>
              </c:layout>
              <c:tx>
                <c:rich>
                  <a:bodyPr/>
                  <a:lstStyle/>
                  <a:p>
                    <a:fld id="{C710C62D-8017-4428-8F14-885C22601D9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4DA-46BF-8E3E-5EF9A6226D58}"/>
                </c:ext>
              </c:extLst>
            </c:dLbl>
            <c:dLbl>
              <c:idx val="22"/>
              <c:layout>
                <c:manualLayout>
                  <c:x val="0"/>
                  <c:y val="-5.7516339869281043E-2"/>
                </c:manualLayout>
              </c:layout>
              <c:tx>
                <c:rich>
                  <a:bodyPr/>
                  <a:lstStyle/>
                  <a:p>
                    <a:fld id="{B85E30AB-59A0-4A52-B1D7-82E1EDAD3CD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ED3-4791-9050-51EE149715DA}"/>
                </c:ext>
              </c:extLst>
            </c:dLbl>
            <c:dLbl>
              <c:idx val="23"/>
              <c:layout>
                <c:manualLayout>
                  <c:x val="3.3720101123130368E-3"/>
                  <c:y val="-0.13071895424836602"/>
                </c:manualLayout>
              </c:layout>
              <c:tx>
                <c:rich>
                  <a:bodyPr/>
                  <a:lstStyle/>
                  <a:p>
                    <a:fld id="{D548C720-2F00-4C15-979D-F812163B38F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ED3-4791-9050-51EE149715DA}"/>
                </c:ext>
              </c:extLst>
            </c:dLbl>
            <c:dLbl>
              <c:idx val="24"/>
              <c:layout>
                <c:manualLayout>
                  <c:x val="-1.6860050561567038E-3"/>
                  <c:y val="-0.19607843137254896"/>
                </c:manualLayout>
              </c:layout>
              <c:tx>
                <c:rich>
                  <a:bodyPr/>
                  <a:lstStyle/>
                  <a:p>
                    <a:fld id="{2FC6F3EF-401E-4F38-A1D8-5F5950406F3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E8F-4DB3-A233-EE8DDF9C1266}"/>
                </c:ext>
              </c:extLst>
            </c:dLbl>
            <c:dLbl>
              <c:idx val="25"/>
              <c:layout>
                <c:manualLayout>
                  <c:x val="5.0580151684696166E-3"/>
                  <c:y val="-0.15947712418300652"/>
                </c:manualLayout>
              </c:layout>
              <c:tx>
                <c:rich>
                  <a:bodyPr/>
                  <a:lstStyle/>
                  <a:p>
                    <a:fld id="{11A795C1-334D-4280-9F2B-E546E1ED043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E8F-4DB3-A233-EE8DDF9C1266}"/>
                </c:ext>
              </c:extLst>
            </c:dLbl>
            <c:dLbl>
              <c:idx val="26"/>
              <c:layout>
                <c:manualLayout>
                  <c:x val="3.3719783949471361E-3"/>
                  <c:y val="-0.15202121339770805"/>
                </c:manualLayout>
              </c:layout>
              <c:tx>
                <c:rich>
                  <a:bodyPr/>
                  <a:lstStyle/>
                  <a:p>
                    <a:fld id="{EFCA26DA-881A-4720-B9D9-CCC887033F0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4A8-45D2-8C96-FA9460E09B2E}"/>
                </c:ext>
              </c:extLst>
            </c:dLbl>
            <c:dLbl>
              <c:idx val="27"/>
              <c:layout>
                <c:manualLayout>
                  <c:x val="1.6762222332797163E-3"/>
                  <c:y val="-0.13991769547325103"/>
                </c:manualLayout>
              </c:layout>
              <c:tx>
                <c:rich>
                  <a:bodyPr/>
                  <a:lstStyle/>
                  <a:p>
                    <a:fld id="{F90A140B-4296-4075-9688-67719FC4C6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4A8-45D2-8C96-FA9460E09B2E}"/>
                </c:ext>
              </c:extLst>
            </c:dLbl>
            <c:dLbl>
              <c:idx val="28"/>
              <c:layout>
                <c:manualLayout>
                  <c:x val="1.6762222332797163E-3"/>
                  <c:y val="-7.4074074074074181E-2"/>
                </c:manualLayout>
              </c:layout>
              <c:tx>
                <c:rich>
                  <a:bodyPr/>
                  <a:lstStyle/>
                  <a:p>
                    <a:fld id="{E7D4BAA5-C290-4E7C-AA43-360F29CD329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4A8-45D2-8C96-FA9460E09B2E}"/>
                </c:ext>
              </c:extLst>
            </c:dLbl>
            <c:dLbl>
              <c:idx val="29"/>
              <c:layout>
                <c:manualLayout>
                  <c:x val="0"/>
                  <c:y val="-5.751633986928114E-2"/>
                </c:manualLayout>
              </c:layout>
              <c:tx>
                <c:rich>
                  <a:bodyPr/>
                  <a:lstStyle/>
                  <a:p>
                    <a:fld id="{79D8A2DB-AD61-49A8-98C6-0EB254F0EF8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815-4FE7-A0F3-D74E01CE71E1}"/>
                </c:ext>
              </c:extLst>
            </c:dLbl>
            <c:dLbl>
              <c:idx val="30"/>
              <c:layout>
                <c:manualLayout>
                  <c:x val="3.3720101123131604E-3"/>
                  <c:y val="-0.12810457516339868"/>
                </c:manualLayout>
              </c:layout>
              <c:tx>
                <c:rich>
                  <a:bodyPr/>
                  <a:lstStyle/>
                  <a:p>
                    <a:fld id="{F75D6F0C-2193-4729-8613-B72C9528C63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815-4FE7-A0F3-D74E01CE71E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STČ!$A$48:$A$78</c:f>
              <c:numCache>
                <c:formatCode>m/d/yyyy</c:formatCode>
                <c:ptCount val="31"/>
                <c:pt idx="0">
                  <c:v>44121</c:v>
                </c:pt>
                <c:pt idx="1">
                  <c:v>44122</c:v>
                </c:pt>
                <c:pt idx="2">
                  <c:v>44123</c:v>
                </c:pt>
                <c:pt idx="3">
                  <c:v>44124</c:v>
                </c:pt>
                <c:pt idx="4">
                  <c:v>44125</c:v>
                </c:pt>
                <c:pt idx="5">
                  <c:v>44126</c:v>
                </c:pt>
                <c:pt idx="6">
                  <c:v>44127</c:v>
                </c:pt>
                <c:pt idx="7">
                  <c:v>44128</c:v>
                </c:pt>
                <c:pt idx="8">
                  <c:v>44129</c:v>
                </c:pt>
                <c:pt idx="9">
                  <c:v>44130</c:v>
                </c:pt>
                <c:pt idx="10">
                  <c:v>44131</c:v>
                </c:pt>
                <c:pt idx="11">
                  <c:v>44132</c:v>
                </c:pt>
                <c:pt idx="12">
                  <c:v>44133</c:v>
                </c:pt>
                <c:pt idx="13">
                  <c:v>44134</c:v>
                </c:pt>
                <c:pt idx="14">
                  <c:v>44135</c:v>
                </c:pt>
                <c:pt idx="15">
                  <c:v>44136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44143</c:v>
                </c:pt>
                <c:pt idx="23">
                  <c:v>44144</c:v>
                </c:pt>
                <c:pt idx="24">
                  <c:v>44145</c:v>
                </c:pt>
                <c:pt idx="25">
                  <c:v>44146</c:v>
                </c:pt>
                <c:pt idx="26">
                  <c:v>44147</c:v>
                </c:pt>
                <c:pt idx="27">
                  <c:v>44148</c:v>
                </c:pt>
                <c:pt idx="28">
                  <c:v>44149</c:v>
                </c:pt>
                <c:pt idx="29">
                  <c:v>44150</c:v>
                </c:pt>
                <c:pt idx="30">
                  <c:v>44151</c:v>
                </c:pt>
              </c:numCache>
            </c:numRef>
          </c:cat>
          <c:val>
            <c:numRef>
              <c:f>STČ!$D$48:$D$78</c:f>
              <c:numCache>
                <c:formatCode>General</c:formatCode>
                <c:ptCount val="31"/>
                <c:pt idx="0">
                  <c:v>3213</c:v>
                </c:pt>
                <c:pt idx="1">
                  <c:v>1738</c:v>
                </c:pt>
                <c:pt idx="2">
                  <c:v>2777</c:v>
                </c:pt>
                <c:pt idx="3">
                  <c:v>3985</c:v>
                </c:pt>
                <c:pt idx="4">
                  <c:v>4374</c:v>
                </c:pt>
                <c:pt idx="5">
                  <c:v>4603</c:v>
                </c:pt>
                <c:pt idx="6">
                  <c:v>4316</c:v>
                </c:pt>
                <c:pt idx="7">
                  <c:v>4936</c:v>
                </c:pt>
                <c:pt idx="8">
                  <c:v>2099</c:v>
                </c:pt>
                <c:pt idx="9">
                  <c:v>2683</c:v>
                </c:pt>
                <c:pt idx="10">
                  <c:v>4383</c:v>
                </c:pt>
                <c:pt idx="11">
                  <c:v>4323</c:v>
                </c:pt>
                <c:pt idx="12">
                  <c:v>3819</c:v>
                </c:pt>
                <c:pt idx="13">
                  <c:v>4636</c:v>
                </c:pt>
                <c:pt idx="14">
                  <c:v>3955</c:v>
                </c:pt>
                <c:pt idx="15">
                  <c:v>1734</c:v>
                </c:pt>
                <c:pt idx="16">
                  <c:v>2755</c:v>
                </c:pt>
                <c:pt idx="17">
                  <c:v>4077</c:v>
                </c:pt>
                <c:pt idx="18">
                  <c:v>4534</c:v>
                </c:pt>
                <c:pt idx="19">
                  <c:v>4170</c:v>
                </c:pt>
                <c:pt idx="20">
                  <c:v>3866</c:v>
                </c:pt>
                <c:pt idx="21">
                  <c:v>2783</c:v>
                </c:pt>
                <c:pt idx="22">
                  <c:v>1054</c:v>
                </c:pt>
                <c:pt idx="23">
                  <c:v>2522</c:v>
                </c:pt>
                <c:pt idx="24">
                  <c:v>3780</c:v>
                </c:pt>
                <c:pt idx="25">
                  <c:v>3547</c:v>
                </c:pt>
                <c:pt idx="26">
                  <c:v>3184</c:v>
                </c:pt>
                <c:pt idx="27">
                  <c:v>2995</c:v>
                </c:pt>
                <c:pt idx="28">
                  <c:v>1555</c:v>
                </c:pt>
                <c:pt idx="29">
                  <c:v>949</c:v>
                </c:pt>
                <c:pt idx="30">
                  <c:v>2659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STČ!$B$48:$B$78</c15:f>
                <c15:dlblRangeCache>
                  <c:ptCount val="31"/>
                  <c:pt idx="0">
                    <c:v>4 351</c:v>
                  </c:pt>
                  <c:pt idx="1">
                    <c:v>2 395</c:v>
                  </c:pt>
                  <c:pt idx="2">
                    <c:v>4 027</c:v>
                  </c:pt>
                  <c:pt idx="3">
                    <c:v>5 506</c:v>
                  </c:pt>
                  <c:pt idx="4">
                    <c:v>6 343</c:v>
                  </c:pt>
                  <c:pt idx="5">
                    <c:v>6 421</c:v>
                  </c:pt>
                  <c:pt idx="6">
                    <c:v>6 126</c:v>
                  </c:pt>
                  <c:pt idx="7">
                    <c:v>6 853</c:v>
                  </c:pt>
                  <c:pt idx="8">
                    <c:v>2 895</c:v>
                  </c:pt>
                  <c:pt idx="9">
                    <c:v>4 075</c:v>
                  </c:pt>
                  <c:pt idx="10">
                    <c:v>6 383</c:v>
                  </c:pt>
                  <c:pt idx="11">
                    <c:v>6 148</c:v>
                  </c:pt>
                  <c:pt idx="12">
                    <c:v>5 377</c:v>
                  </c:pt>
                  <c:pt idx="13">
                    <c:v>6 421</c:v>
                  </c:pt>
                  <c:pt idx="14">
                    <c:v>5 585</c:v>
                  </c:pt>
                  <c:pt idx="15">
                    <c:v>2 642</c:v>
                  </c:pt>
                  <c:pt idx="16">
                    <c:v>3 782</c:v>
                  </c:pt>
                  <c:pt idx="17">
                    <c:v>5 435</c:v>
                  </c:pt>
                  <c:pt idx="18">
                    <c:v>6 524</c:v>
                  </c:pt>
                  <c:pt idx="19">
                    <c:v>5 815</c:v>
                  </c:pt>
                  <c:pt idx="20">
                    <c:v>5 304</c:v>
                  </c:pt>
                  <c:pt idx="21">
                    <c:v>3 569</c:v>
                  </c:pt>
                  <c:pt idx="22">
                    <c:v>1 407</c:v>
                  </c:pt>
                  <c:pt idx="23">
                    <c:v>3 041</c:v>
                  </c:pt>
                  <c:pt idx="24">
                    <c:v>4 764</c:v>
                  </c:pt>
                  <c:pt idx="25">
                    <c:v>4 761</c:v>
                  </c:pt>
                  <c:pt idx="26">
                    <c:v>4 062</c:v>
                  </c:pt>
                  <c:pt idx="27">
                    <c:v>3 787</c:v>
                  </c:pt>
                  <c:pt idx="28">
                    <c:v>1 943</c:v>
                  </c:pt>
                  <c:pt idx="29">
                    <c:v>1 121</c:v>
                  </c:pt>
                  <c:pt idx="30">
                    <c:v>3 178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5741-4405-9434-636CDE13F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503854712"/>
        <c:axId val="503853144"/>
      </c:barChart>
      <c:lineChart>
        <c:grouping val="standard"/>
        <c:varyColors val="0"/>
        <c:ser>
          <c:idx val="0"/>
          <c:order val="3"/>
          <c:tx>
            <c:strRef>
              <c:f>STČ!$E$1</c:f>
              <c:strCache>
                <c:ptCount val="1"/>
                <c:pt idx="0">
                  <c:v>Procento pozitivních</c:v>
                </c:pt>
              </c:strCache>
            </c:strRef>
          </c:tx>
          <c:spPr>
            <a:ln w="28575" cap="sq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406106179288181E-2"/>
                  <c:y val="-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741-4405-9434-636CDE13F11E}"/>
                </c:ext>
              </c:extLst>
            </c:dLbl>
            <c:dLbl>
              <c:idx val="1"/>
              <c:layout>
                <c:manualLayout>
                  <c:x val="-3.0348091010818569E-2"/>
                  <c:y val="2.091503267973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741-4405-9434-636CDE13F11E}"/>
                </c:ext>
              </c:extLst>
            </c:dLbl>
            <c:dLbl>
              <c:idx val="2"/>
              <c:layout>
                <c:manualLayout>
                  <c:x val="-3.2034096066975146E-2"/>
                  <c:y val="-1.568627450980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C8-48CC-A18C-8FA412E89604}"/>
                </c:ext>
              </c:extLst>
            </c:dLbl>
            <c:dLbl>
              <c:idx val="3"/>
              <c:layout>
                <c:manualLayout>
                  <c:x val="-2.6976080898505284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DC-4C97-8470-52BC035E2C36}"/>
                </c:ext>
              </c:extLst>
            </c:dLbl>
            <c:dLbl>
              <c:idx val="4"/>
              <c:layout>
                <c:manualLayout>
                  <c:x val="-3.3720101123131604E-2"/>
                  <c:y val="-2.87581699346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04-404C-B67C-0F675ECD8B96}"/>
                </c:ext>
              </c:extLst>
            </c:dLbl>
            <c:dLbl>
              <c:idx val="5"/>
              <c:layout>
                <c:manualLayout>
                  <c:x val="-2.6976080898505284E-2"/>
                  <c:y val="2.875816993464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2A-4621-9A45-E9A25DBBDDB6}"/>
                </c:ext>
              </c:extLst>
            </c:dLbl>
            <c:dLbl>
              <c:idx val="6"/>
              <c:layout>
                <c:manualLayout>
                  <c:x val="-3.2034096066975146E-2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2A-4621-9A45-E9A25DBBDDB6}"/>
                </c:ext>
              </c:extLst>
            </c:dLbl>
            <c:dLbl>
              <c:idx val="7"/>
              <c:layout>
                <c:manualLayout>
                  <c:x val="-3.2034096066975146E-2"/>
                  <c:y val="2.091503267973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42-4ED7-9F39-E37EB29598C8}"/>
                </c:ext>
              </c:extLst>
            </c:dLbl>
            <c:dLbl>
              <c:idx val="8"/>
              <c:layout>
                <c:manualLayout>
                  <c:x val="-3.8778116291601467E-2"/>
                  <c:y val="-5.75163398692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42-4ED7-9F39-E37EB29598C8}"/>
                </c:ext>
              </c:extLst>
            </c:dLbl>
            <c:dLbl>
              <c:idx val="9"/>
              <c:layout>
                <c:manualLayout>
                  <c:x val="-3.8778116291601342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34-4D61-B4FC-FD7840D23961}"/>
                </c:ext>
              </c:extLst>
            </c:dLbl>
            <c:dLbl>
              <c:idx val="10"/>
              <c:layout>
                <c:manualLayout>
                  <c:x val="-2.6976080898505408E-2"/>
                  <c:y val="-3.398692810457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F2-4239-8BBE-70C495289352}"/>
                </c:ext>
              </c:extLst>
            </c:dLbl>
            <c:dLbl>
              <c:idx val="11"/>
              <c:layout>
                <c:manualLayout>
                  <c:x val="-3.3720101123131604E-2"/>
                  <c:y val="3.660130718954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32-41A0-BA0A-368F44DA1D40}"/>
                </c:ext>
              </c:extLst>
            </c:dLbl>
            <c:dLbl>
              <c:idx val="12"/>
              <c:layout>
                <c:manualLayout>
                  <c:x val="-3.0348091010818569E-2"/>
                  <c:y val="-2.091503267973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AA-408F-98E8-2FBE8006CF86}"/>
                </c:ext>
              </c:extLst>
            </c:dLbl>
            <c:dLbl>
              <c:idx val="13"/>
              <c:layout>
                <c:manualLayout>
                  <c:x val="-3.2034096066975021E-2"/>
                  <c:y val="3.398692810457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62-4131-A2AF-FB0C7A4F904A}"/>
                </c:ext>
              </c:extLst>
            </c:dLbl>
            <c:dLbl>
              <c:idx val="14"/>
              <c:layout>
                <c:manualLayout>
                  <c:x val="-3.2034096066975021E-2"/>
                  <c:y val="2.8758169934640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FD-4F91-83FA-BF700C5039A2}"/>
                </c:ext>
              </c:extLst>
            </c:dLbl>
            <c:dLbl>
              <c:idx val="15"/>
              <c:layout>
                <c:manualLayout>
                  <c:x val="-2.6976080898505284E-2"/>
                  <c:y val="-2.09150326797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FD-4F91-83FA-BF700C5039A2}"/>
                </c:ext>
              </c:extLst>
            </c:dLbl>
            <c:dLbl>
              <c:idx val="16"/>
              <c:layout>
                <c:manualLayout>
                  <c:x val="-3.5406106179288181E-2"/>
                  <c:y val="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44-418A-8B3D-1B1D8E0FECD8}"/>
                </c:ext>
              </c:extLst>
            </c:dLbl>
            <c:dLbl>
              <c:idx val="17"/>
              <c:layout>
                <c:manualLayout>
                  <c:x val="-2.6976080898505284E-2"/>
                  <c:y val="3.660130718954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44-418A-8B3D-1B1D8E0FECD8}"/>
                </c:ext>
              </c:extLst>
            </c:dLbl>
            <c:dLbl>
              <c:idx val="18"/>
              <c:layout>
                <c:manualLayout>
                  <c:x val="-3.0348091010818444E-2"/>
                  <c:y val="-2.352941176470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67-4B3B-B642-3364CB13E7FD}"/>
                </c:ext>
              </c:extLst>
            </c:dLbl>
            <c:dLbl>
              <c:idx val="19"/>
              <c:layout>
                <c:manualLayout>
                  <c:x val="-2.8662085954661864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67-4B3B-B642-3364CB13E7FD}"/>
                </c:ext>
              </c:extLst>
            </c:dLbl>
            <c:dLbl>
              <c:idx val="20"/>
              <c:layout>
                <c:manualLayout>
                  <c:x val="-3.2034096066975021E-2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67-4B3B-B642-3364CB13E7FD}"/>
                </c:ext>
              </c:extLst>
            </c:dLbl>
            <c:dLbl>
              <c:idx val="21"/>
              <c:layout>
                <c:manualLayout>
                  <c:x val="-2.8662085954661864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DA-46BF-8E3E-5EF9A6226D58}"/>
                </c:ext>
              </c:extLst>
            </c:dLbl>
            <c:dLbl>
              <c:idx val="22"/>
              <c:layout>
                <c:manualLayout>
                  <c:x val="-2.8662085954661864E-2"/>
                  <c:y val="-5.75163398692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D3-4791-9050-51EE149715DA}"/>
                </c:ext>
              </c:extLst>
            </c:dLbl>
            <c:dLbl>
              <c:idx val="23"/>
              <c:layout>
                <c:manualLayout>
                  <c:x val="-2.8662085954661864E-2"/>
                  <c:y val="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D3-4791-9050-51EE149715DA}"/>
                </c:ext>
              </c:extLst>
            </c:dLbl>
            <c:dLbl>
              <c:idx val="24"/>
              <c:layout>
                <c:manualLayout>
                  <c:x val="-2.5290075842348703E-2"/>
                  <c:y val="3.660130718954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8F-4DB3-A233-EE8DDF9C1266}"/>
                </c:ext>
              </c:extLst>
            </c:dLbl>
            <c:dLbl>
              <c:idx val="25"/>
              <c:layout>
                <c:manualLayout>
                  <c:x val="-2.5290075842348578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8F-4DB3-A233-EE8DDF9C1266}"/>
                </c:ext>
              </c:extLst>
            </c:dLbl>
            <c:dLbl>
              <c:idx val="26"/>
              <c:layout>
                <c:manualLayout>
                  <c:x val="-2.8662085954661864E-2"/>
                  <c:y val="2.352941176470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A8-45D2-8C96-FA9460E09B2E}"/>
                </c:ext>
              </c:extLst>
            </c:dLbl>
            <c:dLbl>
              <c:idx val="27"/>
              <c:layout>
                <c:manualLayout>
                  <c:x val="-3.0172056152199384E-2"/>
                  <c:y val="-3.5278060830631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A8-45D2-8C96-FA9460E09B2E}"/>
                </c:ext>
              </c:extLst>
            </c:dLbl>
            <c:dLbl>
              <c:idx val="28"/>
              <c:layout>
                <c:manualLayout>
                  <c:x val="-2.3457375070676263E-2"/>
                  <c:y val="-2.2367556996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A8-45D2-8C96-FA9460E09B2E}"/>
                </c:ext>
              </c:extLst>
            </c:dLbl>
            <c:dLbl>
              <c:idx val="29"/>
              <c:layout>
                <c:manualLayout>
                  <c:x val="-3.0348091010818569E-2"/>
                  <c:y val="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15-4FE7-A0F3-D74E01CE71E1}"/>
                </c:ext>
              </c:extLst>
            </c:dLbl>
            <c:dLbl>
              <c:idx val="30"/>
              <c:layout>
                <c:manualLayout>
                  <c:x val="-2.6976080898505284E-2"/>
                  <c:y val="-2.352941176470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15-4FE7-A0F3-D74E01CE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STČ!$A$48:$A$78</c:f>
              <c:numCache>
                <c:formatCode>m/d/yyyy</c:formatCode>
                <c:ptCount val="31"/>
                <c:pt idx="0">
                  <c:v>44121</c:v>
                </c:pt>
                <c:pt idx="1">
                  <c:v>44122</c:v>
                </c:pt>
                <c:pt idx="2">
                  <c:v>44123</c:v>
                </c:pt>
                <c:pt idx="3">
                  <c:v>44124</c:v>
                </c:pt>
                <c:pt idx="4">
                  <c:v>44125</c:v>
                </c:pt>
                <c:pt idx="5">
                  <c:v>44126</c:v>
                </c:pt>
                <c:pt idx="6">
                  <c:v>44127</c:v>
                </c:pt>
                <c:pt idx="7">
                  <c:v>44128</c:v>
                </c:pt>
                <c:pt idx="8">
                  <c:v>44129</c:v>
                </c:pt>
                <c:pt idx="9">
                  <c:v>44130</c:v>
                </c:pt>
                <c:pt idx="10">
                  <c:v>44131</c:v>
                </c:pt>
                <c:pt idx="11">
                  <c:v>44132</c:v>
                </c:pt>
                <c:pt idx="12">
                  <c:v>44133</c:v>
                </c:pt>
                <c:pt idx="13">
                  <c:v>44134</c:v>
                </c:pt>
                <c:pt idx="14">
                  <c:v>44135</c:v>
                </c:pt>
                <c:pt idx="15">
                  <c:v>44136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44143</c:v>
                </c:pt>
                <c:pt idx="23">
                  <c:v>44144</c:v>
                </c:pt>
                <c:pt idx="24">
                  <c:v>44145</c:v>
                </c:pt>
                <c:pt idx="25">
                  <c:v>44146</c:v>
                </c:pt>
                <c:pt idx="26">
                  <c:v>44147</c:v>
                </c:pt>
                <c:pt idx="27">
                  <c:v>44148</c:v>
                </c:pt>
                <c:pt idx="28">
                  <c:v>44149</c:v>
                </c:pt>
                <c:pt idx="29">
                  <c:v>44150</c:v>
                </c:pt>
                <c:pt idx="30">
                  <c:v>44151</c:v>
                </c:pt>
              </c:numCache>
            </c:numRef>
          </c:cat>
          <c:val>
            <c:numRef>
              <c:f>STČ!$E$48:$E$78</c:f>
              <c:numCache>
                <c:formatCode>0.00</c:formatCode>
                <c:ptCount val="31"/>
                <c:pt idx="0">
                  <c:v>26.154906917949898</c:v>
                </c:pt>
                <c:pt idx="1">
                  <c:v>27.432150313152402</c:v>
                </c:pt>
                <c:pt idx="2">
                  <c:v>31.040476781723363</c:v>
                </c:pt>
                <c:pt idx="3">
                  <c:v>27.624409734834725</c:v>
                </c:pt>
                <c:pt idx="4">
                  <c:v>31.042093646539492</c:v>
                </c:pt>
                <c:pt idx="5">
                  <c:v>28.31334683071173</c:v>
                </c:pt>
                <c:pt idx="6">
                  <c:v>29.546196539340517</c:v>
                </c:pt>
                <c:pt idx="7">
                  <c:v>27.973150445060558</c:v>
                </c:pt>
                <c:pt idx="8">
                  <c:v>27.495682210708118</c:v>
                </c:pt>
                <c:pt idx="9">
                  <c:v>34.159509202453989</c:v>
                </c:pt>
                <c:pt idx="10">
                  <c:v>31.333228889237038</c:v>
                </c:pt>
                <c:pt idx="11">
                  <c:v>29.684450227716333</c:v>
                </c:pt>
                <c:pt idx="12">
                  <c:v>28.975265017667844</c:v>
                </c:pt>
                <c:pt idx="13">
                  <c:v>27.799408191870427</c:v>
                </c:pt>
                <c:pt idx="14">
                  <c:v>29.185317815577438</c:v>
                </c:pt>
                <c:pt idx="15">
                  <c:v>34.36790310370931</c:v>
                </c:pt>
                <c:pt idx="16">
                  <c:v>27.154944473823374</c:v>
                </c:pt>
                <c:pt idx="17">
                  <c:v>24.98620055197792</c:v>
                </c:pt>
                <c:pt idx="18">
                  <c:v>30.502759043531579</c:v>
                </c:pt>
                <c:pt idx="19">
                  <c:v>28.288907996560621</c:v>
                </c:pt>
                <c:pt idx="20">
                  <c:v>27.111613876319758</c:v>
                </c:pt>
                <c:pt idx="21">
                  <c:v>22.022975623423928</c:v>
                </c:pt>
                <c:pt idx="22">
                  <c:v>25.088841506751955</c:v>
                </c:pt>
                <c:pt idx="23">
                  <c:v>17.066754357119368</c:v>
                </c:pt>
                <c:pt idx="24">
                  <c:v>20.65491183879093</c:v>
                </c:pt>
                <c:pt idx="25">
                  <c:v>25.498844780508296</c:v>
                </c:pt>
                <c:pt idx="26">
                  <c:v>21.614967996061054</c:v>
                </c:pt>
                <c:pt idx="27">
                  <c:v>20.913651967256406</c:v>
                </c:pt>
                <c:pt idx="28">
                  <c:v>19.969119917653114</c:v>
                </c:pt>
                <c:pt idx="29">
                  <c:v>15.34344335414808</c:v>
                </c:pt>
                <c:pt idx="30">
                  <c:v>16.331025802391441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5741-4405-9434-636CDE13F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855888"/>
        <c:axId val="503855496"/>
      </c:lineChart>
      <c:dateAx>
        <c:axId val="5038547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53144"/>
        <c:crosses val="autoZero"/>
        <c:auto val="1"/>
        <c:lblOffset val="100"/>
        <c:baseTimeUnit val="days"/>
      </c:dateAx>
      <c:valAx>
        <c:axId val="50385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54712"/>
        <c:crosses val="autoZero"/>
        <c:crossBetween val="between"/>
      </c:valAx>
      <c:valAx>
        <c:axId val="503855496"/>
        <c:scaling>
          <c:orientation val="minMax"/>
          <c:max val="6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55888"/>
        <c:crosses val="max"/>
        <c:crossBetween val="between"/>
      </c:valAx>
      <c:dateAx>
        <c:axId val="5038558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0385549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GRAFY_K!$A$16</c:f>
              <c:strCache>
                <c:ptCount val="1"/>
                <c:pt idx="0">
                  <c:v>CZ080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GRAFY_K!$B$16:$O$16</c:f>
              <c:numCache>
                <c:formatCode>General</c:formatCode>
                <c:ptCount val="14"/>
                <c:pt idx="0">
                  <c:v>1315</c:v>
                </c:pt>
                <c:pt idx="1">
                  <c:v>1763</c:v>
                </c:pt>
                <c:pt idx="2">
                  <c:v>1599</c:v>
                </c:pt>
                <c:pt idx="3">
                  <c:v>1188</c:v>
                </c:pt>
                <c:pt idx="4">
                  <c:v>1069</c:v>
                </c:pt>
                <c:pt idx="5">
                  <c:v>630</c:v>
                </c:pt>
                <c:pt idx="6">
                  <c:v>835</c:v>
                </c:pt>
                <c:pt idx="7">
                  <c:v>908</c:v>
                </c:pt>
                <c:pt idx="8">
                  <c:v>1067</c:v>
                </c:pt>
                <c:pt idx="9">
                  <c:v>827</c:v>
                </c:pt>
                <c:pt idx="10">
                  <c:v>902</c:v>
                </c:pt>
                <c:pt idx="11">
                  <c:v>601</c:v>
                </c:pt>
                <c:pt idx="12">
                  <c:v>477</c:v>
                </c:pt>
                <c:pt idx="13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4-4882-9426-A73723A99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03852752"/>
        <c:axId val="535330880"/>
      </c:barChart>
      <c:dateAx>
        <c:axId val="5038527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330880"/>
        <c:crosses val="autoZero"/>
        <c:auto val="1"/>
        <c:lblOffset val="100"/>
        <c:baseTimeUnit val="days"/>
      </c:dateAx>
      <c:valAx>
        <c:axId val="53533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5667680679508546E-2"/>
              <c:y val="9.46405002778973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5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GRAFY_K!$A$13</c:f>
              <c:strCache>
                <c:ptCount val="1"/>
                <c:pt idx="0">
                  <c:v>CZ064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GRAFY_K!$B$13:$O$13</c:f>
              <c:numCache>
                <c:formatCode>General</c:formatCode>
                <c:ptCount val="14"/>
                <c:pt idx="0">
                  <c:v>1332</c:v>
                </c:pt>
                <c:pt idx="1">
                  <c:v>2289</c:v>
                </c:pt>
                <c:pt idx="2">
                  <c:v>1379</c:v>
                </c:pt>
                <c:pt idx="3">
                  <c:v>1160</c:v>
                </c:pt>
                <c:pt idx="4">
                  <c:v>798</c:v>
                </c:pt>
                <c:pt idx="5">
                  <c:v>209</c:v>
                </c:pt>
                <c:pt idx="6">
                  <c:v>593</c:v>
                </c:pt>
                <c:pt idx="7">
                  <c:v>1052</c:v>
                </c:pt>
                <c:pt idx="8">
                  <c:v>793</c:v>
                </c:pt>
                <c:pt idx="9">
                  <c:v>750</c:v>
                </c:pt>
                <c:pt idx="10">
                  <c:v>804</c:v>
                </c:pt>
                <c:pt idx="11">
                  <c:v>342</c:v>
                </c:pt>
                <c:pt idx="12">
                  <c:v>174</c:v>
                </c:pt>
                <c:pt idx="13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E-4B0E-B56B-7F7D40737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35327744"/>
        <c:axId val="535328920"/>
      </c:barChart>
      <c:dateAx>
        <c:axId val="5353277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328920"/>
        <c:crosses val="autoZero"/>
        <c:auto val="1"/>
        <c:lblOffset val="100"/>
        <c:baseTimeUnit val="days"/>
      </c:dateAx>
      <c:valAx>
        <c:axId val="5353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2.0579100907919427E-2"/>
              <c:y val="0.11568300221473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32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1781259707736"/>
          <c:y val="5.9557636401695584E-2"/>
          <c:w val="0.86226246031713849"/>
          <c:h val="0.675214345673885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GRAFY_K!$A$14</c:f>
              <c:strCache>
                <c:ptCount val="1"/>
                <c:pt idx="0">
                  <c:v>CZ071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GRAFY_K!$B$14:$O$14</c:f>
              <c:numCache>
                <c:formatCode>General</c:formatCode>
                <c:ptCount val="14"/>
                <c:pt idx="0">
                  <c:v>836</c:v>
                </c:pt>
                <c:pt idx="1">
                  <c:v>894</c:v>
                </c:pt>
                <c:pt idx="2">
                  <c:v>770</c:v>
                </c:pt>
                <c:pt idx="3">
                  <c:v>796</c:v>
                </c:pt>
                <c:pt idx="4">
                  <c:v>394</c:v>
                </c:pt>
                <c:pt idx="5">
                  <c:v>342</c:v>
                </c:pt>
                <c:pt idx="6">
                  <c:v>554</c:v>
                </c:pt>
                <c:pt idx="7">
                  <c:v>328</c:v>
                </c:pt>
                <c:pt idx="8">
                  <c:v>804</c:v>
                </c:pt>
                <c:pt idx="9">
                  <c:v>417</c:v>
                </c:pt>
                <c:pt idx="10">
                  <c:v>416</c:v>
                </c:pt>
                <c:pt idx="11">
                  <c:v>209</c:v>
                </c:pt>
                <c:pt idx="12">
                  <c:v>56</c:v>
                </c:pt>
                <c:pt idx="13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5-4BDF-B136-EA0D529F6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35331272"/>
        <c:axId val="535326176"/>
      </c:barChart>
      <c:dateAx>
        <c:axId val="5353312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326176"/>
        <c:crosses val="autoZero"/>
        <c:auto val="1"/>
        <c:lblOffset val="100"/>
        <c:baseTimeUnit val="days"/>
      </c:dateAx>
      <c:valAx>
        <c:axId val="5353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2.1670032819751238E-2"/>
              <c:y val="0.17111245735148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33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GRAFY_K!$A$5</c:f>
              <c:strCache>
                <c:ptCount val="1"/>
                <c:pt idx="0">
                  <c:v>CZ031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GRAFY_K!$B$5:$O$5</c:f>
              <c:numCache>
                <c:formatCode>General</c:formatCode>
                <c:ptCount val="14"/>
                <c:pt idx="0">
                  <c:v>939</c:v>
                </c:pt>
                <c:pt idx="1">
                  <c:v>1088</c:v>
                </c:pt>
                <c:pt idx="2">
                  <c:v>1030</c:v>
                </c:pt>
                <c:pt idx="3">
                  <c:v>1231</c:v>
                </c:pt>
                <c:pt idx="4">
                  <c:v>665</c:v>
                </c:pt>
                <c:pt idx="5">
                  <c:v>213</c:v>
                </c:pt>
                <c:pt idx="6">
                  <c:v>205</c:v>
                </c:pt>
                <c:pt idx="7">
                  <c:v>874</c:v>
                </c:pt>
                <c:pt idx="8">
                  <c:v>608</c:v>
                </c:pt>
                <c:pt idx="9">
                  <c:v>589</c:v>
                </c:pt>
                <c:pt idx="10">
                  <c:v>553</c:v>
                </c:pt>
                <c:pt idx="11">
                  <c:v>277</c:v>
                </c:pt>
                <c:pt idx="12">
                  <c:v>58</c:v>
                </c:pt>
                <c:pt idx="13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6-45CE-BA44-6009B72B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35328528"/>
        <c:axId val="535330096"/>
      </c:barChart>
      <c:dateAx>
        <c:axId val="53532852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330096"/>
        <c:crosses val="autoZero"/>
        <c:auto val="1"/>
        <c:lblOffset val="100"/>
        <c:baseTimeUnit val="days"/>
      </c:dateAx>
      <c:valAx>
        <c:axId val="53533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32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GRAFY_K!$A$6</c:f>
              <c:strCache>
                <c:ptCount val="1"/>
                <c:pt idx="0">
                  <c:v>CZ032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GRAFY_K!$B$6:$O$6</c:f>
              <c:numCache>
                <c:formatCode>General</c:formatCode>
                <c:ptCount val="14"/>
                <c:pt idx="0">
                  <c:v>648</c:v>
                </c:pt>
                <c:pt idx="1">
                  <c:v>669</c:v>
                </c:pt>
                <c:pt idx="2">
                  <c:v>547</c:v>
                </c:pt>
                <c:pt idx="3">
                  <c:v>516</c:v>
                </c:pt>
                <c:pt idx="4">
                  <c:v>195</c:v>
                </c:pt>
                <c:pt idx="5">
                  <c:v>223</c:v>
                </c:pt>
                <c:pt idx="6">
                  <c:v>311</c:v>
                </c:pt>
                <c:pt idx="7">
                  <c:v>381</c:v>
                </c:pt>
                <c:pt idx="8">
                  <c:v>348</c:v>
                </c:pt>
                <c:pt idx="9">
                  <c:v>382</c:v>
                </c:pt>
                <c:pt idx="10">
                  <c:v>339</c:v>
                </c:pt>
                <c:pt idx="11">
                  <c:v>273</c:v>
                </c:pt>
                <c:pt idx="12">
                  <c:v>133</c:v>
                </c:pt>
                <c:pt idx="13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4-4E41-8B69-1A2496EBB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35323824"/>
        <c:axId val="535324216"/>
      </c:barChart>
      <c:dateAx>
        <c:axId val="5353238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324216"/>
        <c:crosses val="autoZero"/>
        <c:auto val="1"/>
        <c:lblOffset val="100"/>
        <c:baseTimeUnit val="days"/>
      </c:dateAx>
      <c:valAx>
        <c:axId val="53532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5963290100831236E-2"/>
              <c:y val="6.19656426796686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32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GRAFY_K!$A$7</c:f>
              <c:strCache>
                <c:ptCount val="1"/>
                <c:pt idx="0">
                  <c:v>CZ041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GRAFY_K!$B$7:$O$7</c:f>
              <c:numCache>
                <c:formatCode>General</c:formatCode>
                <c:ptCount val="14"/>
                <c:pt idx="0">
                  <c:v>383</c:v>
                </c:pt>
                <c:pt idx="1">
                  <c:v>271</c:v>
                </c:pt>
                <c:pt idx="2">
                  <c:v>323</c:v>
                </c:pt>
                <c:pt idx="3">
                  <c:v>117</c:v>
                </c:pt>
                <c:pt idx="4">
                  <c:v>380</c:v>
                </c:pt>
                <c:pt idx="5">
                  <c:v>33</c:v>
                </c:pt>
                <c:pt idx="6">
                  <c:v>42</c:v>
                </c:pt>
                <c:pt idx="7">
                  <c:v>381</c:v>
                </c:pt>
                <c:pt idx="8">
                  <c:v>64</c:v>
                </c:pt>
                <c:pt idx="9">
                  <c:v>240</c:v>
                </c:pt>
                <c:pt idx="10">
                  <c:v>152</c:v>
                </c:pt>
                <c:pt idx="11">
                  <c:v>61</c:v>
                </c:pt>
                <c:pt idx="12">
                  <c:v>12</c:v>
                </c:pt>
                <c:pt idx="13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1-423C-AE14-0527362B7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07313608"/>
        <c:axId val="507314392"/>
      </c:barChart>
      <c:dateAx>
        <c:axId val="5073136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314392"/>
        <c:crosses val="autoZero"/>
        <c:auto val="1"/>
        <c:lblOffset val="100"/>
        <c:baseTimeUnit val="days"/>
      </c:dateAx>
      <c:valAx>
        <c:axId val="50731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3244062103009266E-3"/>
              <c:y val="4.4220748584152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31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GRAFY_K!$A$8</c:f>
              <c:strCache>
                <c:ptCount val="1"/>
                <c:pt idx="0">
                  <c:v>CZ042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4-4BCE-A1CC-979C3D4DA6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4-4BCE-A1CC-979C3D4DA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GRAFY_K!$B$8:$O$8</c:f>
              <c:numCache>
                <c:formatCode>General</c:formatCode>
                <c:ptCount val="14"/>
                <c:pt idx="0">
                  <c:v>817</c:v>
                </c:pt>
                <c:pt idx="1">
                  <c:v>1128</c:v>
                </c:pt>
                <c:pt idx="2">
                  <c:v>873</c:v>
                </c:pt>
                <c:pt idx="3">
                  <c:v>963</c:v>
                </c:pt>
                <c:pt idx="4">
                  <c:v>711</c:v>
                </c:pt>
                <c:pt idx="5">
                  <c:v>260</c:v>
                </c:pt>
                <c:pt idx="6">
                  <c:v>392</c:v>
                </c:pt>
                <c:pt idx="7">
                  <c:v>712</c:v>
                </c:pt>
                <c:pt idx="8">
                  <c:v>616</c:v>
                </c:pt>
                <c:pt idx="9">
                  <c:v>672</c:v>
                </c:pt>
                <c:pt idx="10">
                  <c:v>520</c:v>
                </c:pt>
                <c:pt idx="11">
                  <c:v>348</c:v>
                </c:pt>
                <c:pt idx="12">
                  <c:v>163</c:v>
                </c:pt>
                <c:pt idx="13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4-4BCE-A1CC-979C3D4DA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07311648"/>
        <c:axId val="507314000"/>
      </c:barChart>
      <c:dateAx>
        <c:axId val="5073116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314000"/>
        <c:crosses val="autoZero"/>
        <c:auto val="1"/>
        <c:lblOffset val="100"/>
        <c:baseTimeUnit val="days"/>
      </c:dateAx>
      <c:valAx>
        <c:axId val="50731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3244062103009266E-3"/>
              <c:y val="4.4220748584152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31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GRAFY_K!$A$9</c:f>
              <c:strCache>
                <c:ptCount val="1"/>
                <c:pt idx="0">
                  <c:v>CZ051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GRAFY_K!$B$9:$O$9</c:f>
              <c:numCache>
                <c:formatCode>General</c:formatCode>
                <c:ptCount val="14"/>
                <c:pt idx="0">
                  <c:v>665</c:v>
                </c:pt>
                <c:pt idx="1">
                  <c:v>677</c:v>
                </c:pt>
                <c:pt idx="2">
                  <c:v>650</c:v>
                </c:pt>
                <c:pt idx="3">
                  <c:v>627</c:v>
                </c:pt>
                <c:pt idx="4">
                  <c:v>365</c:v>
                </c:pt>
                <c:pt idx="5">
                  <c:v>240</c:v>
                </c:pt>
                <c:pt idx="6">
                  <c:v>360</c:v>
                </c:pt>
                <c:pt idx="7">
                  <c:v>426</c:v>
                </c:pt>
                <c:pt idx="8">
                  <c:v>214</c:v>
                </c:pt>
                <c:pt idx="9">
                  <c:v>622</c:v>
                </c:pt>
                <c:pt idx="10">
                  <c:v>324</c:v>
                </c:pt>
                <c:pt idx="11">
                  <c:v>310</c:v>
                </c:pt>
                <c:pt idx="12">
                  <c:v>91</c:v>
                </c:pt>
                <c:pt idx="13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D-4716-BF36-5AEBCC160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28808384"/>
        <c:axId val="528809168"/>
      </c:barChart>
      <c:dateAx>
        <c:axId val="5288083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8809168"/>
        <c:crosses val="autoZero"/>
        <c:auto val="1"/>
        <c:lblOffset val="100"/>
        <c:baseTimeUnit val="days"/>
      </c:dateAx>
      <c:valAx>
        <c:axId val="52880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1548957029149931E-2"/>
              <c:y val="4.73853822758415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880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GRAFY_K!$A$10</c:f>
              <c:strCache>
                <c:ptCount val="1"/>
                <c:pt idx="0">
                  <c:v>CZ052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GRAFY_K!$B$10:$O$10</c:f>
              <c:numCache>
                <c:formatCode>General</c:formatCode>
                <c:ptCount val="14"/>
                <c:pt idx="0">
                  <c:v>621</c:v>
                </c:pt>
                <c:pt idx="1">
                  <c:v>1046</c:v>
                </c:pt>
                <c:pt idx="2">
                  <c:v>718</c:v>
                </c:pt>
                <c:pt idx="3">
                  <c:v>591</c:v>
                </c:pt>
                <c:pt idx="4">
                  <c:v>443</c:v>
                </c:pt>
                <c:pt idx="5">
                  <c:v>265</c:v>
                </c:pt>
                <c:pt idx="6">
                  <c:v>401</c:v>
                </c:pt>
                <c:pt idx="7">
                  <c:v>479</c:v>
                </c:pt>
                <c:pt idx="8">
                  <c:v>572</c:v>
                </c:pt>
                <c:pt idx="9">
                  <c:v>402</c:v>
                </c:pt>
                <c:pt idx="10">
                  <c:v>341</c:v>
                </c:pt>
                <c:pt idx="11">
                  <c:v>313</c:v>
                </c:pt>
                <c:pt idx="12">
                  <c:v>95</c:v>
                </c:pt>
                <c:pt idx="13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2-4F56-A151-B017ECFF8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28811128"/>
        <c:axId val="528809952"/>
      </c:barChart>
      <c:dateAx>
        <c:axId val="52881112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8809952"/>
        <c:crosses val="autoZero"/>
        <c:auto val="1"/>
        <c:lblOffset val="100"/>
        <c:baseTimeUnit val="days"/>
      </c:dateAx>
      <c:valAx>
        <c:axId val="52880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1.5434027777777777E-2"/>
              <c:y val="4.30967407907985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881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VÝVOJ POZITIVIT V ČR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666666666666664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57-426B-B9F0-A575FB67B006}"/>
                </c:ext>
              </c:extLst>
            </c:dLbl>
            <c:dLbl>
              <c:idx val="1"/>
              <c:layout>
                <c:manualLayout>
                  <c:x val="-4.722222222222222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57-426B-B9F0-A575FB67B006}"/>
                </c:ext>
              </c:extLst>
            </c:dLbl>
            <c:dLbl>
              <c:idx val="2"/>
              <c:layout>
                <c:manualLayout>
                  <c:x val="-4.1666666666666664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57-426B-B9F0-A575FB67B006}"/>
                </c:ext>
              </c:extLst>
            </c:dLbl>
            <c:dLbl>
              <c:idx val="3"/>
              <c:layout>
                <c:manualLayout>
                  <c:x val="-5.277777777777777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57-426B-B9F0-A575FB67B006}"/>
                </c:ext>
              </c:extLst>
            </c:dLbl>
            <c:dLbl>
              <c:idx val="4"/>
              <c:layout>
                <c:manualLayout>
                  <c:x val="-4.722222222222222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57-426B-B9F0-A575FB67B006}"/>
                </c:ext>
              </c:extLst>
            </c:dLbl>
            <c:dLbl>
              <c:idx val="5"/>
              <c:layout>
                <c:manualLayout>
                  <c:x val="-4.722222222222222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57-426B-B9F0-A575FB67B006}"/>
                </c:ext>
              </c:extLst>
            </c:dLbl>
            <c:dLbl>
              <c:idx val="6"/>
              <c:layout>
                <c:manualLayout>
                  <c:x val="-4.166666666666676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57-426B-B9F0-A575FB67B006}"/>
                </c:ext>
              </c:extLst>
            </c:dLbl>
            <c:dLbl>
              <c:idx val="7"/>
              <c:layout>
                <c:manualLayout>
                  <c:x val="-3.466667565848635E-2"/>
                  <c:y val="-4.010489165995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2-40A6-ACB1-222155E6B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ČR!$H$21:$H$30</c:f>
              <c:strCache>
                <c:ptCount val="10"/>
                <c:pt idx="0">
                  <c:v>2020-W37
7. 9.-13. 9.</c:v>
                </c:pt>
                <c:pt idx="1">
                  <c:v>2020-W38
14. 9.-20. 9.</c:v>
                </c:pt>
                <c:pt idx="2">
                  <c:v>2020-W39
21. 9.-27. 9.</c:v>
                </c:pt>
                <c:pt idx="3">
                  <c:v>2020-W40
28. 9.-4. 10.</c:v>
                </c:pt>
                <c:pt idx="4">
                  <c:v>2020-W41
5. 10.-11. 10.</c:v>
                </c:pt>
                <c:pt idx="5">
                  <c:v>2020-W42
12. 10.-18. 10.</c:v>
                </c:pt>
                <c:pt idx="6">
                  <c:v>2020-W43
19. 10.-25. 10.</c:v>
                </c:pt>
                <c:pt idx="7">
                  <c:v>2020-W44
26. 10.-1. 11.</c:v>
                </c:pt>
                <c:pt idx="8">
                  <c:v>2020-W45
2. 11.-8. 11.</c:v>
                </c:pt>
                <c:pt idx="9">
                  <c:v>2020-W46
9. 11.-15. 11.</c:v>
                </c:pt>
              </c:strCache>
            </c:strRef>
          </c:cat>
          <c:val>
            <c:numRef>
              <c:f>ČR!$K$21:$K$30</c:f>
              <c:numCache>
                <c:formatCode>0.00</c:formatCode>
                <c:ptCount val="10"/>
                <c:pt idx="0">
                  <c:v>8.7071039909818122</c:v>
                </c:pt>
                <c:pt idx="1">
                  <c:v>10.195996014695808</c:v>
                </c:pt>
                <c:pt idx="2">
                  <c:v>11.238099432589754</c:v>
                </c:pt>
                <c:pt idx="3">
                  <c:v>14.629071367717412</c:v>
                </c:pt>
                <c:pt idx="4">
                  <c:v>23.581588022827912</c:v>
                </c:pt>
                <c:pt idx="5">
                  <c:v>27.244981692715957</c:v>
                </c:pt>
                <c:pt idx="6">
                  <c:v>31.278879726617639</c:v>
                </c:pt>
                <c:pt idx="7">
                  <c:v>31.039607086997389</c:v>
                </c:pt>
                <c:pt idx="8">
                  <c:v>29.854893863593706</c:v>
                </c:pt>
                <c:pt idx="9">
                  <c:v>24.103674694307578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57-426B-B9F0-A575FB67B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831864"/>
        <c:axId val="499827160"/>
      </c:lineChart>
      <c:catAx>
        <c:axId val="49983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827160"/>
        <c:crosses val="autoZero"/>
        <c:auto val="1"/>
        <c:lblAlgn val="ctr"/>
        <c:lblOffset val="100"/>
        <c:noMultiLvlLbl val="0"/>
      </c:catAx>
      <c:valAx>
        <c:axId val="499827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83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95203226987042E-2"/>
          <c:y val="7.7832696473933705E-2"/>
          <c:w val="0.87671985673549668"/>
          <c:h val="0.6109253817326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GRAFY_K!$A$11</c:f>
              <c:strCache>
                <c:ptCount val="1"/>
                <c:pt idx="0">
                  <c:v>CZ053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GRAFY_K!$B$11:$O$11</c:f>
              <c:numCache>
                <c:formatCode>General</c:formatCode>
                <c:ptCount val="14"/>
                <c:pt idx="0">
                  <c:v>677</c:v>
                </c:pt>
                <c:pt idx="1">
                  <c:v>987</c:v>
                </c:pt>
                <c:pt idx="2">
                  <c:v>798</c:v>
                </c:pt>
                <c:pt idx="3">
                  <c:v>722</c:v>
                </c:pt>
                <c:pt idx="4">
                  <c:v>357</c:v>
                </c:pt>
                <c:pt idx="5">
                  <c:v>99</c:v>
                </c:pt>
                <c:pt idx="6">
                  <c:v>349</c:v>
                </c:pt>
                <c:pt idx="7">
                  <c:v>572</c:v>
                </c:pt>
                <c:pt idx="8">
                  <c:v>600</c:v>
                </c:pt>
                <c:pt idx="9">
                  <c:v>499</c:v>
                </c:pt>
                <c:pt idx="10">
                  <c:v>575</c:v>
                </c:pt>
                <c:pt idx="11">
                  <c:v>214</c:v>
                </c:pt>
                <c:pt idx="12">
                  <c:v>70</c:v>
                </c:pt>
                <c:pt idx="13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1-45C7-A8D9-9C537EE4B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25039936"/>
        <c:axId val="525042288"/>
      </c:barChart>
      <c:dateAx>
        <c:axId val="5250399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5042288"/>
        <c:crosses val="autoZero"/>
        <c:auto val="1"/>
        <c:lblOffset val="100"/>
        <c:baseTimeUnit val="days"/>
      </c:dateAx>
      <c:valAx>
        <c:axId val="52504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4319408116097701E-2"/>
              <c:y val="5.32554769012231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503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GRAFY_K!$A$12</c:f>
              <c:strCache>
                <c:ptCount val="1"/>
                <c:pt idx="0">
                  <c:v>CZ063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GRAFY_K!$B$12:$O$12</c:f>
              <c:numCache>
                <c:formatCode>General</c:formatCode>
                <c:ptCount val="14"/>
                <c:pt idx="0">
                  <c:v>627</c:v>
                </c:pt>
                <c:pt idx="1">
                  <c:v>865</c:v>
                </c:pt>
                <c:pt idx="2">
                  <c:v>1036</c:v>
                </c:pt>
                <c:pt idx="3">
                  <c:v>739</c:v>
                </c:pt>
                <c:pt idx="4">
                  <c:v>690</c:v>
                </c:pt>
                <c:pt idx="5">
                  <c:v>173</c:v>
                </c:pt>
                <c:pt idx="6">
                  <c:v>615</c:v>
                </c:pt>
                <c:pt idx="7">
                  <c:v>774</c:v>
                </c:pt>
                <c:pt idx="8">
                  <c:v>627</c:v>
                </c:pt>
                <c:pt idx="9">
                  <c:v>636</c:v>
                </c:pt>
                <c:pt idx="10">
                  <c:v>756</c:v>
                </c:pt>
                <c:pt idx="11">
                  <c:v>308</c:v>
                </c:pt>
                <c:pt idx="12">
                  <c:v>82</c:v>
                </c:pt>
                <c:pt idx="13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F-432C-93F9-C3FA305B3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25041504"/>
        <c:axId val="525038760"/>
      </c:barChart>
      <c:dateAx>
        <c:axId val="5250415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5038760"/>
        <c:crosses val="autoZero"/>
        <c:auto val="1"/>
        <c:lblOffset val="100"/>
        <c:baseTimeUnit val="days"/>
      </c:dateAx>
      <c:valAx>
        <c:axId val="52503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1479116210475043E-2"/>
              <c:y val="2.57513122777491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504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GRAFY_K!$A$15</c:f>
              <c:strCache>
                <c:ptCount val="1"/>
                <c:pt idx="0">
                  <c:v>CZ072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GRAFY_K!$B$15:$O$15</c:f>
              <c:numCache>
                <c:formatCode>General</c:formatCode>
                <c:ptCount val="14"/>
                <c:pt idx="0">
                  <c:v>986</c:v>
                </c:pt>
                <c:pt idx="1">
                  <c:v>1113</c:v>
                </c:pt>
                <c:pt idx="2">
                  <c:v>974</c:v>
                </c:pt>
                <c:pt idx="3">
                  <c:v>714</c:v>
                </c:pt>
                <c:pt idx="4">
                  <c:v>457</c:v>
                </c:pt>
                <c:pt idx="5">
                  <c:v>365</c:v>
                </c:pt>
                <c:pt idx="6">
                  <c:v>467</c:v>
                </c:pt>
                <c:pt idx="7">
                  <c:v>554</c:v>
                </c:pt>
                <c:pt idx="8">
                  <c:v>618</c:v>
                </c:pt>
                <c:pt idx="9">
                  <c:v>468</c:v>
                </c:pt>
                <c:pt idx="10">
                  <c:v>376</c:v>
                </c:pt>
                <c:pt idx="11">
                  <c:v>288</c:v>
                </c:pt>
                <c:pt idx="12">
                  <c:v>167</c:v>
                </c:pt>
                <c:pt idx="13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7-4BBA-8D71-12FAB5CA1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25040720"/>
        <c:axId val="534376104"/>
      </c:barChart>
      <c:dateAx>
        <c:axId val="52504072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4376104"/>
        <c:crosses val="autoZero"/>
        <c:auto val="1"/>
        <c:lblOffset val="100"/>
        <c:baseTimeUnit val="days"/>
      </c:dateAx>
      <c:valAx>
        <c:axId val="53437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504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/>
              <a:t>SROVNÁNÍ POZITIVIT V JEDNOTLIVÝCH STÁTECH</a:t>
            </a:r>
          </a:p>
        </c:rich>
      </c:tx>
      <c:layout>
        <c:manualLayout>
          <c:xMode val="edge"/>
          <c:yMode val="edge"/>
          <c:x val="0.11781269749090474"/>
          <c:y val="3.1516736752113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8169390973633716E-2"/>
          <c:y val="2.0329122416051532E-2"/>
          <c:w val="0.84447674517908689"/>
          <c:h val="0.86193821862645226"/>
        </c:manualLayout>
      </c:layout>
      <c:lineChart>
        <c:grouping val="standard"/>
        <c:varyColors val="0"/>
        <c:ser>
          <c:idx val="0"/>
          <c:order val="0"/>
          <c:tx>
            <c:v>Rakousko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95300072306579E-2"/>
                  <c:y val="-2.094788693551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18-41B9-B108-194845AAFC20}"/>
                </c:ext>
              </c:extLst>
            </c:dLbl>
            <c:dLbl>
              <c:idx val="1"/>
              <c:layout>
                <c:manualLayout>
                  <c:x val="-1.4461315979754157E-3"/>
                  <c:y val="-2.513746432261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18-41B9-B108-194845AAFC20}"/>
                </c:ext>
              </c:extLst>
            </c:dLbl>
            <c:dLbl>
              <c:idx val="2"/>
              <c:layout>
                <c:manualLayout>
                  <c:x val="-4.3383947939263003E-3"/>
                  <c:y val="-2.723225301616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18-41B9-B108-194845AAFC20}"/>
                </c:ext>
              </c:extLst>
            </c:dLbl>
            <c:dLbl>
              <c:idx val="3"/>
              <c:layout>
                <c:manualLayout>
                  <c:x val="-4.3383947939262474E-3"/>
                  <c:y val="2.513746432261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18-41B9-B108-194845AAFC20}"/>
                </c:ext>
              </c:extLst>
            </c:dLbl>
            <c:dLbl>
              <c:idx val="4"/>
              <c:layout>
                <c:manualLayout>
                  <c:x val="-2.8922631959508315E-3"/>
                  <c:y val="2.5137464322614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18-41B9-B108-194845AAFC20}"/>
                </c:ext>
              </c:extLst>
            </c:dLbl>
            <c:dLbl>
              <c:idx val="5"/>
              <c:layout>
                <c:manualLayout>
                  <c:x val="-1.4461315979754157E-3"/>
                  <c:y val="1.256873216130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18-41B9-B108-194845AAFC20}"/>
                </c:ext>
              </c:extLst>
            </c:dLbl>
            <c:dLbl>
              <c:idx val="8"/>
              <c:layout>
                <c:manualLayout>
                  <c:x val="-2.4640025237594263E-2"/>
                  <c:y val="-3.2080195436592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18-41B9-B108-194845AAFC20}"/>
                </c:ext>
              </c:extLst>
            </c:dLbl>
            <c:numFmt formatCode="#,##0.00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Pozitivita!$K$2:$K$11</c:f>
              <c:numCache>
                <c:formatCode>General</c:formatCode>
                <c:ptCount val="10"/>
                <c:pt idx="0">
                  <c:v>2.4327326143814298</c:v>
                </c:pt>
                <c:pt idx="1">
                  <c:v>4.6114956923041301</c:v>
                </c:pt>
                <c:pt idx="2">
                  <c:v>4.8695635226132099</c:v>
                </c:pt>
                <c:pt idx="3">
                  <c:v>4.5047646549234797</c:v>
                </c:pt>
                <c:pt idx="4">
                  <c:v>3.8808319452297599</c:v>
                </c:pt>
                <c:pt idx="5">
                  <c:v>5.3472160945910199</c:v>
                </c:pt>
                <c:pt idx="6">
                  <c:v>7.5667003478676698</c:v>
                </c:pt>
                <c:pt idx="7">
                  <c:v>9.6070995050221093</c:v>
                </c:pt>
                <c:pt idx="8">
                  <c:v>15.967747698390999</c:v>
                </c:pt>
                <c:pt idx="9">
                  <c:v>20.002304990304001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F18-41B9-B108-194845AAFC20}"/>
            </c:ext>
          </c:extLst>
        </c:ser>
        <c:ser>
          <c:idx val="1"/>
          <c:order val="1"/>
          <c:tx>
            <c:v>Česko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00B0F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368763557483729E-2"/>
                  <c:y val="-3.1421830403268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18-41B9-B108-194845AAFC20}"/>
                </c:ext>
              </c:extLst>
            </c:dLbl>
            <c:dLbl>
              <c:idx val="1"/>
              <c:layout>
                <c:manualLayout>
                  <c:x val="-3.1814895155459148E-2"/>
                  <c:y val="-2.932704170971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18-41B9-B108-194845AAFC20}"/>
                </c:ext>
              </c:extLst>
            </c:dLbl>
            <c:dLbl>
              <c:idx val="2"/>
              <c:layout>
                <c:manualLayout>
                  <c:x val="-3.9045553145336226E-2"/>
                  <c:y val="-2.932704170971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18-41B9-B108-194845AAFC20}"/>
                </c:ext>
              </c:extLst>
            </c:dLbl>
            <c:dLbl>
              <c:idx val="3"/>
              <c:layout>
                <c:manualLayout>
                  <c:x val="-4.4830079537237888E-2"/>
                  <c:y val="-2.723224632461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18-41B9-B108-194845AAFC20}"/>
                </c:ext>
              </c:extLst>
            </c:dLbl>
            <c:dLbl>
              <c:idx val="4"/>
              <c:layout>
                <c:manualLayout>
                  <c:x val="-5.9291395516992043E-2"/>
                  <c:y val="-3.717630901448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18-41B9-B108-194845AAFC20}"/>
                </c:ext>
              </c:extLst>
            </c:dLbl>
            <c:dLbl>
              <c:idx val="5"/>
              <c:layout>
                <c:manualLayout>
                  <c:x val="-4.3383947939262577E-2"/>
                  <c:y val="-3.098436824665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18-41B9-B108-194845AAFC20}"/>
                </c:ext>
              </c:extLst>
            </c:dLbl>
            <c:dLbl>
              <c:idx val="6"/>
              <c:layout>
                <c:manualLayout>
                  <c:x val="1.4461315979754157E-3"/>
                  <c:y val="1.0117106845271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18-41B9-B108-194845AAFC20}"/>
                </c:ext>
              </c:extLst>
            </c:dLbl>
            <c:dLbl>
              <c:idx val="7"/>
              <c:layout>
                <c:manualLayout>
                  <c:x val="-5.7845263919016629E-3"/>
                  <c:y val="1.63416870118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18-41B9-B108-194845AAFC20}"/>
                </c:ext>
              </c:extLst>
            </c:dLbl>
            <c:dLbl>
              <c:idx val="8"/>
              <c:layout>
                <c:manualLayout>
                  <c:x val="-3.4504004929143468E-2"/>
                  <c:y val="-2.495003520085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F18-41B9-B108-194845AAFC20}"/>
                </c:ext>
              </c:extLst>
            </c:dLbl>
            <c:numFmt formatCode="#,##0.00" sourceLinked="0"/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Pozitivita!$K$12:$K$21</c:f>
              <c:numCache>
                <c:formatCode>General</c:formatCode>
                <c:ptCount val="10"/>
                <c:pt idx="0">
                  <c:v>5.26907121456557</c:v>
                </c:pt>
                <c:pt idx="1">
                  <c:v>7.7288389058979297</c:v>
                </c:pt>
                <c:pt idx="2">
                  <c:v>10.0296888115149</c:v>
                </c:pt>
                <c:pt idx="3">
                  <c:v>10.9983489268024</c:v>
                </c:pt>
                <c:pt idx="4">
                  <c:v>14.1772587302627</c:v>
                </c:pt>
                <c:pt idx="5">
                  <c:v>22.709780938524101</c:v>
                </c:pt>
                <c:pt idx="6">
                  <c:v>26.289791964397001</c:v>
                </c:pt>
                <c:pt idx="7">
                  <c:v>30.435573642058099</c:v>
                </c:pt>
                <c:pt idx="8">
                  <c:v>31.319657027372401</c:v>
                </c:pt>
                <c:pt idx="9">
                  <c:v>31.085319437411201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F18-41B9-B108-194845AAFC20}"/>
            </c:ext>
          </c:extLst>
        </c:ser>
        <c:ser>
          <c:idx val="2"/>
          <c:order val="2"/>
          <c:tx>
            <c:v>Německo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168474331164148E-2"/>
                  <c:y val="-4.1895773871024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F18-41B9-B108-194845AAFC20}"/>
                </c:ext>
              </c:extLst>
            </c:dLbl>
            <c:dLbl>
              <c:idx val="1"/>
              <c:layout>
                <c:manualLayout>
                  <c:x val="-3.9045553145336254E-2"/>
                  <c:y val="-2.513746432261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F18-41B9-B108-194845AAFC20}"/>
                </c:ext>
              </c:extLst>
            </c:dLbl>
            <c:dLbl>
              <c:idx val="2"/>
              <c:layout>
                <c:manualLayout>
                  <c:x val="-3.9045553145336226E-2"/>
                  <c:y val="-3.1421830403268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18-41B9-B108-194845AAFC20}"/>
                </c:ext>
              </c:extLst>
            </c:dLbl>
            <c:dLbl>
              <c:idx val="3"/>
              <c:layout>
                <c:manualLayout>
                  <c:x val="-3.9045553145336226E-2"/>
                  <c:y val="-3.1421830403268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F18-41B9-B108-194845AAFC20}"/>
                </c:ext>
              </c:extLst>
            </c:dLbl>
            <c:dLbl>
              <c:idx val="4"/>
              <c:layout>
                <c:manualLayout>
                  <c:x val="-4.7722342733188719E-2"/>
                  <c:y val="-2.932704170971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F18-41B9-B108-194845AAFC20}"/>
                </c:ext>
              </c:extLst>
            </c:dLbl>
            <c:dLbl>
              <c:idx val="5"/>
              <c:layout>
                <c:manualLayout>
                  <c:x val="-3.4707158351409979E-2"/>
                  <c:y val="-3.3516619096819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F18-41B9-B108-194845AAFC20}"/>
                </c:ext>
              </c:extLst>
            </c:dLbl>
            <c:dLbl>
              <c:idx val="6"/>
              <c:layout>
                <c:manualLayout>
                  <c:x val="-2.4584237165582067E-2"/>
                  <c:y val="-2.2775422055943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F18-41B9-B108-194845AAFC20}"/>
                </c:ext>
              </c:extLst>
            </c:dLbl>
            <c:dLbl>
              <c:idx val="7"/>
              <c:layout>
                <c:manualLayout>
                  <c:x val="3.6960037856391529E-3"/>
                  <c:y val="1.203007328872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F18-41B9-B108-194845AAFC20}"/>
                </c:ext>
              </c:extLst>
            </c:dLbl>
            <c:dLbl>
              <c:idx val="8"/>
              <c:layout>
                <c:manualLayout>
                  <c:x val="1.1088011356917459E-2"/>
                  <c:y val="1.203007328872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F18-41B9-B108-194845AAFC20}"/>
                </c:ext>
              </c:extLst>
            </c:dLbl>
            <c:numFmt formatCode="#,##0.00" sourceLinked="0"/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Pozitivita!$K$22:$K$31</c:f>
              <c:numCache>
                <c:formatCode>General</c:formatCode>
                <c:ptCount val="10"/>
                <c:pt idx="0">
                  <c:v>0.76600554314213398</c:v>
                </c:pt>
                <c:pt idx="1">
                  <c:v>0.81060525421226304</c:v>
                </c:pt>
                <c:pt idx="2">
                  <c:v>1.0454706013178501</c:v>
                </c:pt>
                <c:pt idx="3">
                  <c:v>1.1007833078862801</c:v>
                </c:pt>
                <c:pt idx="4">
                  <c:v>1.3706938269295901</c:v>
                </c:pt>
                <c:pt idx="5">
                  <c:v>1.9882390363684399</c:v>
                </c:pt>
                <c:pt idx="6">
                  <c:v>3.1005281441702</c:v>
                </c:pt>
                <c:pt idx="7">
                  <c:v>4.79555715073678</c:v>
                </c:pt>
                <c:pt idx="8">
                  <c:v>6.6205172285067198</c:v>
                </c:pt>
                <c:pt idx="9">
                  <c:v>8.0132960411158791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F18-41B9-B108-194845AAFC20}"/>
            </c:ext>
          </c:extLst>
        </c:ser>
        <c:ser>
          <c:idx val="3"/>
          <c:order val="3"/>
          <c:tx>
            <c:v>Polsko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206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4461315979754025E-3"/>
                  <c:y val="2.5137464322614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F18-41B9-B108-194845AAFC20}"/>
                </c:ext>
              </c:extLst>
            </c:dLbl>
            <c:dLbl>
              <c:idx val="1"/>
              <c:layout>
                <c:manualLayout>
                  <c:x val="5.78452639190161E-3"/>
                  <c:y val="1.6758309548409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F18-41B9-B108-194845AAFC20}"/>
                </c:ext>
              </c:extLst>
            </c:dLbl>
            <c:dLbl>
              <c:idx val="2"/>
              <c:layout>
                <c:manualLayout>
                  <c:x val="1.1569052783803274E-2"/>
                  <c:y val="1.256873216130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F18-41B9-B108-194845AAFC20}"/>
                </c:ext>
              </c:extLst>
            </c:dLbl>
            <c:dLbl>
              <c:idx val="3"/>
              <c:layout>
                <c:manualLayout>
                  <c:x val="2.4584237165582067E-2"/>
                  <c:y val="2.094788693551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F18-41B9-B108-194845AAFC20}"/>
                </c:ext>
              </c:extLst>
            </c:dLbl>
            <c:dLbl>
              <c:idx val="4"/>
              <c:layout>
                <c:manualLayout>
                  <c:x val="2.8922631959508315E-3"/>
                  <c:y val="1.6758309548409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F18-41B9-B108-194845AAFC20}"/>
                </c:ext>
              </c:extLst>
            </c:dLbl>
            <c:dLbl>
              <c:idx val="5"/>
              <c:layout>
                <c:manualLayout>
                  <c:x val="0"/>
                  <c:y val="5.4825950505393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F18-41B9-B108-194845AAFC20}"/>
                </c:ext>
              </c:extLst>
            </c:dLbl>
            <c:dLbl>
              <c:idx val="6"/>
              <c:layout>
                <c:manualLayout>
                  <c:x val="-4.6022287879449453E-2"/>
                  <c:y val="-1.901046279576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F18-41B9-B108-194845AAFC20}"/>
                </c:ext>
              </c:extLst>
            </c:dLbl>
            <c:numFmt formatCode="#,##0.00" sourceLinked="0"/>
            <c:spPr>
              <a:noFill/>
              <a:ln>
                <a:solidFill>
                  <a:schemeClr val="accent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Pozitivita!$K$32:$K$41</c:f>
              <c:numCache>
                <c:formatCode>General</c:formatCode>
                <c:ptCount val="10"/>
                <c:pt idx="0">
                  <c:v>2.8089849596056098</c:v>
                </c:pt>
                <c:pt idx="1">
                  <c:v>2.5441304890219598</c:v>
                </c:pt>
                <c:pt idx="2">
                  <c:v>3.4963206454745799</c:v>
                </c:pt>
                <c:pt idx="3">
                  <c:v>5.2072343119303497</c:v>
                </c:pt>
                <c:pt idx="4">
                  <c:v>6.6860577002380799</c:v>
                </c:pt>
                <c:pt idx="5">
                  <c:v>10.068126312181301</c:v>
                </c:pt>
                <c:pt idx="6">
                  <c:v>14.964240349489501</c:v>
                </c:pt>
                <c:pt idx="7">
                  <c:v>20.508963544683201</c:v>
                </c:pt>
                <c:pt idx="8">
                  <c:v>26.283778196552198</c:v>
                </c:pt>
                <c:pt idx="9">
                  <c:v>35.6545229766812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6F18-41B9-B108-194845AAFC20}"/>
            </c:ext>
          </c:extLst>
        </c:ser>
        <c:ser>
          <c:idx val="4"/>
          <c:order val="4"/>
          <c:tx>
            <c:v>Slovensko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138105567606652E-2"/>
                  <c:y val="-2.932704170971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F18-41B9-B108-194845AAFC20}"/>
                </c:ext>
              </c:extLst>
            </c:dLbl>
            <c:dLbl>
              <c:idx val="1"/>
              <c:layout>
                <c:manualLayout>
                  <c:x val="2.8922631959507786E-3"/>
                  <c:y val="-1.885309824196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F18-41B9-B108-194845AAFC20}"/>
                </c:ext>
              </c:extLst>
            </c:dLbl>
            <c:dLbl>
              <c:idx val="2"/>
              <c:layout>
                <c:manualLayout>
                  <c:x val="-4.7722342733188775E-2"/>
                  <c:y val="-1.256873216130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F18-41B9-B108-194845AAFC20}"/>
                </c:ext>
              </c:extLst>
            </c:dLbl>
            <c:dLbl>
              <c:idx val="3"/>
              <c:layout>
                <c:manualLayout>
                  <c:x val="-2.8922631959508314E-2"/>
                  <c:y val="-4.3990562564575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F18-41B9-B108-194845AAFC20}"/>
                </c:ext>
              </c:extLst>
            </c:dLbl>
            <c:dLbl>
              <c:idx val="4"/>
              <c:layout>
                <c:manualLayout>
                  <c:x val="-2.6030368763557483E-2"/>
                  <c:y val="-4.818013995167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F18-41B9-B108-194845AAFC20}"/>
                </c:ext>
              </c:extLst>
            </c:dLbl>
            <c:dLbl>
              <c:idx val="5"/>
              <c:layout>
                <c:manualLayout>
                  <c:x val="-2.7476500361532898E-2"/>
                  <c:y val="-4.189577387102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F18-41B9-B108-194845AAFC20}"/>
                </c:ext>
              </c:extLst>
            </c:dLbl>
            <c:dLbl>
              <c:idx val="6"/>
              <c:layout>
                <c:manualLayout>
                  <c:x val="1.0122921185828016E-2"/>
                  <c:y val="-7.6808031470610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F18-41B9-B108-194845AAFC20}"/>
                </c:ext>
              </c:extLst>
            </c:dLbl>
            <c:dLbl>
              <c:idx val="7"/>
              <c:layout>
                <c:manualLayout>
                  <c:x val="4.9291435613061331E-3"/>
                  <c:y val="-2.0050122147870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F18-41B9-B108-194845AAFC20}"/>
                </c:ext>
              </c:extLst>
            </c:dLbl>
            <c:dLbl>
              <c:idx val="8"/>
              <c:layout>
                <c:manualLayout>
                  <c:x val="1.2320012618797177E-2"/>
                  <c:y val="1.336674809857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F18-41B9-B108-194845AAFC20}"/>
                </c:ext>
              </c:extLst>
            </c:dLbl>
            <c:numFmt formatCode="#,##0.00" sourceLinked="0"/>
            <c:spPr>
              <a:noFill/>
              <a:ln>
                <a:solidFill>
                  <a:srgbClr val="92D05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Pozitivita!$K$42:$K$51</c:f>
              <c:numCache>
                <c:formatCode>General</c:formatCode>
                <c:ptCount val="10"/>
                <c:pt idx="0">
                  <c:v>2.9982904484285302</c:v>
                </c:pt>
                <c:pt idx="1">
                  <c:v>3.2892169038072598</c:v>
                </c:pt>
                <c:pt idx="2">
                  <c:v>3.8660158460667802</c:v>
                </c:pt>
                <c:pt idx="3">
                  <c:v>6.0877296976882</c:v>
                </c:pt>
                <c:pt idx="4">
                  <c:v>7.6969220585801796</c:v>
                </c:pt>
                <c:pt idx="5">
                  <c:v>11.5307230739099</c:v>
                </c:pt>
                <c:pt idx="6">
                  <c:v>13.5460617589428</c:v>
                </c:pt>
                <c:pt idx="7">
                  <c:v>16.234245670392902</c:v>
                </c:pt>
                <c:pt idx="8">
                  <c:v>14.482261098085701</c:v>
                </c:pt>
                <c:pt idx="9">
                  <c:v>18.447474898846099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6F18-41B9-B108-194845AAF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372968"/>
        <c:axId val="534373752"/>
      </c:lineChart>
      <c:catAx>
        <c:axId val="53437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4373752"/>
        <c:crosses val="autoZero"/>
        <c:auto val="1"/>
        <c:lblAlgn val="ctr"/>
        <c:lblOffset val="100"/>
        <c:noMultiLvlLbl val="0"/>
      </c:catAx>
      <c:valAx>
        <c:axId val="534373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437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465625907390651"/>
          <c:y val="0.92293165210982209"/>
          <c:w val="0.51276239602370743"/>
          <c:h val="7.6819544940868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/>
              <a:t>SROVNÁNÍ ÚROVNĚ</a:t>
            </a:r>
            <a:r>
              <a:rPr lang="cs-CZ" sz="2400" baseline="0"/>
              <a:t> TESTOVÁNÍ</a:t>
            </a:r>
            <a:r>
              <a:rPr lang="cs-CZ" sz="2400"/>
              <a:t> V JEDNOTLIVÝCH STÁTECH</a:t>
            </a:r>
          </a:p>
        </c:rich>
      </c:tx>
      <c:layout>
        <c:manualLayout>
          <c:xMode val="edge"/>
          <c:yMode val="edge"/>
          <c:x val="7.7880961258672735E-2"/>
          <c:y val="1.523458689420196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8265328254580976E-2"/>
          <c:y val="3.1670924159180984E-2"/>
          <c:w val="0.84447674517908689"/>
          <c:h val="0.86193821862645226"/>
        </c:manualLayout>
      </c:layout>
      <c:lineChart>
        <c:grouping val="standard"/>
        <c:varyColors val="0"/>
        <c:ser>
          <c:idx val="0"/>
          <c:order val="0"/>
          <c:tx>
            <c:v>Rakousko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4760136180748994E-3"/>
                  <c:y val="4.138918106974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11-4D19-8A58-9DFEE4062C82}"/>
                </c:ext>
              </c:extLst>
            </c:dLbl>
            <c:numFmt formatCode="#,##0" sourceLinked="0"/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Pozitivita!$J$2:$J$11</c:f>
              <c:numCache>
                <c:formatCode>General</c:formatCode>
                <c:ptCount val="10"/>
                <c:pt idx="0">
                  <c:v>945.19840497134203</c:v>
                </c:pt>
                <c:pt idx="1">
                  <c:v>973.50931703311096</c:v>
                </c:pt>
                <c:pt idx="2">
                  <c:v>1158.3655753758301</c:v>
                </c:pt>
                <c:pt idx="3">
                  <c:v>1250.9178752141199</c:v>
                </c:pt>
                <c:pt idx="4">
                  <c:v>1477.3374422535901</c:v>
                </c:pt>
                <c:pt idx="5">
                  <c:v>1407.22616840365</c:v>
                </c:pt>
                <c:pt idx="6">
                  <c:v>1463.48676876882</c:v>
                </c:pt>
                <c:pt idx="7">
                  <c:v>1794.79668464319</c:v>
                </c:pt>
                <c:pt idx="8">
                  <c:v>1895.5894014691701</c:v>
                </c:pt>
                <c:pt idx="9">
                  <c:v>2252.7606807939001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11-4D19-8A58-9DFEE4062C82}"/>
            </c:ext>
          </c:extLst>
        </c:ser>
        <c:ser>
          <c:idx val="1"/>
          <c:order val="1"/>
          <c:tx>
            <c:v>Česko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00B0F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9"/>
              <c:numFmt formatCode="#,##0" sourceLinked="0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11-4D19-8A58-9DFEE4062C82}"/>
                </c:ext>
              </c:extLst>
            </c:dLbl>
            <c:numFmt formatCode="#,##0" sourceLinked="0"/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Pozitivita!$J$12:$J$21</c:f>
              <c:numCache>
                <c:formatCode>General</c:formatCode>
                <c:ptCount val="10"/>
                <c:pt idx="0">
                  <c:v>651.88078649364297</c:v>
                </c:pt>
                <c:pt idx="1">
                  <c:v>929.28505699637606</c:v>
                </c:pt>
                <c:pt idx="2">
                  <c:v>1208.1729234351801</c:v>
                </c:pt>
                <c:pt idx="3">
                  <c:v>1279.6014948637501</c:v>
                </c:pt>
                <c:pt idx="4">
                  <c:v>1146.5379631542401</c:v>
                </c:pt>
                <c:pt idx="5">
                  <c:v>1381.07757892167</c:v>
                </c:pt>
                <c:pt idx="6">
                  <c:v>1957.9898214051</c:v>
                </c:pt>
                <c:pt idx="7">
                  <c:v>2528.90195121035</c:v>
                </c:pt>
                <c:pt idx="8">
                  <c:v>2527.52164359894</c:v>
                </c:pt>
                <c:pt idx="9">
                  <c:v>2299.2732257882799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11-4D19-8A58-9DFEE4062C82}"/>
            </c:ext>
          </c:extLst>
        </c:ser>
        <c:ser>
          <c:idx val="2"/>
          <c:order val="2"/>
          <c:tx>
            <c:v>Německo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11-4D19-8A58-9DFEE4062C82}"/>
                </c:ext>
              </c:extLst>
            </c:dLbl>
            <c:numFmt formatCode="#,##0" sourceLinked="0"/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Pozitivita!$J$22:$J$31</c:f>
              <c:numCache>
                <c:formatCode>General</c:formatCode>
                <c:ptCount val="10"/>
                <c:pt idx="0">
                  <c:v>1291.6479947840501</c:v>
                </c:pt>
                <c:pt idx="1">
                  <c:v>1403.20771289412</c:v>
                </c:pt>
                <c:pt idx="2">
                  <c:v>1381.0839184900501</c:v>
                </c:pt>
                <c:pt idx="3">
                  <c:v>1392.4427349124601</c:v>
                </c:pt>
                <c:pt idx="4">
                  <c:v>1326.6965081926301</c:v>
                </c:pt>
                <c:pt idx="5">
                  <c:v>1431.4011866144799</c:v>
                </c:pt>
                <c:pt idx="6">
                  <c:v>1519.4049117280799</c:v>
                </c:pt>
                <c:pt idx="7">
                  <c:v>1688.0947787351399</c:v>
                </c:pt>
                <c:pt idx="8">
                  <c:v>1887.6148585026899</c:v>
                </c:pt>
                <c:pt idx="9">
                  <c:v>1887.6148585026899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9711-4D19-8A58-9DFEE4062C82}"/>
            </c:ext>
          </c:extLst>
        </c:ser>
        <c:ser>
          <c:idx val="3"/>
          <c:order val="3"/>
          <c:tx>
            <c:v>Polsko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206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11-4D19-8A58-9DFEE4062C82}"/>
                </c:ext>
              </c:extLst>
            </c:dLbl>
            <c:numFmt formatCode="#,##0" sourceLinked="0"/>
            <c:spPr>
              <a:noFill/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Pozitivita!$J$32:$J$41</c:f>
              <c:numCache>
                <c:formatCode>General</c:formatCode>
                <c:ptCount val="10"/>
                <c:pt idx="0">
                  <c:v>388.88086560457998</c:v>
                </c:pt>
                <c:pt idx="1">
                  <c:v>337.75744603797102</c:v>
                </c:pt>
                <c:pt idx="2">
                  <c:v>352.50220605205601</c:v>
                </c:pt>
                <c:pt idx="3">
                  <c:v>386.88470055891599</c:v>
                </c:pt>
                <c:pt idx="4">
                  <c:v>478.95057126662101</c:v>
                </c:pt>
                <c:pt idx="5">
                  <c:v>614.62395779380302</c:v>
                </c:pt>
                <c:pt idx="6">
                  <c:v>802.345109443041</c:v>
                </c:pt>
                <c:pt idx="7">
                  <c:v>959.39431612280896</c:v>
                </c:pt>
                <c:pt idx="8">
                  <c:v>1210.1869095183099</c:v>
                </c:pt>
                <c:pt idx="9">
                  <c:v>1173.7108118303199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711-4D19-8A58-9DFEE4062C82}"/>
            </c:ext>
          </c:extLst>
        </c:ser>
        <c:ser>
          <c:idx val="4"/>
          <c:order val="4"/>
          <c:tx>
            <c:v>Slovensko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11-4D19-8A58-9DFEE4062C82}"/>
                </c:ext>
              </c:extLst>
            </c:dLbl>
            <c:numFmt formatCode="#,##0" sourceLinked="0"/>
            <c:spPr>
              <a:noFill/>
              <a:ln>
                <a:solidFill>
                  <a:srgbClr val="92D05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Pozitivita!$F$2:$F$11</c:f>
              <c:strCache>
                <c:ptCount val="10"/>
                <c:pt idx="0">
                  <c:v>2020-W36
31. 9.-6. 9.</c:v>
                </c:pt>
                <c:pt idx="1">
                  <c:v>2020-W37
7. 9.-13. 9.</c:v>
                </c:pt>
                <c:pt idx="2">
                  <c:v>2020-W38
14. 9.-20. 9.</c:v>
                </c:pt>
                <c:pt idx="3">
                  <c:v>2020-W39
21. 9.-27. 9.</c:v>
                </c:pt>
                <c:pt idx="4">
                  <c:v>2020-W40
28. 9.-4. 10.</c:v>
                </c:pt>
                <c:pt idx="5">
                  <c:v>2020-W41
5. 10.-11. 10.</c:v>
                </c:pt>
                <c:pt idx="6">
                  <c:v>2020-W42
12. 10.-18. 10.</c:v>
                </c:pt>
                <c:pt idx="7">
                  <c:v>2020-W43
19. 10.-25. 10.</c:v>
                </c:pt>
                <c:pt idx="8">
                  <c:v>2020-W44
26. 10.-1. 11.</c:v>
                </c:pt>
                <c:pt idx="9">
                  <c:v>2020-W45
2.11.-8. 11.</c:v>
                </c:pt>
              </c:strCache>
            </c:strRef>
          </c:cat>
          <c:val>
            <c:numRef>
              <c:f>Pozitivita!$J$42:$J$51</c:f>
              <c:numCache>
                <c:formatCode>General</c:formatCode>
                <c:ptCount val="10"/>
                <c:pt idx="0">
                  <c:v>418.554823563171</c:v>
                </c:pt>
                <c:pt idx="1">
                  <c:v>517.07932286331595</c:v>
                </c:pt>
                <c:pt idx="2">
                  <c:v>518.71222424836606</c:v>
                </c:pt>
                <c:pt idx="3">
                  <c:v>619.03474979272198</c:v>
                </c:pt>
                <c:pt idx="4">
                  <c:v>886.97735459334206</c:v>
                </c:pt>
                <c:pt idx="5">
                  <c:v>1030.4341627921899</c:v>
                </c:pt>
                <c:pt idx="6">
                  <c:v>1282.78164200527</c:v>
                </c:pt>
                <c:pt idx="7">
                  <c:v>1416.42269468725</c:v>
                </c:pt>
                <c:pt idx="8">
                  <c:v>2136.3303862215398</c:v>
                </c:pt>
                <c:pt idx="9">
                  <c:v>1591.60182305183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711-4D19-8A58-9DFEE4062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005536"/>
        <c:axId val="496663256"/>
        <c:extLst/>
      </c:lineChart>
      <c:catAx>
        <c:axId val="5040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6663256"/>
        <c:crosses val="autoZero"/>
        <c:auto val="1"/>
        <c:lblAlgn val="ctr"/>
        <c:lblOffset val="100"/>
        <c:noMultiLvlLbl val="0"/>
      </c:catAx>
      <c:valAx>
        <c:axId val="496663256"/>
        <c:scaling>
          <c:orientation val="minMax"/>
          <c:max val="2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400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504007681491068"/>
          <c:y val="0.96470208717806061"/>
          <c:w val="0.51276239602370743"/>
          <c:h val="3.5049109837578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ÚROVEŇ TESTOVÁNÍ V ČR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717671463575074E-2"/>
                  <c:y val="-4.010489165995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E9-422B-A39C-6FEF671668FE}"/>
                </c:ext>
              </c:extLst>
            </c:dLbl>
            <c:dLbl>
              <c:idx val="1"/>
              <c:layout>
                <c:manualLayout>
                  <c:x val="-4.4877154011036181E-2"/>
                  <c:y val="-6.01573374899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E9-422B-A39C-6FEF671668FE}"/>
                </c:ext>
              </c:extLst>
            </c:dLbl>
            <c:dLbl>
              <c:idx val="2"/>
              <c:layout>
                <c:manualLayout>
                  <c:x val="-4.0797412737305618E-2"/>
                  <c:y val="-4.812586999194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E9-422B-A39C-6FEF671668FE}"/>
                </c:ext>
              </c:extLst>
            </c:dLbl>
            <c:dLbl>
              <c:idx val="3"/>
              <c:layout>
                <c:manualLayout>
                  <c:x val="-4.2837283374170899E-2"/>
                  <c:y val="-5.21363591579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E9-422B-A39C-6FEF671668FE}"/>
                </c:ext>
              </c:extLst>
            </c:dLbl>
            <c:dLbl>
              <c:idx val="4"/>
              <c:layout>
                <c:manualLayout>
                  <c:x val="-4.4877154011036181E-2"/>
                  <c:y val="-5.614684832393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E9-422B-A39C-6FEF671668FE}"/>
                </c:ext>
              </c:extLst>
            </c:dLbl>
            <c:dLbl>
              <c:idx val="5"/>
              <c:layout>
                <c:manualLayout>
                  <c:x val="-4.4877154011036181E-2"/>
                  <c:y val="-4.812586999194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E9-422B-A39C-6FEF671668FE}"/>
                </c:ext>
              </c:extLst>
            </c:dLbl>
            <c:dLbl>
              <c:idx val="6"/>
              <c:layout>
                <c:manualLayout>
                  <c:x val="-3.8757542100440336E-2"/>
                  <c:y val="-5.21363591579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E9-422B-A39C-6FEF671668FE}"/>
                </c:ext>
              </c:extLst>
            </c:dLbl>
            <c:dLbl>
              <c:idx val="7"/>
              <c:layout>
                <c:manualLayout>
                  <c:x val="2.2242970652064068E-3"/>
                  <c:y val="-2.807342416196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9A-4F59-BF76-51E1EDB33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ČR!$H$21:$H$30</c:f>
              <c:strCache>
                <c:ptCount val="10"/>
                <c:pt idx="0">
                  <c:v>2020-W37
7. 9.-13. 9.</c:v>
                </c:pt>
                <c:pt idx="1">
                  <c:v>2020-W38
14. 9.-20. 9.</c:v>
                </c:pt>
                <c:pt idx="2">
                  <c:v>2020-W39
21. 9.-27. 9.</c:v>
                </c:pt>
                <c:pt idx="3">
                  <c:v>2020-W40
28. 9.-4. 10.</c:v>
                </c:pt>
                <c:pt idx="4">
                  <c:v>2020-W41
5. 10.-11. 10.</c:v>
                </c:pt>
                <c:pt idx="5">
                  <c:v>2020-W42
12. 10.-18. 10.</c:v>
                </c:pt>
                <c:pt idx="6">
                  <c:v>2020-W43
19. 10.-25. 10.</c:v>
                </c:pt>
                <c:pt idx="7">
                  <c:v>2020-W44
26. 10.-1. 11.</c:v>
                </c:pt>
                <c:pt idx="8">
                  <c:v>2020-W45
2. 11.-8. 11.</c:v>
                </c:pt>
                <c:pt idx="9">
                  <c:v>2020-W46
9. 11.-15. 11.</c:v>
                </c:pt>
              </c:strCache>
            </c:strRef>
          </c:cat>
          <c:val>
            <c:numRef>
              <c:f>ČR!$L$21:$L$30</c:f>
              <c:numCache>
                <c:formatCode>0</c:formatCode>
                <c:ptCount val="10"/>
                <c:pt idx="0">
                  <c:v>862.712981624451</c:v>
                </c:pt>
                <c:pt idx="1">
                  <c:v>1201.3534021467674</c:v>
                </c:pt>
                <c:pt idx="2">
                  <c:v>1273.9272217655252</c:v>
                </c:pt>
                <c:pt idx="3">
                  <c:v>1141.506417794229</c:v>
                </c:pt>
                <c:pt idx="4">
                  <c:v>1374.7319860343321</c:v>
                </c:pt>
                <c:pt idx="5">
                  <c:v>1948.6458637925653</c:v>
                </c:pt>
                <c:pt idx="6">
                  <c:v>2517.5008011547475</c:v>
                </c:pt>
                <c:pt idx="7">
                  <c:v>2517.0238954981883</c:v>
                </c:pt>
                <c:pt idx="8">
                  <c:v>2291.5971374065257</c:v>
                </c:pt>
                <c:pt idx="9">
                  <c:v>1757.3879933296794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2E9-422B-A39C-6FEF67166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938056"/>
        <c:axId val="627941192"/>
      </c:lineChart>
      <c:catAx>
        <c:axId val="62793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7941192"/>
        <c:crosses val="autoZero"/>
        <c:auto val="1"/>
        <c:lblAlgn val="ctr"/>
        <c:lblOffset val="100"/>
        <c:noMultiLvlLbl val="0"/>
      </c:catAx>
      <c:valAx>
        <c:axId val="62794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793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Porovnání</a:t>
            </a:r>
            <a:r>
              <a:rPr lang="cs-CZ" sz="1800" b="1" baseline="0"/>
              <a:t> počtu pozitivních v rizikové skupině 65 + (po krajích) - 16. 11. 2020</a:t>
            </a:r>
            <a:endParaRPr lang="cs-CZ" sz="1800" b="1"/>
          </a:p>
        </c:rich>
      </c:tx>
      <c:layout>
        <c:manualLayout>
          <c:xMode val="edge"/>
          <c:yMode val="edge"/>
          <c:x val="9.4611606151111985E-2"/>
          <c:y val="1.3242270997341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9027288674342842E-2"/>
          <c:y val="0.16090520243776865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627944720"/>
        <c:axId val="62794276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ČR!$A$2:$A$25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'65 +'!$B$3:$B$16</c15:sqref>
                        </c15:formulaRef>
                      </c:ext>
                    </c:extLst>
                    <c:numCache>
                      <c:formatCode>#\ ##0"   ";;\-"   "</c:formatCode>
                      <c:ptCount val="14"/>
                      <c:pt idx="0">
                        <c:v>380</c:v>
                      </c:pt>
                      <c:pt idx="1">
                        <c:v>519</c:v>
                      </c:pt>
                      <c:pt idx="2">
                        <c:v>374</c:v>
                      </c:pt>
                      <c:pt idx="3">
                        <c:v>282</c:v>
                      </c:pt>
                      <c:pt idx="4">
                        <c:v>174</c:v>
                      </c:pt>
                      <c:pt idx="5">
                        <c:v>385</c:v>
                      </c:pt>
                      <c:pt idx="6">
                        <c:v>285</c:v>
                      </c:pt>
                      <c:pt idx="7">
                        <c:v>303</c:v>
                      </c:pt>
                      <c:pt idx="8">
                        <c:v>415</c:v>
                      </c:pt>
                      <c:pt idx="9">
                        <c:v>428</c:v>
                      </c:pt>
                      <c:pt idx="10">
                        <c:v>502</c:v>
                      </c:pt>
                      <c:pt idx="11">
                        <c:v>466</c:v>
                      </c:pt>
                      <c:pt idx="12">
                        <c:v>354</c:v>
                      </c:pt>
                      <c:pt idx="13">
                        <c:v>530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60-95BD-451C-A1A5-14376CA59A24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v>65 +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5BD-451C-A1A5-14376CA59A24}"/>
              </c:ext>
            </c:extLst>
          </c:dPt>
          <c:dLbls>
            <c:dLbl>
              <c:idx val="0"/>
              <c:layout>
                <c:manualLayout>
                  <c:x val="-1.2717656524090391E-3"/>
                  <c:y val="-6.819665293780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BD-451C-A1A5-14376CA59A24}"/>
                </c:ext>
              </c:extLst>
            </c:dLbl>
            <c:dLbl>
              <c:idx val="1"/>
              <c:layout>
                <c:manualLayout>
                  <c:x val="-1.7198855168229599E-5"/>
                  <c:y val="-8.336878508246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BD-451C-A1A5-14376CA59A24}"/>
                </c:ext>
              </c:extLst>
            </c:dLbl>
            <c:dLbl>
              <c:idx val="2"/>
              <c:layout>
                <c:manualLayout>
                  <c:x val="-5.3179282237986028E-5"/>
                  <c:y val="-7.487322524025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BD-451C-A1A5-14376CA59A24}"/>
                </c:ext>
              </c:extLst>
            </c:dLbl>
            <c:dLbl>
              <c:idx val="3"/>
              <c:layout>
                <c:manualLayout>
                  <c:x val="-1.3932127830754825E-3"/>
                  <c:y val="-5.5453313174495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BD-451C-A1A5-14376CA59A24}"/>
                </c:ext>
              </c:extLst>
            </c:dLbl>
            <c:dLbl>
              <c:idx val="4"/>
              <c:layout>
                <c:manualLayout>
                  <c:x val="-1.150318521742571E-3"/>
                  <c:y val="-5.247015275533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BD-451C-A1A5-14376CA59A24}"/>
                </c:ext>
              </c:extLst>
            </c:dLbl>
            <c:dLbl>
              <c:idx val="5"/>
              <c:layout>
                <c:manualLayout>
                  <c:x val="1.8887086350387107E-5"/>
                  <c:y val="-7.2333733034426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BD-451C-A1A5-14376CA59A24}"/>
                </c:ext>
              </c:extLst>
            </c:dLbl>
            <c:dLbl>
              <c:idx val="6"/>
              <c:layout>
                <c:manualLayout>
                  <c:x val="-9.8267988194566374E-17"/>
                  <c:y val="-4.441801925060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BD-451C-A1A5-14376CA59A24}"/>
                </c:ext>
              </c:extLst>
            </c:dLbl>
            <c:dLbl>
              <c:idx val="7"/>
              <c:layout>
                <c:manualLayout>
                  <c:x val="-2.6972658568432716E-3"/>
                  <c:y val="-8.1383660914446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BD-451C-A1A5-14376CA59A24}"/>
                </c:ext>
              </c:extLst>
            </c:dLbl>
            <c:dLbl>
              <c:idx val="8"/>
              <c:layout>
                <c:manualLayout>
                  <c:x val="0"/>
                  <c:y val="-6.54354135168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BD-451C-A1A5-14376CA59A24}"/>
                </c:ext>
              </c:extLst>
            </c:dLbl>
            <c:dLbl>
              <c:idx val="9"/>
              <c:layout>
                <c:manualLayout>
                  <c:x val="0"/>
                  <c:y val="-7.503953565159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BD-451C-A1A5-14376CA59A24}"/>
                </c:ext>
              </c:extLst>
            </c:dLbl>
            <c:dLbl>
              <c:idx val="10"/>
              <c:layout>
                <c:manualLayout>
                  <c:x val="-5.3179282237961464E-5"/>
                  <c:y val="-8.10508663086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BD-451C-A1A5-14376CA59A24}"/>
                </c:ext>
              </c:extLst>
            </c:dLbl>
            <c:dLbl>
              <c:idx val="11"/>
              <c:layout>
                <c:manualLayout>
                  <c:x val="-1.325050449095873E-3"/>
                  <c:y val="-7.0292998279547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BD-451C-A1A5-14376CA59A24}"/>
                </c:ext>
              </c:extLst>
            </c:dLbl>
            <c:dLbl>
              <c:idx val="12"/>
              <c:layout>
                <c:manualLayout>
                  <c:x val="-1.4464975797623288E-3"/>
                  <c:y val="-4.833324644179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BD-451C-A1A5-14376CA59A24}"/>
                </c:ext>
              </c:extLst>
            </c:dLbl>
            <c:dLbl>
              <c:idx val="13"/>
              <c:layout>
                <c:manualLayout>
                  <c:x val="-1.7198855168327868E-5"/>
                  <c:y val="-8.8226369845159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BD-451C-A1A5-14376CA59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+'!$A$3:$A$16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 +'!$C$3:$C$16</c:f>
              <c:numCache>
                <c:formatCode>#\ ##0"   ";;\-"   "</c:formatCode>
                <c:ptCount val="14"/>
                <c:pt idx="0">
                  <c:v>90</c:v>
                </c:pt>
                <c:pt idx="1">
                  <c:v>116</c:v>
                </c:pt>
                <c:pt idx="2">
                  <c:v>105</c:v>
                </c:pt>
                <c:pt idx="3">
                  <c:v>63</c:v>
                </c:pt>
                <c:pt idx="4">
                  <c:v>65</c:v>
                </c:pt>
                <c:pt idx="5">
                  <c:v>93</c:v>
                </c:pt>
                <c:pt idx="6">
                  <c:v>41</c:v>
                </c:pt>
                <c:pt idx="7">
                  <c:v>113</c:v>
                </c:pt>
                <c:pt idx="8">
                  <c:v>86</c:v>
                </c:pt>
                <c:pt idx="9">
                  <c:v>105</c:v>
                </c:pt>
                <c:pt idx="10">
                  <c:v>115</c:v>
                </c:pt>
                <c:pt idx="11">
                  <c:v>92</c:v>
                </c:pt>
                <c:pt idx="12">
                  <c:v>53</c:v>
                </c:pt>
                <c:pt idx="1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5BD-451C-A1A5-14376CA59A24}"/>
            </c:ext>
          </c:extLst>
        </c:ser>
        <c:ser>
          <c:idx val="3"/>
          <c:order val="2"/>
          <c:tx>
            <c:v>POZITIVNÍ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932127830754825E-3"/>
                  <c:y val="-0.1780501537980293"/>
                </c:manualLayout>
              </c:layout>
              <c:tx>
                <c:rich>
                  <a:bodyPr/>
                  <a:lstStyle/>
                  <a:p>
                    <a:fld id="{EDBB9EA3-1BFD-48BD-B3AA-1E082242290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95BD-451C-A1A5-14376CA59A24}"/>
                </c:ext>
              </c:extLst>
            </c:dLbl>
            <c:dLbl>
              <c:idx val="1"/>
              <c:layout>
                <c:manualLayout>
                  <c:x val="-1.3894142629156279E-3"/>
                  <c:y val="-0.23824009870879168"/>
                </c:manualLayout>
              </c:layout>
              <c:tx>
                <c:rich>
                  <a:bodyPr/>
                  <a:lstStyle/>
                  <a:p>
                    <a:fld id="{7A04BAE6-8E79-4190-865F-34D182C125D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95BD-451C-A1A5-14376CA59A24}"/>
                </c:ext>
              </c:extLst>
            </c:dLbl>
            <c:dLbl>
              <c:idx val="2"/>
              <c:layout>
                <c:manualLayout>
                  <c:x val="-2.5586198710085863E-3"/>
                  <c:y val="-0.17021966181811862"/>
                </c:manualLayout>
              </c:layout>
              <c:tx>
                <c:rich>
                  <a:bodyPr/>
                  <a:lstStyle/>
                  <a:p>
                    <a:fld id="{04A955A1-4A2F-4141-A92E-942761FE42C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95BD-451C-A1A5-14376CA59A24}"/>
                </c:ext>
              </c:extLst>
            </c:dLbl>
            <c:dLbl>
              <c:idx val="3"/>
              <c:layout>
                <c:manualLayout>
                  <c:x val="-5.3179282238010592E-5"/>
                  <c:y val="-0.18075595641520253"/>
                </c:manualLayout>
              </c:layout>
              <c:tx>
                <c:rich>
                  <a:bodyPr/>
                  <a:lstStyle/>
                  <a:p>
                    <a:fld id="{4F5FC774-DD62-4AA2-9FC4-E2BEC64FAA9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95BD-451C-A1A5-14376CA59A24}"/>
                </c:ext>
              </c:extLst>
            </c:dLbl>
            <c:dLbl>
              <c:idx val="4"/>
              <c:layout>
                <c:manualLayout>
                  <c:x val="-1.4786794866722061E-3"/>
                  <c:y val="-8.3479832473107071E-2"/>
                </c:manualLayout>
              </c:layout>
              <c:tx>
                <c:rich>
                  <a:bodyPr/>
                  <a:lstStyle/>
                  <a:p>
                    <a:fld id="{1934FD98-6788-43B3-99C2-E7FBCDDEC29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95BD-451C-A1A5-14376CA59A24}"/>
                </c:ext>
              </c:extLst>
            </c:dLbl>
            <c:dLbl>
              <c:idx val="5"/>
              <c:layout>
                <c:manualLayout>
                  <c:x val="3.7985201599035242E-6"/>
                  <c:y val="-0.18351719583615736"/>
                </c:manualLayout>
              </c:layout>
              <c:tx>
                <c:rich>
                  <a:bodyPr/>
                  <a:lstStyle/>
                  <a:p>
                    <a:fld id="{DD16092B-1E2F-4F62-9E75-7A8A225531D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95BD-451C-A1A5-14376CA59A24}"/>
                </c:ext>
              </c:extLst>
            </c:dLbl>
            <c:dLbl>
              <c:idx val="6"/>
              <c:layout>
                <c:manualLayout>
                  <c:x val="-5.3179282237961464E-5"/>
                  <c:y val="-0.15327372573553691"/>
                </c:manualLayout>
              </c:layout>
              <c:tx>
                <c:rich>
                  <a:bodyPr/>
                  <a:lstStyle/>
                  <a:p>
                    <a:fld id="{4D94F552-4BC6-48AE-AB41-BE42918A0A7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95BD-451C-A1A5-14376CA59A24}"/>
                </c:ext>
              </c:extLst>
            </c:dLbl>
            <c:dLbl>
              <c:idx val="7"/>
              <c:layout>
                <c:manualLayout>
                  <c:x val="-2.7718645722048561E-4"/>
                  <c:y val="-0.12392697634812228"/>
                </c:manualLayout>
              </c:layout>
              <c:tx>
                <c:rich>
                  <a:bodyPr/>
                  <a:lstStyle/>
                  <a:p>
                    <a:fld id="{235BD989-A3EA-41BA-ABD8-9F5AA604E5C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95BD-451C-A1A5-14376CA59A24}"/>
                </c:ext>
              </c:extLst>
            </c:dLbl>
            <c:dLbl>
              <c:idx val="8"/>
              <c:layout>
                <c:manualLayout>
                  <c:x val="1.1654070879330055E-3"/>
                  <c:y val="-0.20232747684340407"/>
                </c:manualLayout>
              </c:layout>
              <c:tx>
                <c:rich>
                  <a:bodyPr/>
                  <a:lstStyle/>
                  <a:p>
                    <a:fld id="{C2996DCC-8BC0-46AF-B1F4-FCB83641370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95BD-451C-A1A5-14376CA59A24}"/>
                </c:ext>
              </c:extLst>
            </c:dLbl>
            <c:dLbl>
              <c:idx val="9"/>
              <c:layout>
                <c:manualLayout>
                  <c:x val="-1.3250504490959713E-3"/>
                  <c:y val="-0.19251168691239598"/>
                </c:manualLayout>
              </c:layout>
              <c:tx>
                <c:rich>
                  <a:bodyPr/>
                  <a:lstStyle/>
                  <a:p>
                    <a:fld id="{2A254F9E-2D2E-4130-AF80-99787B1AB12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95BD-451C-A1A5-14376CA59A24}"/>
                </c:ext>
              </c:extLst>
            </c:dLbl>
            <c:dLbl>
              <c:idx val="10"/>
              <c:layout>
                <c:manualLayout>
                  <c:x val="-1.5146599137420363E-3"/>
                  <c:y val="-0.2342239716386007"/>
                </c:manualLayout>
              </c:layout>
              <c:tx>
                <c:rich>
                  <a:bodyPr/>
                  <a:lstStyle/>
                  <a:p>
                    <a:fld id="{BEF9783A-5B97-49C6-AA81-E32F1D4E8D8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95BD-451C-A1A5-14376CA59A24}"/>
                </c:ext>
              </c:extLst>
            </c:dLbl>
            <c:dLbl>
              <c:idx val="11"/>
              <c:layout>
                <c:manualLayout>
                  <c:x val="-1.271765652409125E-3"/>
                  <c:y val="-0.22615174738890917"/>
                </c:manualLayout>
              </c:layout>
              <c:tx>
                <c:rich>
                  <a:bodyPr/>
                  <a:lstStyle/>
                  <a:p>
                    <a:fld id="{F476E6D0-84C7-4A2F-AB85-EAE15436FAE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95BD-451C-A1A5-14376CA59A24}"/>
                </c:ext>
              </c:extLst>
            </c:dLbl>
            <c:dLbl>
              <c:idx val="12"/>
              <c:layout>
                <c:manualLayout>
                  <c:x val="-1.3743256967251936E-3"/>
                  <c:y val="-0.1864449194515406"/>
                </c:manualLayout>
              </c:layout>
              <c:tx>
                <c:rich>
                  <a:bodyPr/>
                  <a:lstStyle/>
                  <a:p>
                    <a:fld id="{373CA753-A505-4A90-BA3C-AD1F54E5689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95BD-451C-A1A5-14376CA59A24}"/>
                </c:ext>
              </c:extLst>
            </c:dLbl>
            <c:dLbl>
              <c:idx val="13"/>
              <c:layout>
                <c:manualLayout>
                  <c:x val="6.8267848428494183E-5"/>
                  <c:y val="-0.24112211737309491"/>
                </c:manualLayout>
              </c:layout>
              <c:tx>
                <c:rich>
                  <a:bodyPr/>
                  <a:lstStyle/>
                  <a:p>
                    <a:fld id="{20B9BCCA-8B74-4301-84BE-D32227DCE22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95BD-451C-A1A5-14376CA59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'65 +'!$A$3:$A$16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 +'!$D$3:$D$16</c:f>
              <c:numCache>
                <c:formatCode>#\ ##0"   ";;\-"   "</c:formatCode>
                <c:ptCount val="14"/>
                <c:pt idx="0">
                  <c:v>290</c:v>
                </c:pt>
                <c:pt idx="1">
                  <c:v>403</c:v>
                </c:pt>
                <c:pt idx="2">
                  <c:v>269</c:v>
                </c:pt>
                <c:pt idx="3">
                  <c:v>219</c:v>
                </c:pt>
                <c:pt idx="4">
                  <c:v>109</c:v>
                </c:pt>
                <c:pt idx="5">
                  <c:v>292</c:v>
                </c:pt>
                <c:pt idx="6">
                  <c:v>244</c:v>
                </c:pt>
                <c:pt idx="7">
                  <c:v>190</c:v>
                </c:pt>
                <c:pt idx="8">
                  <c:v>329</c:v>
                </c:pt>
                <c:pt idx="9">
                  <c:v>323</c:v>
                </c:pt>
                <c:pt idx="10">
                  <c:v>387</c:v>
                </c:pt>
                <c:pt idx="11">
                  <c:v>374</c:v>
                </c:pt>
                <c:pt idx="12">
                  <c:v>301</c:v>
                </c:pt>
                <c:pt idx="13">
                  <c:v>399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'65 +'!$B$3:$B$16</c15:f>
                <c15:dlblRangeCache>
                  <c:ptCount val="14"/>
                  <c:pt idx="0">
                    <c:v>380   </c:v>
                  </c:pt>
                  <c:pt idx="1">
                    <c:v>519   </c:v>
                  </c:pt>
                  <c:pt idx="2">
                    <c:v>374   </c:v>
                  </c:pt>
                  <c:pt idx="3">
                    <c:v>282   </c:v>
                  </c:pt>
                  <c:pt idx="4">
                    <c:v>174   </c:v>
                  </c:pt>
                  <c:pt idx="5">
                    <c:v>385   </c:v>
                  </c:pt>
                  <c:pt idx="6">
                    <c:v>285   </c:v>
                  </c:pt>
                  <c:pt idx="7">
                    <c:v>303   </c:v>
                  </c:pt>
                  <c:pt idx="8">
                    <c:v>415   </c:v>
                  </c:pt>
                  <c:pt idx="9">
                    <c:v>428   </c:v>
                  </c:pt>
                  <c:pt idx="10">
                    <c:v>502   </c:v>
                  </c:pt>
                  <c:pt idx="11">
                    <c:v>466   </c:v>
                  </c:pt>
                  <c:pt idx="12">
                    <c:v>354   </c:v>
                  </c:pt>
                  <c:pt idx="13">
                    <c:v>530  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95BD-451C-A1A5-14376CA59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627944720"/>
        <c:axId val="627942760"/>
      </c:barChart>
      <c:lineChart>
        <c:grouping val="standard"/>
        <c:varyColors val="0"/>
        <c:ser>
          <c:idx val="0"/>
          <c:order val="3"/>
          <c:tx>
            <c:v>PODÍL</c:v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rgbClr val="4472C4">
                  <a:lumMod val="75000"/>
                </a:srgbClr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574038341823278E-2"/>
                  <c:y val="-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5BD-451C-A1A5-14376CA59A24}"/>
                </c:ext>
              </c:extLst>
            </c:dLbl>
            <c:dLbl>
              <c:idx val="1"/>
              <c:layout>
                <c:manualLayout>
                  <c:x val="-2.9859535146671341E-2"/>
                  <c:y val="-2.648454199468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5BD-451C-A1A5-14376CA59A24}"/>
                </c:ext>
              </c:extLst>
            </c:dLbl>
            <c:dLbl>
              <c:idx val="2"/>
              <c:layout>
                <c:manualLayout>
                  <c:x val="-3.2574038341823278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5BD-451C-A1A5-14376CA59A24}"/>
                </c:ext>
              </c:extLst>
            </c:dLbl>
            <c:dLbl>
              <c:idx val="3"/>
              <c:layout>
                <c:manualLayout>
                  <c:x val="-3.5288541536975221E-2"/>
                  <c:y val="-2.869158716090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5BD-451C-A1A5-14376CA59A24}"/>
                </c:ext>
              </c:extLst>
            </c:dLbl>
            <c:dLbl>
              <c:idx val="4"/>
              <c:layout>
                <c:manualLayout>
                  <c:x val="-2.884407300570465E-2"/>
                  <c:y val="-2.648454199468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5BD-451C-A1A5-14376CA59A24}"/>
                </c:ext>
              </c:extLst>
            </c:dLbl>
            <c:dLbl>
              <c:idx val="5"/>
              <c:layout>
                <c:manualLayout>
                  <c:x val="-3.2574038341823278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5BD-451C-A1A5-14376CA59A24}"/>
                </c:ext>
              </c:extLst>
            </c:dLbl>
            <c:dLbl>
              <c:idx val="6"/>
              <c:layout>
                <c:manualLayout>
                  <c:x val="-3.6753744339951183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5BD-451C-A1A5-14376CA59A24}"/>
                </c:ext>
              </c:extLst>
            </c:dLbl>
            <c:dLbl>
              <c:idx val="7"/>
              <c:layout>
                <c:manualLayout>
                  <c:x val="-3.5360501567398117E-2"/>
                  <c:y val="-2.869158716090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5BD-451C-A1A5-14376CA59A24}"/>
                </c:ext>
              </c:extLst>
            </c:dLbl>
            <c:dLbl>
              <c:idx val="8"/>
              <c:layout>
                <c:manualLayout>
                  <c:x val="-3.7167548413815046E-2"/>
                  <c:y val="-3.310567749335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5BD-451C-A1A5-14376CA59A24}"/>
                </c:ext>
              </c:extLst>
            </c:dLbl>
            <c:dLbl>
              <c:idx val="9"/>
              <c:layout>
                <c:manualLayout>
                  <c:x val="-3.5396484530342796E-2"/>
                  <c:y val="-2.869158716090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5BD-451C-A1A5-14376CA59A24}"/>
                </c:ext>
              </c:extLst>
            </c:dLbl>
            <c:dLbl>
              <c:idx val="10"/>
              <c:layout>
                <c:manualLayout>
                  <c:x val="-3.6753744339951239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5BD-451C-A1A5-14376CA59A24}"/>
                </c:ext>
              </c:extLst>
            </c:dLbl>
            <c:dLbl>
              <c:idx val="11"/>
              <c:layout>
                <c:manualLayout>
                  <c:x val="-3.0030458265966807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5BD-451C-A1A5-14376CA59A24}"/>
                </c:ext>
              </c:extLst>
            </c:dLbl>
            <c:dLbl>
              <c:idx val="12"/>
              <c:layout>
                <c:manualLayout>
                  <c:x val="-3.2830335491565769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86-4348-AA7D-CCBABAFE608D}"/>
                </c:ext>
              </c:extLst>
            </c:dLbl>
            <c:dLbl>
              <c:idx val="13"/>
              <c:layout>
                <c:manualLayout>
                  <c:x val="-3.2574038341823278E-2"/>
                  <c:y val="-3.310567749335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5BD-451C-A1A5-14376CA59A2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+'!$A$3:$A$16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 +'!$E$3:$E$16</c:f>
              <c:numCache>
                <c:formatCode>0.0%"    ";\-"   "</c:formatCode>
                <c:ptCount val="14"/>
                <c:pt idx="0">
                  <c:v>0.23684210526315788</c:v>
                </c:pt>
                <c:pt idx="1">
                  <c:v>0.22350674373795762</c:v>
                </c:pt>
                <c:pt idx="2">
                  <c:v>0.28074866310160429</c:v>
                </c:pt>
                <c:pt idx="3">
                  <c:v>0.22340425531914893</c:v>
                </c:pt>
                <c:pt idx="4">
                  <c:v>0.37356321839080459</c:v>
                </c:pt>
                <c:pt idx="5">
                  <c:v>0.24155844155844156</c:v>
                </c:pt>
                <c:pt idx="6">
                  <c:v>0.14385964912280702</c:v>
                </c:pt>
                <c:pt idx="7">
                  <c:v>0.37293729372937295</c:v>
                </c:pt>
                <c:pt idx="8">
                  <c:v>0.20722891566265061</c:v>
                </c:pt>
                <c:pt idx="9">
                  <c:v>0.24532710280373832</c:v>
                </c:pt>
                <c:pt idx="10">
                  <c:v>0.22908366533864541</c:v>
                </c:pt>
                <c:pt idx="11">
                  <c:v>0.19742489270386265</c:v>
                </c:pt>
                <c:pt idx="12">
                  <c:v>0.14971751412429379</c:v>
                </c:pt>
                <c:pt idx="13">
                  <c:v>0.24716981132075472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95BD-451C-A1A5-14376CA59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937664"/>
        <c:axId val="627943152"/>
      </c:lineChart>
      <c:catAx>
        <c:axId val="62794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7942760"/>
        <c:crosses val="autoZero"/>
        <c:auto val="1"/>
        <c:lblAlgn val="ctr"/>
        <c:lblOffset val="100"/>
        <c:noMultiLvlLbl val="0"/>
      </c:catAx>
      <c:valAx>
        <c:axId val="62794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Počet pozitivních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\ ##0&quot;   &quot;;;\-&quot;   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7944720"/>
        <c:crosses val="autoZero"/>
        <c:crossBetween val="between"/>
      </c:valAx>
      <c:valAx>
        <c:axId val="627943152"/>
        <c:scaling>
          <c:orientation val="minMax"/>
          <c:max val="0.55000000000000004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Podíl kategorie</a:t>
                </a:r>
                <a:r>
                  <a:rPr lang="cs-CZ" sz="1100" b="1" baseline="0"/>
                  <a:t>  65+ v pozitivních  (%)</a:t>
                </a:r>
                <a:endParaRPr lang="cs-CZ" sz="1100" b="1"/>
              </a:p>
            </c:rich>
          </c:tx>
          <c:layout>
            <c:manualLayout>
              <c:xMode val="edge"/>
              <c:yMode val="edge"/>
              <c:x val="0.95873807310136394"/>
              <c:y val="0.28990963279634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7937664"/>
        <c:crosses val="max"/>
        <c:crossBetween val="between"/>
      </c:valAx>
      <c:catAx>
        <c:axId val="627937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7943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Porovnání</a:t>
            </a:r>
            <a:r>
              <a:rPr lang="cs-CZ" sz="1800" b="1" baseline="0"/>
              <a:t> počtu pozitivních v rizikové skupině 65 + (po krajích) - 7 dní</a:t>
            </a:r>
            <a:endParaRPr lang="cs-CZ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3648893888263973E-2"/>
          <c:y val="0.15428410058564901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96659336"/>
        <c:axId val="49666286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ČR!$A$2:$A$25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'65+ týden'!$B$3:$B$16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3090</c:v>
                      </c:pt>
                      <c:pt idx="1">
                        <c:v>4947</c:v>
                      </c:pt>
                      <c:pt idx="2">
                        <c:v>3333</c:v>
                      </c:pt>
                      <c:pt idx="3">
                        <c:v>2138</c:v>
                      </c:pt>
                      <c:pt idx="4">
                        <c:v>1084</c:v>
                      </c:pt>
                      <c:pt idx="5">
                        <c:v>3416</c:v>
                      </c:pt>
                      <c:pt idx="6">
                        <c:v>2272</c:v>
                      </c:pt>
                      <c:pt idx="7">
                        <c:v>2505</c:v>
                      </c:pt>
                      <c:pt idx="8">
                        <c:v>2945</c:v>
                      </c:pt>
                      <c:pt idx="9">
                        <c:v>3611</c:v>
                      </c:pt>
                      <c:pt idx="10">
                        <c:v>4417</c:v>
                      </c:pt>
                      <c:pt idx="11">
                        <c:v>2696</c:v>
                      </c:pt>
                      <c:pt idx="12">
                        <c:v>2825</c:v>
                      </c:pt>
                      <c:pt idx="13">
                        <c:v>5312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E-FA4F-47C3-B4C6-600B8B760375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v>65 +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4F-47C3-B4C6-600B8B760375}"/>
              </c:ext>
            </c:extLst>
          </c:dPt>
          <c:dLbls>
            <c:dLbl>
              <c:idx val="0"/>
              <c:layout>
                <c:manualLayout>
                  <c:x val="0"/>
                  <c:y val="-5.959021948803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4F-47C3-B4C6-600B8B760375}"/>
                </c:ext>
              </c:extLst>
            </c:dLbl>
            <c:dLbl>
              <c:idx val="1"/>
              <c:layout>
                <c:manualLayout>
                  <c:x val="-1.3572303462067242E-3"/>
                  <c:y val="-8.160540812957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4F-47C3-B4C6-600B8B760375}"/>
                </c:ext>
              </c:extLst>
            </c:dLbl>
            <c:dLbl>
              <c:idx val="2"/>
              <c:layout>
                <c:manualLayout>
                  <c:x val="-4.6560308692187403E-17"/>
                  <c:y val="-5.959021948803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4F-47C3-B4C6-600B8B760375}"/>
                </c:ext>
              </c:extLst>
            </c:dLbl>
            <c:dLbl>
              <c:idx val="3"/>
              <c:layout>
                <c:manualLayout>
                  <c:x val="-1.2698412698412698E-3"/>
                  <c:y val="-5.076203882314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4F-47C3-B4C6-600B8B760375}"/>
                </c:ext>
              </c:extLst>
            </c:dLbl>
            <c:dLbl>
              <c:idx val="4"/>
              <c:layout>
                <c:manualLayout>
                  <c:x val="0"/>
                  <c:y val="-3.531272265957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4F-47C3-B4C6-600B8B760375}"/>
                </c:ext>
              </c:extLst>
            </c:dLbl>
            <c:dLbl>
              <c:idx val="5"/>
              <c:layout>
                <c:manualLayout>
                  <c:x val="1.0950631171103146E-3"/>
                  <c:y val="-5.959021948803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4F-47C3-B4C6-600B8B760375}"/>
                </c:ext>
              </c:extLst>
            </c:dLbl>
            <c:dLbl>
              <c:idx val="6"/>
              <c:layout>
                <c:manualLayout>
                  <c:x val="0"/>
                  <c:y val="-4.1933858158247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4F-47C3-B4C6-600B8B760375}"/>
                </c:ext>
              </c:extLst>
            </c:dLbl>
            <c:dLbl>
              <c:idx val="7"/>
              <c:layout>
                <c:manualLayout>
                  <c:x val="-1.3572303462068172E-3"/>
                  <c:y val="-5.517612915558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4F-47C3-B4C6-600B8B760375}"/>
                </c:ext>
              </c:extLst>
            </c:dLbl>
            <c:dLbl>
              <c:idx val="8"/>
              <c:layout>
                <c:manualLayout>
                  <c:x val="-9.3120617384374806E-17"/>
                  <c:y val="-4.6347948490694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4F-47C3-B4C6-600B8B760375}"/>
                </c:ext>
              </c:extLst>
            </c:dLbl>
            <c:dLbl>
              <c:idx val="9"/>
              <c:layout>
                <c:manualLayout>
                  <c:x val="-2.5396825396826329E-3"/>
                  <c:y val="-5.738317432181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4F-47C3-B4C6-600B8B760375}"/>
                </c:ext>
              </c:extLst>
            </c:dLbl>
            <c:dLbl>
              <c:idx val="10"/>
              <c:layout>
                <c:manualLayout>
                  <c:x val="9.3120617384374806E-17"/>
                  <c:y val="-6.841840015292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4F-47C3-B4C6-600B8B760375}"/>
                </c:ext>
              </c:extLst>
            </c:dLbl>
            <c:dLbl>
              <c:idx val="11"/>
              <c:layout>
                <c:manualLayout>
                  <c:x val="-1.8624123476874961E-16"/>
                  <c:y val="-4.8554993656917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4F-47C3-B4C6-600B8B760375}"/>
                </c:ext>
              </c:extLst>
            </c:dLbl>
            <c:dLbl>
              <c:idx val="12"/>
              <c:layout>
                <c:manualLayout>
                  <c:x val="-9.3120617384374806E-17"/>
                  <c:y val="-5.076203882314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4F-47C3-B4C6-600B8B760375}"/>
                </c:ext>
              </c:extLst>
            </c:dLbl>
            <c:dLbl>
              <c:idx val="13"/>
              <c:layout>
                <c:manualLayout>
                  <c:x val="-8.7389076365454324E-5"/>
                  <c:y val="-7.283249048537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A4F-47C3-B4C6-600B8B760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'65+ týden'!$A$3:$A$16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'65+ týden'!$C$3:$C$16</c:f>
              <c:numCache>
                <c:formatCode>#,##0</c:formatCode>
                <c:ptCount val="14"/>
                <c:pt idx="0">
                  <c:v>750</c:v>
                </c:pt>
                <c:pt idx="1">
                  <c:v>1117</c:v>
                </c:pt>
                <c:pt idx="2">
                  <c:v>702</c:v>
                </c:pt>
                <c:pt idx="3">
                  <c:v>504</c:v>
                </c:pt>
                <c:pt idx="4">
                  <c:v>325</c:v>
                </c:pt>
                <c:pt idx="5">
                  <c:v>777</c:v>
                </c:pt>
                <c:pt idx="6">
                  <c:v>421</c:v>
                </c:pt>
                <c:pt idx="7">
                  <c:v>710</c:v>
                </c:pt>
                <c:pt idx="8">
                  <c:v>601</c:v>
                </c:pt>
                <c:pt idx="9">
                  <c:v>689</c:v>
                </c:pt>
                <c:pt idx="10">
                  <c:v>879</c:v>
                </c:pt>
                <c:pt idx="11">
                  <c:v>579</c:v>
                </c:pt>
                <c:pt idx="12">
                  <c:v>557</c:v>
                </c:pt>
                <c:pt idx="13">
                  <c:v>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A4F-47C3-B4C6-600B8B760375}"/>
            </c:ext>
          </c:extLst>
        </c:ser>
        <c:ser>
          <c:idx val="3"/>
          <c:order val="2"/>
          <c:tx>
            <c:v>POZITIVNÍ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698412698412698E-3"/>
                  <c:y val="-0.14102912175125995"/>
                </c:manualLayout>
              </c:layout>
              <c:tx>
                <c:rich>
                  <a:bodyPr/>
                  <a:lstStyle/>
                  <a:p>
                    <a:fld id="{38F68127-E4F6-46DC-A372-15504A92124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A4F-47C3-B4C6-600B8B760375}"/>
                </c:ext>
              </c:extLst>
            </c:dLbl>
            <c:dLbl>
              <c:idx val="1"/>
              <c:layout>
                <c:manualLayout>
                  <c:x val="-1.7477815273090865E-4"/>
                  <c:y val="-0.22666046713804461"/>
                </c:manualLayout>
              </c:layout>
              <c:tx>
                <c:rich>
                  <a:bodyPr/>
                  <a:lstStyle/>
                  <a:p>
                    <a:fld id="{8128043A-335A-4BA0-9245-16B4852502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A4F-47C3-B4C6-600B8B760375}"/>
                </c:ext>
              </c:extLst>
            </c:dLbl>
            <c:dLbl>
              <c:idx val="2"/>
              <c:layout>
                <c:manualLayout>
                  <c:x val="-1.2698412698412698E-3"/>
                  <c:y val="-0.15597960568860195"/>
                </c:manualLayout>
              </c:layout>
              <c:tx>
                <c:rich>
                  <a:bodyPr/>
                  <a:lstStyle/>
                  <a:p>
                    <a:fld id="{9FEC6E45-3040-402B-9B92-4DEFED9E713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FA4F-47C3-B4C6-600B8B760375}"/>
                </c:ext>
              </c:extLst>
            </c:dLbl>
            <c:dLbl>
              <c:idx val="3"/>
              <c:layout>
                <c:manualLayout>
                  <c:x val="-1.2698412698413165E-3"/>
                  <c:y val="-0.15267417409589351"/>
                </c:manualLayout>
              </c:layout>
              <c:tx>
                <c:rich>
                  <a:bodyPr/>
                  <a:lstStyle/>
                  <a:p>
                    <a:fld id="{EF430AC9-7596-41D3-8338-396C3E3E2DF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FA4F-47C3-B4C6-600B8B760375}"/>
                </c:ext>
              </c:extLst>
            </c:dLbl>
            <c:dLbl>
              <c:idx val="4"/>
              <c:layout>
                <c:manualLayout>
                  <c:x val="-1.3572303462067242E-3"/>
                  <c:y val="-6.1797264654258638E-2"/>
                </c:manualLayout>
              </c:layout>
              <c:tx>
                <c:rich>
                  <a:bodyPr/>
                  <a:lstStyle/>
                  <a:p>
                    <a:fld id="{279D72BC-B30F-4A3E-B47A-061E8A80CB3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A4F-47C3-B4C6-600B8B760375}"/>
                </c:ext>
              </c:extLst>
            </c:dLbl>
            <c:dLbl>
              <c:idx val="5"/>
              <c:layout>
                <c:manualLayout>
                  <c:x val="-1.7477815273095519E-4"/>
                  <c:y val="-0.16287800645962378"/>
                </c:manualLayout>
              </c:layout>
              <c:tx>
                <c:rich>
                  <a:bodyPr/>
                  <a:lstStyle/>
                  <a:p>
                    <a:fld id="{5B96E9AB-9E97-47F1-9276-3AADB53ABBB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FA4F-47C3-B4C6-600B8B760375}"/>
                </c:ext>
              </c:extLst>
            </c:dLbl>
            <c:dLbl>
              <c:idx val="6"/>
              <c:layout>
                <c:manualLayout>
                  <c:x val="-1.2698412698412698E-3"/>
                  <c:y val="-0.12359452930851711"/>
                </c:manualLayout>
              </c:layout>
              <c:tx>
                <c:rich>
                  <a:bodyPr/>
                  <a:lstStyle/>
                  <a:p>
                    <a:fld id="{B6B60833-1FCF-4C84-9D75-5C85EF8049E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FA4F-47C3-B4C6-600B8B760375}"/>
                </c:ext>
              </c:extLst>
            </c:dLbl>
            <c:dLbl>
              <c:idx val="7"/>
              <c:layout>
                <c:manualLayout>
                  <c:x val="-2.7144606924134483E-3"/>
                  <c:y val="-0.15719913803590357"/>
                </c:manualLayout>
              </c:layout>
              <c:tx>
                <c:rich>
                  <a:bodyPr/>
                  <a:lstStyle/>
                  <a:p>
                    <a:fld id="{7D4B6565-B151-4F4E-9345-63EBEECC0AA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FA4F-47C3-B4C6-600B8B760375}"/>
                </c:ext>
              </c:extLst>
            </c:dLbl>
            <c:dLbl>
              <c:idx val="8"/>
              <c:layout>
                <c:manualLayout>
                  <c:x val="-1.2698412698412698E-3"/>
                  <c:y val="-0.14566498097075231"/>
                </c:manualLayout>
              </c:layout>
              <c:tx>
                <c:rich>
                  <a:bodyPr/>
                  <a:lstStyle/>
                  <a:p>
                    <a:fld id="{AD58469A-F83D-402D-8AC3-A8F3CC8EDE9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FA4F-47C3-B4C6-600B8B760375}"/>
                </c:ext>
              </c:extLst>
            </c:dLbl>
            <c:dLbl>
              <c:idx val="9"/>
              <c:layout>
                <c:manualLayout>
                  <c:x val="-1.2698412698413629E-3"/>
                  <c:y val="-0.18539179396277566"/>
                </c:manualLayout>
              </c:layout>
              <c:tx>
                <c:rich>
                  <a:bodyPr/>
                  <a:lstStyle/>
                  <a:p>
                    <a:fld id="{B6B60839-0640-41B4-9513-9B5FBA94566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FA4F-47C3-B4C6-600B8B760375}"/>
                </c:ext>
              </c:extLst>
            </c:dLbl>
            <c:dLbl>
              <c:idx val="10"/>
              <c:layout>
                <c:manualLayout>
                  <c:x val="-1.2698412698412698E-3"/>
                  <c:y val="-0.20707423222935406"/>
                </c:manualLayout>
              </c:layout>
              <c:tx>
                <c:rich>
                  <a:bodyPr/>
                  <a:lstStyle/>
                  <a:p>
                    <a:fld id="{307E7336-EB5D-40CE-9F06-F5635F7D645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FA4F-47C3-B4C6-600B8B760375}"/>
                </c:ext>
              </c:extLst>
            </c:dLbl>
            <c:dLbl>
              <c:idx val="11"/>
              <c:layout>
                <c:manualLayout>
                  <c:x val="-1.2698412698413629E-3"/>
                  <c:y val="-0.14312538190343352"/>
                </c:manualLayout>
              </c:layout>
              <c:tx>
                <c:rich>
                  <a:bodyPr/>
                  <a:lstStyle/>
                  <a:p>
                    <a:fld id="{8CA9BF69-8D58-47D6-96CB-31BBBD3C985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FA4F-47C3-B4C6-600B8B760375}"/>
                </c:ext>
              </c:extLst>
            </c:dLbl>
            <c:dLbl>
              <c:idx val="12"/>
              <c:layout>
                <c:manualLayout>
                  <c:x val="-2.7144606924134483E-3"/>
                  <c:y val="-0.14306997807005822"/>
                </c:manualLayout>
              </c:layout>
              <c:tx>
                <c:rich>
                  <a:bodyPr/>
                  <a:lstStyle/>
                  <a:p>
                    <a:fld id="{265B1FE8-F82B-49D4-A04B-5171838E1D3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FA4F-47C3-B4C6-600B8B760375}"/>
                </c:ext>
              </c:extLst>
            </c:dLbl>
            <c:dLbl>
              <c:idx val="13"/>
              <c:layout>
                <c:manualLayout>
                  <c:x val="0"/>
                  <c:y val="-0.26705246511304592"/>
                </c:manualLayout>
              </c:layout>
              <c:tx>
                <c:rich>
                  <a:bodyPr/>
                  <a:lstStyle/>
                  <a:p>
                    <a:fld id="{B1F3BE48-6419-4C39-8639-5FEAC9DBF47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FA4F-47C3-B4C6-600B8B760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'65+ týden'!$A$3:$A$16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'65+ týden'!$D$3:$D$16</c:f>
              <c:numCache>
                <c:formatCode>#\ ##0"   ";;\-"   "</c:formatCode>
                <c:ptCount val="14"/>
                <c:pt idx="0">
                  <c:v>2340</c:v>
                </c:pt>
                <c:pt idx="1">
                  <c:v>3830</c:v>
                </c:pt>
                <c:pt idx="2">
                  <c:v>2631</c:v>
                </c:pt>
                <c:pt idx="3">
                  <c:v>1634</c:v>
                </c:pt>
                <c:pt idx="4">
                  <c:v>759</c:v>
                </c:pt>
                <c:pt idx="5">
                  <c:v>2639</c:v>
                </c:pt>
                <c:pt idx="6">
                  <c:v>1851</c:v>
                </c:pt>
                <c:pt idx="7">
                  <c:v>1795</c:v>
                </c:pt>
                <c:pt idx="8">
                  <c:v>2344</c:v>
                </c:pt>
                <c:pt idx="9">
                  <c:v>2922</c:v>
                </c:pt>
                <c:pt idx="10">
                  <c:v>3538</c:v>
                </c:pt>
                <c:pt idx="11">
                  <c:v>2117</c:v>
                </c:pt>
                <c:pt idx="12">
                  <c:v>2268</c:v>
                </c:pt>
                <c:pt idx="13">
                  <c:v>4379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'65+ týden'!$B$3:$B$16</c15:f>
                <c15:dlblRangeCache>
                  <c:ptCount val="14"/>
                  <c:pt idx="0">
                    <c:v>3 090</c:v>
                  </c:pt>
                  <c:pt idx="1">
                    <c:v>4 947</c:v>
                  </c:pt>
                  <c:pt idx="2">
                    <c:v>3 333</c:v>
                  </c:pt>
                  <c:pt idx="3">
                    <c:v>2 138</c:v>
                  </c:pt>
                  <c:pt idx="4">
                    <c:v>1 084</c:v>
                  </c:pt>
                  <c:pt idx="5">
                    <c:v>3 416</c:v>
                  </c:pt>
                  <c:pt idx="6">
                    <c:v>2 272</c:v>
                  </c:pt>
                  <c:pt idx="7">
                    <c:v>2 505</c:v>
                  </c:pt>
                  <c:pt idx="8">
                    <c:v>2 945</c:v>
                  </c:pt>
                  <c:pt idx="9">
                    <c:v>3 611</c:v>
                  </c:pt>
                  <c:pt idx="10">
                    <c:v>4 417</c:v>
                  </c:pt>
                  <c:pt idx="11">
                    <c:v>2 696</c:v>
                  </c:pt>
                  <c:pt idx="12">
                    <c:v>2 825</c:v>
                  </c:pt>
                  <c:pt idx="13">
                    <c:v>5 312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FA4F-47C3-B4C6-600B8B760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96659336"/>
        <c:axId val="496662864"/>
      </c:barChart>
      <c:lineChart>
        <c:grouping val="standard"/>
        <c:varyColors val="0"/>
        <c:ser>
          <c:idx val="0"/>
          <c:order val="3"/>
          <c:tx>
            <c:v>PODÍL</c:v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rgbClr val="4472C4">
                  <a:lumMod val="75000"/>
                </a:srgbClr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574038341823278E-2"/>
                  <c:y val="-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A4F-47C3-B4C6-600B8B760375}"/>
                </c:ext>
              </c:extLst>
            </c:dLbl>
            <c:dLbl>
              <c:idx val="1"/>
              <c:layout>
                <c:manualLayout>
                  <c:x val="-2.9859535146671341E-2"/>
                  <c:y val="-2.648454199468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A4F-47C3-B4C6-600B8B760375}"/>
                </c:ext>
              </c:extLst>
            </c:dLbl>
            <c:dLbl>
              <c:idx val="2"/>
              <c:layout>
                <c:manualLayout>
                  <c:x val="-3.2574038341823278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A4F-47C3-B4C6-600B8B760375}"/>
                </c:ext>
              </c:extLst>
            </c:dLbl>
            <c:dLbl>
              <c:idx val="3"/>
              <c:layout>
                <c:manualLayout>
                  <c:x val="-3.020922384701917E-2"/>
                  <c:y val="-2.869158716090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A4F-47C3-B4C6-600B8B760375}"/>
                </c:ext>
              </c:extLst>
            </c:dLbl>
            <c:dLbl>
              <c:idx val="4"/>
              <c:layout>
                <c:manualLayout>
                  <c:x val="-2.8851893513310835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A4F-47C3-B4C6-600B8B760375}"/>
                </c:ext>
              </c:extLst>
            </c:dLbl>
            <c:dLbl>
              <c:idx val="5"/>
              <c:layout>
                <c:manualLayout>
                  <c:x val="-3.2574038341823278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A4F-47C3-B4C6-600B8B760375}"/>
                </c:ext>
              </c:extLst>
            </c:dLbl>
            <c:dLbl>
              <c:idx val="6"/>
              <c:layout>
                <c:manualLayout>
                  <c:x val="-3.257402824646919E-2"/>
                  <c:y val="-2.648454199468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A4F-47C3-B4C6-600B8B760375}"/>
                </c:ext>
              </c:extLst>
            </c:dLbl>
            <c:dLbl>
              <c:idx val="7"/>
              <c:layout>
                <c:manualLayout>
                  <c:x val="-3.0034345706786651E-2"/>
                  <c:y val="-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A4F-47C3-B4C6-600B8B760375}"/>
                </c:ext>
              </c:extLst>
            </c:dLbl>
            <c:dLbl>
              <c:idx val="8"/>
              <c:layout>
                <c:manualLayout>
                  <c:x val="-3.4018747656542933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A4F-47C3-B4C6-600B8B760375}"/>
                </c:ext>
              </c:extLst>
            </c:dLbl>
            <c:dLbl>
              <c:idx val="9"/>
              <c:layout>
                <c:manualLayout>
                  <c:x val="-3.2486639170103734E-2"/>
                  <c:y val="-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A4F-47C3-B4C6-600B8B760375}"/>
                </c:ext>
              </c:extLst>
            </c:dLbl>
            <c:dLbl>
              <c:idx val="10"/>
              <c:layout>
                <c:manualLayout>
                  <c:x val="-3.5113710786151824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A4F-47C3-B4C6-600B8B760375}"/>
                </c:ext>
              </c:extLst>
            </c:dLbl>
            <c:dLbl>
              <c:idx val="11"/>
              <c:layout>
                <c:manualLayout>
                  <c:x val="-3.2574038341823278E-2"/>
                  <c:y val="-3.0898632327129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A4F-47C3-B4C6-600B8B760375}"/>
                </c:ext>
              </c:extLst>
            </c:dLbl>
            <c:dLbl>
              <c:idx val="12"/>
              <c:layout>
                <c:manualLayout>
                  <c:x val="-3.6645793134551193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A4F-47C3-B4C6-600B8B760375}"/>
                </c:ext>
              </c:extLst>
            </c:dLbl>
            <c:dLbl>
              <c:idx val="13"/>
              <c:layout>
                <c:manualLayout>
                  <c:x val="-3.2574038341823278E-2"/>
                  <c:y val="-3.310567749335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A4F-47C3-B4C6-600B8B76037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'65+ týden'!$A$3:$A$16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'65+ týden'!$E$3:$E$16</c:f>
              <c:numCache>
                <c:formatCode>0.0%"    ";\-"   "</c:formatCode>
                <c:ptCount val="14"/>
                <c:pt idx="0">
                  <c:v>0.24271844660194175</c:v>
                </c:pt>
                <c:pt idx="1">
                  <c:v>0.22579341014756418</c:v>
                </c:pt>
                <c:pt idx="2">
                  <c:v>0.21062106210621062</c:v>
                </c:pt>
                <c:pt idx="3">
                  <c:v>0.23573433115060805</c:v>
                </c:pt>
                <c:pt idx="4">
                  <c:v>0.29981549815498154</c:v>
                </c:pt>
                <c:pt idx="5">
                  <c:v>0.22745901639344263</c:v>
                </c:pt>
                <c:pt idx="6">
                  <c:v>0.18529929577464788</c:v>
                </c:pt>
                <c:pt idx="7">
                  <c:v>0.28343313373253493</c:v>
                </c:pt>
                <c:pt idx="8">
                  <c:v>0.20407470288624788</c:v>
                </c:pt>
                <c:pt idx="9">
                  <c:v>0.19080587094987539</c:v>
                </c:pt>
                <c:pt idx="10">
                  <c:v>0.19900384876613086</c:v>
                </c:pt>
                <c:pt idx="11">
                  <c:v>0.21476261127596438</c:v>
                </c:pt>
                <c:pt idx="12">
                  <c:v>0.19716814159292034</c:v>
                </c:pt>
                <c:pt idx="13">
                  <c:v>0.17564006024096385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FA4F-47C3-B4C6-600B8B760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665608"/>
        <c:axId val="496664432"/>
      </c:lineChart>
      <c:catAx>
        <c:axId val="496659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6662864"/>
        <c:crosses val="autoZero"/>
        <c:auto val="1"/>
        <c:lblAlgn val="ctr"/>
        <c:lblOffset val="100"/>
        <c:noMultiLvlLbl val="0"/>
      </c:catAx>
      <c:valAx>
        <c:axId val="49666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 i="0" baseline="0">
                    <a:effectLst/>
                  </a:rPr>
                  <a:t>Počet pozitivních</a:t>
                </a:r>
                <a:endParaRPr lang="cs-CZ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1.1343082114735659E-2"/>
              <c:y val="0.39177032827624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6659336"/>
        <c:crosses val="autoZero"/>
        <c:crossBetween val="between"/>
      </c:valAx>
      <c:valAx>
        <c:axId val="496664432"/>
        <c:scaling>
          <c:orientation val="minMax"/>
          <c:max val="0.70000000000000007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 i="0" baseline="0">
                    <a:effectLst/>
                  </a:rPr>
                  <a:t>Podíl kategorie  65+ v pozitivních  (%)</a:t>
                </a:r>
                <a:endParaRPr lang="cs-CZ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0.9557705041885195"/>
              <c:y val="0.28990963279634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6665608"/>
        <c:crosses val="max"/>
        <c:crossBetween val="between"/>
      </c:valAx>
      <c:catAx>
        <c:axId val="496665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6664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GRAFY_K!$A$3</c:f>
              <c:strCache>
                <c:ptCount val="1"/>
                <c:pt idx="0">
                  <c:v>CZ010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GRAFY_K!$B$3:$O$3</c:f>
              <c:numCache>
                <c:formatCode>General</c:formatCode>
                <c:ptCount val="14"/>
                <c:pt idx="0">
                  <c:v>868</c:v>
                </c:pt>
                <c:pt idx="1">
                  <c:v>912</c:v>
                </c:pt>
                <c:pt idx="2">
                  <c:v>872</c:v>
                </c:pt>
                <c:pt idx="3">
                  <c:v>730</c:v>
                </c:pt>
                <c:pt idx="4">
                  <c:v>406</c:v>
                </c:pt>
                <c:pt idx="5">
                  <c:v>200</c:v>
                </c:pt>
                <c:pt idx="6">
                  <c:v>396</c:v>
                </c:pt>
                <c:pt idx="7">
                  <c:v>582</c:v>
                </c:pt>
                <c:pt idx="8">
                  <c:v>760</c:v>
                </c:pt>
                <c:pt idx="9">
                  <c:v>479</c:v>
                </c:pt>
                <c:pt idx="10">
                  <c:v>493</c:v>
                </c:pt>
                <c:pt idx="11">
                  <c:v>260</c:v>
                </c:pt>
                <c:pt idx="12">
                  <c:v>136</c:v>
                </c:pt>
                <c:pt idx="13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1-4343-88AD-B40EE873F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96664824"/>
        <c:axId val="496659728"/>
      </c:barChart>
      <c:dateAx>
        <c:axId val="4966648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6659728"/>
        <c:crosses val="autoZero"/>
        <c:auto val="1"/>
        <c:lblOffset val="100"/>
        <c:baseTimeUnit val="days"/>
      </c:dateAx>
      <c:valAx>
        <c:axId val="49665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0440097838862019E-2"/>
              <c:y val="6.861681483821471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666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2096865211188"/>
          <c:y val="0.10786769195919381"/>
          <c:w val="0.862905761634297"/>
          <c:h val="0.769118679538126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[1]Praha_grafy!$Q$1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Praha!$R$2:$R$12</c:f>
              <c:strCache>
                <c:ptCount val="11"/>
                <c:pt idx="0">
                  <c:v>Praha 1</c:v>
                </c:pt>
                <c:pt idx="1">
                  <c:v>Praha 2</c:v>
                </c:pt>
                <c:pt idx="2">
                  <c:v>Praha 3</c:v>
                </c:pt>
                <c:pt idx="3">
                  <c:v>Praha 4</c:v>
                </c:pt>
                <c:pt idx="4">
                  <c:v>Praha 5</c:v>
                </c:pt>
                <c:pt idx="5">
                  <c:v>Praha 6</c:v>
                </c:pt>
                <c:pt idx="6">
                  <c:v>Praha 7</c:v>
                </c:pt>
                <c:pt idx="7">
                  <c:v>Praha 8</c:v>
                </c:pt>
                <c:pt idx="8">
                  <c:v>Praha 9</c:v>
                </c:pt>
                <c:pt idx="9">
                  <c:v>Praha 10</c:v>
                </c:pt>
                <c:pt idx="10">
                  <c:v>neudáno</c:v>
                </c:pt>
              </c:strCache>
            </c:strRef>
          </c:cat>
          <c:val>
            <c:numRef>
              <c:f>Praha!$S$2:$S$12</c:f>
              <c:numCache>
                <c:formatCode>General</c:formatCode>
                <c:ptCount val="11"/>
                <c:pt idx="0">
                  <c:v>67</c:v>
                </c:pt>
                <c:pt idx="1">
                  <c:v>74</c:v>
                </c:pt>
                <c:pt idx="2">
                  <c:v>150</c:v>
                </c:pt>
                <c:pt idx="3">
                  <c:v>635</c:v>
                </c:pt>
                <c:pt idx="4">
                  <c:v>401</c:v>
                </c:pt>
                <c:pt idx="5">
                  <c:v>463</c:v>
                </c:pt>
                <c:pt idx="6">
                  <c:v>83</c:v>
                </c:pt>
                <c:pt idx="7">
                  <c:v>244</c:v>
                </c:pt>
                <c:pt idx="8">
                  <c:v>414</c:v>
                </c:pt>
                <c:pt idx="9">
                  <c:v>374</c:v>
                </c:pt>
                <c:pt idx="10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3-4AD0-B86D-52FD089AD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96660120"/>
        <c:axId val="496661688"/>
      </c:barChart>
      <c:catAx>
        <c:axId val="49666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6661688"/>
        <c:crosses val="autoZero"/>
        <c:auto val="1"/>
        <c:lblAlgn val="ctr"/>
        <c:lblOffset val="100"/>
        <c:tickLblSkip val="1"/>
        <c:noMultiLvlLbl val="0"/>
      </c:catAx>
      <c:valAx>
        <c:axId val="49666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5.1271274767268754E-3"/>
              <c:y val="0.32611409718773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66601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provedených testů</a:t>
            </a:r>
            <a:r>
              <a:rPr lang="cs-CZ" baseline="0"/>
              <a:t> </a:t>
            </a:r>
            <a:r>
              <a:rPr lang="cs-CZ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7836008847388996E-2"/>
          <c:y val="0.1621272331130969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503855104"/>
        <c:axId val="50385902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PHA!$B$1</c15:sqref>
                        </c15:formulaRef>
                      </c:ext>
                    </c:extLst>
                    <c:strCache>
                      <c:ptCount val="1"/>
                      <c:pt idx="0">
                        <c:v>Vzorky denně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PHA!$A$2:$A$25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PHA!$B$2:$B$19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2678</c:v>
                      </c:pt>
                      <c:pt idx="1">
                        <c:v>2880</c:v>
                      </c:pt>
                      <c:pt idx="2">
                        <c:v>2749</c:v>
                      </c:pt>
                      <c:pt idx="3">
                        <c:v>3017</c:v>
                      </c:pt>
                      <c:pt idx="4">
                        <c:v>2330</c:v>
                      </c:pt>
                      <c:pt idx="5">
                        <c:v>1837</c:v>
                      </c:pt>
                      <c:pt idx="6">
                        <c:v>2925</c:v>
                      </c:pt>
                      <c:pt idx="7">
                        <c:v>3469</c:v>
                      </c:pt>
                      <c:pt idx="8">
                        <c:v>3384</c:v>
                      </c:pt>
                      <c:pt idx="9">
                        <c:v>3094</c:v>
                      </c:pt>
                      <c:pt idx="10">
                        <c:v>3724</c:v>
                      </c:pt>
                      <c:pt idx="11">
                        <c:v>3605</c:v>
                      </c:pt>
                      <c:pt idx="12">
                        <c:v>2278</c:v>
                      </c:pt>
                      <c:pt idx="13">
                        <c:v>4037</c:v>
                      </c:pt>
                      <c:pt idx="14">
                        <c:v>4007</c:v>
                      </c:pt>
                      <c:pt idx="15">
                        <c:v>3945</c:v>
                      </c:pt>
                      <c:pt idx="16">
                        <c:v>5594</c:v>
                      </c:pt>
                      <c:pt idx="17">
                        <c:v>4393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51-49AB-44C9-8804-BCF589E74E72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strRef>
              <c:f>PHA!$C$1</c:f>
              <c:strCache>
                <c:ptCount val="1"/>
                <c:pt idx="0">
                  <c:v>Pozitivní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363894249720163E-16"/>
                  <c:y val="-7.058823529411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9AB-44C9-8804-BCF589E74E72}"/>
                </c:ext>
              </c:extLst>
            </c:dLbl>
            <c:dLbl>
              <c:idx val="1"/>
              <c:layout>
                <c:manualLayout>
                  <c:x val="0"/>
                  <c:y val="-4.705882352941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9AB-44C9-8804-BCF589E74E72}"/>
                </c:ext>
              </c:extLst>
            </c:dLbl>
            <c:dLbl>
              <c:idx val="2"/>
              <c:layout>
                <c:manualLayout>
                  <c:x val="0"/>
                  <c:y val="-6.797385620915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9AB-44C9-8804-BCF589E74E72}"/>
                </c:ext>
              </c:extLst>
            </c:dLbl>
            <c:dLbl>
              <c:idx val="3"/>
              <c:layout>
                <c:manualLayout>
                  <c:x val="-1.6860050561565802E-3"/>
                  <c:y val="-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9AB-44C9-8804-BCF589E74E72}"/>
                </c:ext>
              </c:extLst>
            </c:dLbl>
            <c:dLbl>
              <c:idx val="4"/>
              <c:layout>
                <c:manualLayout>
                  <c:x val="-1.2363894249720163E-16"/>
                  <c:y val="-0.10980392156862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9AB-44C9-8804-BCF589E74E72}"/>
                </c:ext>
              </c:extLst>
            </c:dLbl>
            <c:dLbl>
              <c:idx val="5"/>
              <c:layout>
                <c:manualLayout>
                  <c:x val="3.3720101123131604E-3"/>
                  <c:y val="-0.133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9AB-44C9-8804-BCF589E74E72}"/>
                </c:ext>
              </c:extLst>
            </c:dLbl>
            <c:dLbl>
              <c:idx val="6"/>
              <c:layout>
                <c:manualLayout>
                  <c:x val="1.6860050561564566E-3"/>
                  <c:y val="-8.627450980392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9AB-44C9-8804-BCF589E74E72}"/>
                </c:ext>
              </c:extLst>
            </c:dLbl>
            <c:dLbl>
              <c:idx val="7"/>
              <c:layout>
                <c:manualLayout>
                  <c:x val="-1.2363894249720163E-16"/>
                  <c:y val="-7.0588235294117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31-4C9D-8A18-BF2A99482154}"/>
                </c:ext>
              </c:extLst>
            </c:dLbl>
            <c:dLbl>
              <c:idx val="8"/>
              <c:layout>
                <c:manualLayout>
                  <c:x val="1.6860050561565802E-3"/>
                  <c:y val="-4.9673202614379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31-4C9D-8A18-BF2A99482154}"/>
                </c:ext>
              </c:extLst>
            </c:dLbl>
            <c:dLbl>
              <c:idx val="9"/>
              <c:layout>
                <c:manualLayout>
                  <c:x val="0"/>
                  <c:y val="-7.058823529411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6-4E86-A676-570FE5C4BC26}"/>
                </c:ext>
              </c:extLst>
            </c:dLbl>
            <c:dLbl>
              <c:idx val="10"/>
              <c:layout>
                <c:manualLayout>
                  <c:x val="0"/>
                  <c:y val="-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DF-4970-87E3-850C9F8EDEB4}"/>
                </c:ext>
              </c:extLst>
            </c:dLbl>
            <c:dLbl>
              <c:idx val="11"/>
              <c:layout>
                <c:manualLayout>
                  <c:x val="0"/>
                  <c:y val="-6.013071895424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F-40AB-BABC-62616439970F}"/>
                </c:ext>
              </c:extLst>
            </c:dLbl>
            <c:dLbl>
              <c:idx val="12"/>
              <c:layout>
                <c:manualLayout>
                  <c:x val="3.3720101123131604E-3"/>
                  <c:y val="-8.36601307189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A6-4907-B201-C9C44ED9F22B}"/>
                </c:ext>
              </c:extLst>
            </c:dLbl>
            <c:dLbl>
              <c:idx val="13"/>
              <c:layout>
                <c:manualLayout>
                  <c:x val="0"/>
                  <c:y val="-6.274509803921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D-461E-9493-E0BAC57EDFF9}"/>
                </c:ext>
              </c:extLst>
            </c:dLbl>
            <c:dLbl>
              <c:idx val="14"/>
              <c:layout>
                <c:manualLayout>
                  <c:x val="1.6860050561565802E-3"/>
                  <c:y val="-5.751633986928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D-461E-9493-E0BAC57EDFF9}"/>
                </c:ext>
              </c:extLst>
            </c:dLbl>
            <c:dLbl>
              <c:idx val="15"/>
              <c:layout>
                <c:manualLayout>
                  <c:x val="0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3A-45A2-8940-56DEB3E34435}"/>
                </c:ext>
              </c:extLst>
            </c:dLbl>
            <c:dLbl>
              <c:idx val="16"/>
              <c:layout>
                <c:manualLayout>
                  <c:x val="1.6860050561565802E-3"/>
                  <c:y val="-4.7058823529411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E9-43D3-A6B4-E3D486C8224A}"/>
                </c:ext>
              </c:extLst>
            </c:dLbl>
            <c:dLbl>
              <c:idx val="17"/>
              <c:layout>
                <c:manualLayout>
                  <c:x val="0"/>
                  <c:y val="-7.058823529411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6A-4AD4-9EEE-75BF8C8BC25B}"/>
                </c:ext>
              </c:extLst>
            </c:dLbl>
            <c:dLbl>
              <c:idx val="18"/>
              <c:layout>
                <c:manualLayout>
                  <c:x val="0"/>
                  <c:y val="-5.228758169934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FF-40CD-BA64-566D2223DAEE}"/>
                </c:ext>
              </c:extLst>
            </c:dLbl>
            <c:dLbl>
              <c:idx val="19"/>
              <c:layout>
                <c:manualLayout>
                  <c:x val="0"/>
                  <c:y val="-5.2287581699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FF-40CD-BA64-566D2223DAEE}"/>
                </c:ext>
              </c:extLst>
            </c:dLbl>
            <c:dLbl>
              <c:idx val="20"/>
              <c:layout>
                <c:manualLayout>
                  <c:x val="0"/>
                  <c:y val="-4.9673202614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FF-40CD-BA64-566D2223DAEE}"/>
                </c:ext>
              </c:extLst>
            </c:dLbl>
            <c:dLbl>
              <c:idx val="21"/>
              <c:layout>
                <c:manualLayout>
                  <c:x val="1.6860050561565802E-3"/>
                  <c:y val="-3.398692810457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69-4319-8264-00BB5FB0B192}"/>
                </c:ext>
              </c:extLst>
            </c:dLbl>
            <c:dLbl>
              <c:idx val="22"/>
              <c:layout>
                <c:manualLayout>
                  <c:x val="0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9D-44E3-9F68-D8197FEC834C}"/>
                </c:ext>
              </c:extLst>
            </c:dLbl>
            <c:dLbl>
              <c:idx val="23"/>
              <c:layout>
                <c:manualLayout>
                  <c:x val="0"/>
                  <c:y val="-3.13725490196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D-44E3-9F68-D8197FEC834C}"/>
                </c:ext>
              </c:extLst>
            </c:dLbl>
            <c:dLbl>
              <c:idx val="24"/>
              <c:layout>
                <c:manualLayout>
                  <c:x val="0"/>
                  <c:y val="-4.183006535947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8-4061-B031-EA38C033020D}"/>
                </c:ext>
              </c:extLst>
            </c:dLbl>
            <c:dLbl>
              <c:idx val="25"/>
              <c:layout>
                <c:manualLayout>
                  <c:x val="1.6860050561565802E-3"/>
                  <c:y val="-4.9673202614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A8-4061-B031-EA38C033020D}"/>
                </c:ext>
              </c:extLst>
            </c:dLbl>
            <c:dLbl>
              <c:idx val="26"/>
              <c:layout>
                <c:manualLayout>
                  <c:x val="0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0-4F08-9881-FDCDB6A6EFD2}"/>
                </c:ext>
              </c:extLst>
            </c:dLbl>
            <c:dLbl>
              <c:idx val="27"/>
              <c:layout>
                <c:manualLayout>
                  <c:x val="0"/>
                  <c:y val="-3.566529492455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A0-4F08-9881-FDCDB6A6EFD2}"/>
                </c:ext>
              </c:extLst>
            </c:dLbl>
            <c:dLbl>
              <c:idx val="28"/>
              <c:layout>
                <c:manualLayout>
                  <c:x val="-1.2292154377368289E-16"/>
                  <c:y val="-3.29218106995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A0-4F08-9881-FDCDB6A6EFD2}"/>
                </c:ext>
              </c:extLst>
            </c:dLbl>
            <c:dLbl>
              <c:idx val="29"/>
              <c:layout>
                <c:manualLayout>
                  <c:x val="0"/>
                  <c:y val="-2.091503267973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96-4172-8054-FA053891D39A}"/>
                </c:ext>
              </c:extLst>
            </c:dLbl>
            <c:dLbl>
              <c:idx val="30"/>
              <c:layout>
                <c:manualLayout>
                  <c:x val="0"/>
                  <c:y val="-3.3986928104575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96-4172-8054-FA053891D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PHA!$A$48:$A$78</c:f>
              <c:numCache>
                <c:formatCode>m/d/yyyy</c:formatCode>
                <c:ptCount val="31"/>
                <c:pt idx="0">
                  <c:v>44121</c:v>
                </c:pt>
                <c:pt idx="1">
                  <c:v>44122</c:v>
                </c:pt>
                <c:pt idx="2">
                  <c:v>44123</c:v>
                </c:pt>
                <c:pt idx="3">
                  <c:v>44124</c:v>
                </c:pt>
                <c:pt idx="4">
                  <c:v>44125</c:v>
                </c:pt>
                <c:pt idx="5">
                  <c:v>44126</c:v>
                </c:pt>
                <c:pt idx="6">
                  <c:v>44127</c:v>
                </c:pt>
                <c:pt idx="7">
                  <c:v>44128</c:v>
                </c:pt>
                <c:pt idx="8">
                  <c:v>44129</c:v>
                </c:pt>
                <c:pt idx="9">
                  <c:v>44130</c:v>
                </c:pt>
                <c:pt idx="10">
                  <c:v>44131</c:v>
                </c:pt>
                <c:pt idx="11">
                  <c:v>44132</c:v>
                </c:pt>
                <c:pt idx="12">
                  <c:v>44133</c:v>
                </c:pt>
                <c:pt idx="13">
                  <c:v>44134</c:v>
                </c:pt>
                <c:pt idx="14">
                  <c:v>44135</c:v>
                </c:pt>
                <c:pt idx="15">
                  <c:v>44136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44143</c:v>
                </c:pt>
                <c:pt idx="23">
                  <c:v>44144</c:v>
                </c:pt>
                <c:pt idx="24">
                  <c:v>44145</c:v>
                </c:pt>
                <c:pt idx="25">
                  <c:v>44146</c:v>
                </c:pt>
                <c:pt idx="26">
                  <c:v>44147</c:v>
                </c:pt>
                <c:pt idx="27">
                  <c:v>44148</c:v>
                </c:pt>
                <c:pt idx="28">
                  <c:v>44149</c:v>
                </c:pt>
                <c:pt idx="29">
                  <c:v>44150</c:v>
                </c:pt>
                <c:pt idx="30">
                  <c:v>44151</c:v>
                </c:pt>
              </c:numCache>
            </c:numRef>
          </c:cat>
          <c:val>
            <c:numRef>
              <c:f>PHA!$C$48:$C$78</c:f>
              <c:numCache>
                <c:formatCode>#,##0</c:formatCode>
                <c:ptCount val="31"/>
                <c:pt idx="0">
                  <c:v>1169</c:v>
                </c:pt>
                <c:pt idx="1">
                  <c:v>646</c:v>
                </c:pt>
                <c:pt idx="2">
                  <c:v>1025</c:v>
                </c:pt>
                <c:pt idx="3">
                  <c:v>1567</c:v>
                </c:pt>
                <c:pt idx="4">
                  <c:v>1673</c:v>
                </c:pt>
                <c:pt idx="5">
                  <c:v>1719</c:v>
                </c:pt>
                <c:pt idx="6">
                  <c:v>1501</c:v>
                </c:pt>
                <c:pt idx="7">
                  <c:v>1297</c:v>
                </c:pt>
                <c:pt idx="8">
                  <c:v>733</c:v>
                </c:pt>
                <c:pt idx="9">
                  <c:v>1247</c:v>
                </c:pt>
                <c:pt idx="10">
                  <c:v>1484</c:v>
                </c:pt>
                <c:pt idx="11">
                  <c:v>1080</c:v>
                </c:pt>
                <c:pt idx="12">
                  <c:v>1334</c:v>
                </c:pt>
                <c:pt idx="13">
                  <c:v>1167</c:v>
                </c:pt>
                <c:pt idx="14">
                  <c:v>941</c:v>
                </c:pt>
                <c:pt idx="15">
                  <c:v>438</c:v>
                </c:pt>
                <c:pt idx="16">
                  <c:v>715</c:v>
                </c:pt>
                <c:pt idx="17">
                  <c:v>868</c:v>
                </c:pt>
                <c:pt idx="18">
                  <c:v>912</c:v>
                </c:pt>
                <c:pt idx="19">
                  <c:v>872</c:v>
                </c:pt>
                <c:pt idx="20">
                  <c:v>730</c:v>
                </c:pt>
                <c:pt idx="21">
                  <c:v>406</c:v>
                </c:pt>
                <c:pt idx="22">
                  <c:v>200</c:v>
                </c:pt>
                <c:pt idx="23">
                  <c:v>396</c:v>
                </c:pt>
                <c:pt idx="24">
                  <c:v>582</c:v>
                </c:pt>
                <c:pt idx="25">
                  <c:v>760</c:v>
                </c:pt>
                <c:pt idx="26">
                  <c:v>479</c:v>
                </c:pt>
                <c:pt idx="27">
                  <c:v>493</c:v>
                </c:pt>
                <c:pt idx="28">
                  <c:v>260</c:v>
                </c:pt>
                <c:pt idx="29">
                  <c:v>135</c:v>
                </c:pt>
                <c:pt idx="30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9AB-44C9-8804-BCF589E74E72}"/>
            </c:ext>
          </c:extLst>
        </c:ser>
        <c:ser>
          <c:idx val="3"/>
          <c:order val="2"/>
          <c:tx>
            <c:strRef>
              <c:f>PHA!$D$1</c:f>
              <c:strCache>
                <c:ptCount val="1"/>
                <c:pt idx="0">
                  <c:v>Negativní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60050561565802E-3"/>
                  <c:y val="-0.21176470588235294"/>
                </c:manualLayout>
              </c:layout>
              <c:tx>
                <c:rich>
                  <a:bodyPr/>
                  <a:lstStyle/>
                  <a:p>
                    <a:fld id="{14AFBB37-DD52-442F-BC1C-34D3134E2B4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49AB-44C9-8804-BCF589E74E72}"/>
                </c:ext>
              </c:extLst>
            </c:dLbl>
            <c:dLbl>
              <c:idx val="1"/>
              <c:layout>
                <c:manualLayout>
                  <c:x val="0"/>
                  <c:y val="-0.15686274509803932"/>
                </c:manualLayout>
              </c:layout>
              <c:tx>
                <c:rich>
                  <a:bodyPr/>
                  <a:lstStyle/>
                  <a:p>
                    <a:fld id="{4E431379-B358-49DC-ACE5-617DBDF9B35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49AB-44C9-8804-BCF589E74E72}"/>
                </c:ext>
              </c:extLst>
            </c:dLbl>
            <c:dLbl>
              <c:idx val="2"/>
              <c:layout>
                <c:manualLayout>
                  <c:x val="-1.2363894249720163E-16"/>
                  <c:y val="-0.19346405228758171"/>
                </c:manualLayout>
              </c:layout>
              <c:tx>
                <c:rich>
                  <a:bodyPr/>
                  <a:lstStyle/>
                  <a:p>
                    <a:fld id="{394EDAB1-6DCC-4639-BC9F-C02D4518D78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49AB-44C9-8804-BCF589E74E72}"/>
                </c:ext>
              </c:extLst>
            </c:dLbl>
            <c:dLbl>
              <c:idx val="3"/>
              <c:layout>
                <c:manualLayout>
                  <c:x val="-3.3720101123131604E-3"/>
                  <c:y val="-0.22222222222222218"/>
                </c:manualLayout>
              </c:layout>
              <c:tx>
                <c:rich>
                  <a:bodyPr/>
                  <a:lstStyle/>
                  <a:p>
                    <a:fld id="{13556229-C85F-43B3-A2C0-273CA4542D2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49AB-44C9-8804-BCF589E74E72}"/>
                </c:ext>
              </c:extLst>
            </c:dLbl>
            <c:dLbl>
              <c:idx val="4"/>
              <c:layout>
                <c:manualLayout>
                  <c:x val="-3.372010112313284E-3"/>
                  <c:y val="-0.24575163398692809"/>
                </c:manualLayout>
              </c:layout>
              <c:tx>
                <c:rich>
                  <a:bodyPr/>
                  <a:lstStyle/>
                  <a:p>
                    <a:fld id="{D17FA845-09A0-463B-8AB3-BF448A06AB5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49AB-44C9-8804-BCF589E74E72}"/>
                </c:ext>
              </c:extLst>
            </c:dLbl>
            <c:dLbl>
              <c:idx val="5"/>
              <c:layout>
                <c:manualLayout>
                  <c:x val="0"/>
                  <c:y val="-0.25620915032679736"/>
                </c:manualLayout>
              </c:layout>
              <c:tx>
                <c:rich>
                  <a:bodyPr/>
                  <a:lstStyle/>
                  <a:p>
                    <a:fld id="{1F2ABDFE-0536-4144-A71F-0695DE5390C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49AB-44C9-8804-BCF589E74E72}"/>
                </c:ext>
              </c:extLst>
            </c:dLbl>
            <c:dLbl>
              <c:idx val="6"/>
              <c:layout>
                <c:manualLayout>
                  <c:x val="5.0580151684697407E-3"/>
                  <c:y val="-0.25620915032679736"/>
                </c:manualLayout>
              </c:layout>
              <c:tx>
                <c:rich>
                  <a:bodyPr/>
                  <a:lstStyle/>
                  <a:p>
                    <a:fld id="{50B01E71-D5DD-45F7-8390-BBA9D6AB6BA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49AB-44C9-8804-BCF589E74E72}"/>
                </c:ext>
              </c:extLst>
            </c:dLbl>
            <c:dLbl>
              <c:idx val="7"/>
              <c:layout>
                <c:manualLayout>
                  <c:x val="1.6860050561564566E-3"/>
                  <c:y val="-0.23529411764705882"/>
                </c:manualLayout>
              </c:layout>
              <c:tx>
                <c:rich>
                  <a:bodyPr/>
                  <a:lstStyle/>
                  <a:p>
                    <a:fld id="{38ADBE05-2A77-4018-B047-6AF44CF0C1B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B31-4C9D-8A18-BF2A99482154}"/>
                </c:ext>
              </c:extLst>
            </c:dLbl>
            <c:dLbl>
              <c:idx val="8"/>
              <c:layout>
                <c:manualLayout>
                  <c:x val="3.3720101123131604E-3"/>
                  <c:y val="-0.11241830065359477"/>
                </c:manualLayout>
              </c:layout>
              <c:tx>
                <c:rich>
                  <a:bodyPr/>
                  <a:lstStyle/>
                  <a:p>
                    <a:fld id="{8A4EEDA5-A4DD-4A1C-91E4-6FB6B7AF9F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B31-4C9D-8A18-BF2A99482154}"/>
                </c:ext>
              </c:extLst>
            </c:dLbl>
            <c:dLbl>
              <c:idx val="9"/>
              <c:layout>
                <c:manualLayout>
                  <c:x val="-1.2363894249720163E-16"/>
                  <c:y val="-0.17516339869281045"/>
                </c:manualLayout>
              </c:layout>
              <c:tx>
                <c:rich>
                  <a:bodyPr/>
                  <a:lstStyle/>
                  <a:p>
                    <a:fld id="{FBDA09E4-8CEC-4CD2-9A1B-1543067782B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8D6-4E86-A676-570FE5C4BC26}"/>
                </c:ext>
              </c:extLst>
            </c:dLbl>
            <c:dLbl>
              <c:idx val="10"/>
              <c:layout>
                <c:manualLayout>
                  <c:x val="0"/>
                  <c:y val="-0.2196078431372549"/>
                </c:manualLayout>
              </c:layout>
              <c:tx>
                <c:rich>
                  <a:bodyPr/>
                  <a:lstStyle/>
                  <a:p>
                    <a:fld id="{94B42E3C-E4C7-4661-9469-68B9BD2DBA0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0DF-4970-87E3-850C9F8EDEB4}"/>
                </c:ext>
              </c:extLst>
            </c:dLbl>
            <c:dLbl>
              <c:idx val="11"/>
              <c:layout>
                <c:manualLayout>
                  <c:x val="-1.6860050561567038E-3"/>
                  <c:y val="-0.22222222222222221"/>
                </c:manualLayout>
              </c:layout>
              <c:tx>
                <c:rich>
                  <a:bodyPr/>
                  <a:lstStyle/>
                  <a:p>
                    <a:fld id="{5A5B0422-3175-4564-B408-A6822957141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A0F-40AB-BABC-62616439970F}"/>
                </c:ext>
              </c:extLst>
            </c:dLbl>
            <c:dLbl>
              <c:idx val="12"/>
              <c:layout>
                <c:manualLayout>
                  <c:x val="0"/>
                  <c:y val="-0.19346405228758171"/>
                </c:manualLayout>
              </c:layout>
              <c:tx>
                <c:rich>
                  <a:bodyPr/>
                  <a:lstStyle/>
                  <a:p>
                    <a:fld id="{63490D09-1BAD-47C9-AC68-9C81B81E5EF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1A6-4907-B201-C9C44ED9F22B}"/>
                </c:ext>
              </c:extLst>
            </c:dLbl>
            <c:dLbl>
              <c:idx val="13"/>
              <c:layout>
                <c:manualLayout>
                  <c:x val="3.3720101123130368E-3"/>
                  <c:y val="-0.22222222222222221"/>
                </c:manualLayout>
              </c:layout>
              <c:tx>
                <c:rich>
                  <a:bodyPr/>
                  <a:lstStyle/>
                  <a:p>
                    <a:fld id="{5D7634FC-E66D-45F0-90CD-9892DDDE092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79D-461E-9493-E0BAC57EDFF9}"/>
                </c:ext>
              </c:extLst>
            </c:dLbl>
            <c:dLbl>
              <c:idx val="14"/>
              <c:layout>
                <c:manualLayout>
                  <c:x val="1.6860050561564566E-3"/>
                  <c:y val="-0.17254901960784319"/>
                </c:manualLayout>
              </c:layout>
              <c:tx>
                <c:rich>
                  <a:bodyPr/>
                  <a:lstStyle/>
                  <a:p>
                    <a:fld id="{59BAF30C-6131-4417-AF0F-CADAACFBF19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79D-461E-9493-E0BAC57EDFF9}"/>
                </c:ext>
              </c:extLst>
            </c:dLbl>
            <c:dLbl>
              <c:idx val="15"/>
              <c:layout>
                <c:manualLayout>
                  <c:x val="0"/>
                  <c:y val="-8.8888888888888989E-2"/>
                </c:manualLayout>
              </c:layout>
              <c:tx>
                <c:rich>
                  <a:bodyPr/>
                  <a:lstStyle/>
                  <a:p>
                    <a:fld id="{A55CD374-8AC0-4653-902E-70CB687C706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F3A-45A2-8940-56DEB3E34435}"/>
                </c:ext>
              </c:extLst>
            </c:dLbl>
            <c:dLbl>
              <c:idx val="16"/>
              <c:layout>
                <c:manualLayout>
                  <c:x val="-3.372010112313284E-3"/>
                  <c:y val="-0.16209150326797386"/>
                </c:manualLayout>
              </c:layout>
              <c:tx>
                <c:rich>
                  <a:bodyPr/>
                  <a:lstStyle/>
                  <a:p>
                    <a:fld id="{32D83F4C-37A0-4F8F-A053-76DC4988A2A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6E9-43D3-A6B4-E3D486C8224A}"/>
                </c:ext>
              </c:extLst>
            </c:dLbl>
            <c:dLbl>
              <c:idx val="17"/>
              <c:layout>
                <c:manualLayout>
                  <c:x val="-1.6860050561567038E-3"/>
                  <c:y val="-0.17516339869281045"/>
                </c:manualLayout>
              </c:layout>
              <c:tx>
                <c:rich>
                  <a:bodyPr/>
                  <a:lstStyle/>
                  <a:p>
                    <a:fld id="{1EC6ED48-A612-4BEF-844B-45C6D3251BE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96A-4AD4-9EEE-75BF8C8BC25B}"/>
                </c:ext>
              </c:extLst>
            </c:dLbl>
            <c:dLbl>
              <c:idx val="18"/>
              <c:layout>
                <c:manualLayout>
                  <c:x val="1.6860050561565802E-3"/>
                  <c:y val="-0.19607843137254907"/>
                </c:manualLayout>
              </c:layout>
              <c:tx>
                <c:rich>
                  <a:bodyPr/>
                  <a:lstStyle/>
                  <a:p>
                    <a:fld id="{2EFE8027-8050-40C4-9684-578C0E62F63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2FF-40CD-BA64-566D2223DAEE}"/>
                </c:ext>
              </c:extLst>
            </c:dLbl>
            <c:dLbl>
              <c:idx val="19"/>
              <c:layout>
                <c:manualLayout>
                  <c:x val="-1.2363894249720163E-16"/>
                  <c:y val="-0.17777777777777778"/>
                </c:manualLayout>
              </c:layout>
              <c:tx>
                <c:rich>
                  <a:bodyPr/>
                  <a:lstStyle/>
                  <a:p>
                    <a:fld id="{453D72FE-9177-420A-A73A-4388C13EA1A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2FF-40CD-BA64-566D2223DAEE}"/>
                </c:ext>
              </c:extLst>
            </c:dLbl>
            <c:dLbl>
              <c:idx val="20"/>
              <c:layout>
                <c:manualLayout>
                  <c:x val="0"/>
                  <c:y val="-0.16993464052287582"/>
                </c:manualLayout>
              </c:layout>
              <c:tx>
                <c:rich>
                  <a:bodyPr/>
                  <a:lstStyle/>
                  <a:p>
                    <a:fld id="{0D29F097-18ED-498E-9DA8-D9DE52601EB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2FF-40CD-BA64-566D2223DAEE}"/>
                </c:ext>
              </c:extLst>
            </c:dLbl>
            <c:dLbl>
              <c:idx val="21"/>
              <c:layout>
                <c:manualLayout>
                  <c:x val="3.3720101123131604E-3"/>
                  <c:y val="-0.11503267973856209"/>
                </c:manualLayout>
              </c:layout>
              <c:tx>
                <c:rich>
                  <a:bodyPr/>
                  <a:lstStyle/>
                  <a:p>
                    <a:fld id="{E777AC7B-420B-48B8-BC56-CFA2A6B5DA3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769-4319-8264-00BB5FB0B192}"/>
                </c:ext>
              </c:extLst>
            </c:dLbl>
            <c:dLbl>
              <c:idx val="22"/>
              <c:layout>
                <c:manualLayout>
                  <c:x val="3.3720101123130368E-3"/>
                  <c:y val="-6.5359477124183107E-2"/>
                </c:manualLayout>
              </c:layout>
              <c:tx>
                <c:rich>
                  <a:bodyPr/>
                  <a:lstStyle/>
                  <a:p>
                    <a:fld id="{4188A6D0-3080-48DC-A570-FD2F42E479A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F9D-44E3-9F68-D8197FEC834C}"/>
                </c:ext>
              </c:extLst>
            </c:dLbl>
            <c:dLbl>
              <c:idx val="23"/>
              <c:layout>
                <c:manualLayout>
                  <c:x val="0"/>
                  <c:y val="-0.15424836601307199"/>
                </c:manualLayout>
              </c:layout>
              <c:tx>
                <c:rich>
                  <a:bodyPr/>
                  <a:lstStyle/>
                  <a:p>
                    <a:fld id="{348C1920-BD72-4C15-AA60-49345E61630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F9D-44E3-9F68-D8197FEC834C}"/>
                </c:ext>
              </c:extLst>
            </c:dLbl>
            <c:dLbl>
              <c:idx val="24"/>
              <c:layout>
                <c:manualLayout>
                  <c:x val="-1.6860050561567038E-3"/>
                  <c:y val="-0.17254901960784308"/>
                </c:manualLayout>
              </c:layout>
              <c:tx>
                <c:rich>
                  <a:bodyPr/>
                  <a:lstStyle/>
                  <a:p>
                    <a:fld id="{54E38285-0A8F-4CB6-805B-732C51D720A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BA8-4061-B031-EA38C033020D}"/>
                </c:ext>
              </c:extLst>
            </c:dLbl>
            <c:dLbl>
              <c:idx val="25"/>
              <c:layout>
                <c:manualLayout>
                  <c:x val="-1.656665913053383E-3"/>
                  <c:y val="-0.14901960784313736"/>
                </c:manualLayout>
              </c:layout>
              <c:tx>
                <c:rich>
                  <a:bodyPr/>
                  <a:lstStyle/>
                  <a:p>
                    <a:fld id="{FCECC23E-3110-4E4A-9C8E-9319223E917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BA8-4061-B031-EA38C033020D}"/>
                </c:ext>
              </c:extLst>
            </c:dLbl>
            <c:dLbl>
              <c:idx val="26"/>
              <c:layout>
                <c:manualLayout>
                  <c:x val="1.7152900900552464E-3"/>
                  <c:y val="-0.18794487108864483"/>
                </c:manualLayout>
              </c:layout>
              <c:tx>
                <c:rich>
                  <a:bodyPr/>
                  <a:lstStyle/>
                  <a:p>
                    <a:fld id="{95994BAD-1D7A-449E-8012-7E97B3399EB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EA0-4F08-9881-FDCDB6A6EFD2}"/>
                </c:ext>
              </c:extLst>
            </c:dLbl>
            <c:dLbl>
              <c:idx val="27"/>
              <c:layout>
                <c:manualLayout>
                  <c:x val="5.0286666998391487E-3"/>
                  <c:y val="-0.16186556927297668"/>
                </c:manualLayout>
              </c:layout>
              <c:tx>
                <c:rich>
                  <a:bodyPr/>
                  <a:lstStyle/>
                  <a:p>
                    <a:fld id="{9781D059-D486-4E6A-A7BC-D11FB7348B0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EA0-4F08-9881-FDCDB6A6EFD2}"/>
                </c:ext>
              </c:extLst>
            </c:dLbl>
            <c:dLbl>
              <c:idx val="28"/>
              <c:layout>
                <c:manualLayout>
                  <c:x val="3.313331826106766E-3"/>
                  <c:y val="-0.11926097473109978"/>
                </c:manualLayout>
              </c:layout>
              <c:tx>
                <c:rich>
                  <a:bodyPr/>
                  <a:lstStyle/>
                  <a:p>
                    <a:fld id="{62245B30-AF80-4946-BD57-065396BB1C1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EA0-4F08-9881-FDCDB6A6EFD2}"/>
                </c:ext>
              </c:extLst>
            </c:dLbl>
            <c:dLbl>
              <c:idx val="29"/>
              <c:layout>
                <c:manualLayout>
                  <c:x val="-3.372010112313284E-3"/>
                  <c:y val="-0.10718954248366012"/>
                </c:manualLayout>
              </c:layout>
              <c:tx>
                <c:rich>
                  <a:bodyPr/>
                  <a:lstStyle/>
                  <a:p>
                    <a:fld id="{9E085567-A94B-4599-A8D4-D69282A497D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096-4172-8054-FA053891D39A}"/>
                </c:ext>
              </c:extLst>
            </c:dLbl>
            <c:dLbl>
              <c:idx val="30"/>
              <c:layout>
                <c:manualLayout>
                  <c:x val="0"/>
                  <c:y val="-0.13594771241830064"/>
                </c:manualLayout>
              </c:layout>
              <c:tx>
                <c:rich>
                  <a:bodyPr/>
                  <a:lstStyle/>
                  <a:p>
                    <a:fld id="{58B297A5-2C5C-4354-B211-61C36CDB364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096-4172-8054-FA053891D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PHA!$A$48:$A$78</c:f>
              <c:numCache>
                <c:formatCode>m/d/yyyy</c:formatCode>
                <c:ptCount val="31"/>
                <c:pt idx="0">
                  <c:v>44121</c:v>
                </c:pt>
                <c:pt idx="1">
                  <c:v>44122</c:v>
                </c:pt>
                <c:pt idx="2">
                  <c:v>44123</c:v>
                </c:pt>
                <c:pt idx="3">
                  <c:v>44124</c:v>
                </c:pt>
                <c:pt idx="4">
                  <c:v>44125</c:v>
                </c:pt>
                <c:pt idx="5">
                  <c:v>44126</c:v>
                </c:pt>
                <c:pt idx="6">
                  <c:v>44127</c:v>
                </c:pt>
                <c:pt idx="7">
                  <c:v>44128</c:v>
                </c:pt>
                <c:pt idx="8">
                  <c:v>44129</c:v>
                </c:pt>
                <c:pt idx="9">
                  <c:v>44130</c:v>
                </c:pt>
                <c:pt idx="10">
                  <c:v>44131</c:v>
                </c:pt>
                <c:pt idx="11">
                  <c:v>44132</c:v>
                </c:pt>
                <c:pt idx="12">
                  <c:v>44133</c:v>
                </c:pt>
                <c:pt idx="13">
                  <c:v>44134</c:v>
                </c:pt>
                <c:pt idx="14">
                  <c:v>44135</c:v>
                </c:pt>
                <c:pt idx="15">
                  <c:v>44136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44143</c:v>
                </c:pt>
                <c:pt idx="23">
                  <c:v>44144</c:v>
                </c:pt>
                <c:pt idx="24">
                  <c:v>44145</c:v>
                </c:pt>
                <c:pt idx="25">
                  <c:v>44146</c:v>
                </c:pt>
                <c:pt idx="26">
                  <c:v>44147</c:v>
                </c:pt>
                <c:pt idx="27">
                  <c:v>44148</c:v>
                </c:pt>
                <c:pt idx="28">
                  <c:v>44149</c:v>
                </c:pt>
                <c:pt idx="29">
                  <c:v>44150</c:v>
                </c:pt>
                <c:pt idx="30">
                  <c:v>44151</c:v>
                </c:pt>
              </c:numCache>
            </c:numRef>
          </c:cat>
          <c:val>
            <c:numRef>
              <c:f>PHA!$D$48:$D$78</c:f>
              <c:numCache>
                <c:formatCode>General</c:formatCode>
                <c:ptCount val="31"/>
                <c:pt idx="0">
                  <c:v>4659</c:v>
                </c:pt>
                <c:pt idx="1">
                  <c:v>2399</c:v>
                </c:pt>
                <c:pt idx="2">
                  <c:v>4192</c:v>
                </c:pt>
                <c:pt idx="3">
                  <c:v>4894</c:v>
                </c:pt>
                <c:pt idx="4">
                  <c:v>4812</c:v>
                </c:pt>
                <c:pt idx="5">
                  <c:v>5718</c:v>
                </c:pt>
                <c:pt idx="6">
                  <c:v>5351</c:v>
                </c:pt>
                <c:pt idx="7">
                  <c:v>5392</c:v>
                </c:pt>
                <c:pt idx="8">
                  <c:v>2375</c:v>
                </c:pt>
                <c:pt idx="9">
                  <c:v>3876</c:v>
                </c:pt>
                <c:pt idx="10">
                  <c:v>5027</c:v>
                </c:pt>
                <c:pt idx="11">
                  <c:v>4659</c:v>
                </c:pt>
                <c:pt idx="12">
                  <c:v>4284</c:v>
                </c:pt>
                <c:pt idx="13">
                  <c:v>4579</c:v>
                </c:pt>
                <c:pt idx="14">
                  <c:v>3760</c:v>
                </c:pt>
                <c:pt idx="15">
                  <c:v>1823</c:v>
                </c:pt>
                <c:pt idx="16">
                  <c:v>3653</c:v>
                </c:pt>
                <c:pt idx="17">
                  <c:v>3758</c:v>
                </c:pt>
                <c:pt idx="18">
                  <c:v>3833</c:v>
                </c:pt>
                <c:pt idx="19">
                  <c:v>3781</c:v>
                </c:pt>
                <c:pt idx="20">
                  <c:v>3819</c:v>
                </c:pt>
                <c:pt idx="21">
                  <c:v>2166</c:v>
                </c:pt>
                <c:pt idx="22">
                  <c:v>1310</c:v>
                </c:pt>
                <c:pt idx="23">
                  <c:v>3314</c:v>
                </c:pt>
                <c:pt idx="24">
                  <c:v>3896</c:v>
                </c:pt>
                <c:pt idx="25">
                  <c:v>3132</c:v>
                </c:pt>
                <c:pt idx="26">
                  <c:v>3480</c:v>
                </c:pt>
                <c:pt idx="27">
                  <c:v>3406</c:v>
                </c:pt>
                <c:pt idx="28">
                  <c:v>1935</c:v>
                </c:pt>
                <c:pt idx="29">
                  <c:v>1347</c:v>
                </c:pt>
                <c:pt idx="30">
                  <c:v>2897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PHA!$B$48:$B$78</c15:f>
                <c15:dlblRangeCache>
                  <c:ptCount val="31"/>
                  <c:pt idx="0">
                    <c:v>5 828</c:v>
                  </c:pt>
                  <c:pt idx="1">
                    <c:v>3 045</c:v>
                  </c:pt>
                  <c:pt idx="2">
                    <c:v>5 217</c:v>
                  </c:pt>
                  <c:pt idx="3">
                    <c:v>6 461</c:v>
                  </c:pt>
                  <c:pt idx="4">
                    <c:v>6 485</c:v>
                  </c:pt>
                  <c:pt idx="5">
                    <c:v>7 437</c:v>
                  </c:pt>
                  <c:pt idx="6">
                    <c:v>6 852</c:v>
                  </c:pt>
                  <c:pt idx="7">
                    <c:v>6 689</c:v>
                  </c:pt>
                  <c:pt idx="8">
                    <c:v>3 108</c:v>
                  </c:pt>
                  <c:pt idx="9">
                    <c:v>5 123</c:v>
                  </c:pt>
                  <c:pt idx="10">
                    <c:v>6 511</c:v>
                  </c:pt>
                  <c:pt idx="11">
                    <c:v>5 739</c:v>
                  </c:pt>
                  <c:pt idx="12">
                    <c:v>5 618</c:v>
                  </c:pt>
                  <c:pt idx="13">
                    <c:v>5 746</c:v>
                  </c:pt>
                  <c:pt idx="14">
                    <c:v>4 701</c:v>
                  </c:pt>
                  <c:pt idx="15">
                    <c:v>2 261</c:v>
                  </c:pt>
                  <c:pt idx="16">
                    <c:v>4 368</c:v>
                  </c:pt>
                  <c:pt idx="17">
                    <c:v>4 626</c:v>
                  </c:pt>
                  <c:pt idx="18">
                    <c:v>4 745</c:v>
                  </c:pt>
                  <c:pt idx="19">
                    <c:v>4 653</c:v>
                  </c:pt>
                  <c:pt idx="20">
                    <c:v>4 549</c:v>
                  </c:pt>
                  <c:pt idx="21">
                    <c:v>2 572</c:v>
                  </c:pt>
                  <c:pt idx="22">
                    <c:v>1 510</c:v>
                  </c:pt>
                  <c:pt idx="23">
                    <c:v>3 710</c:v>
                  </c:pt>
                  <c:pt idx="24">
                    <c:v>4 478</c:v>
                  </c:pt>
                  <c:pt idx="25">
                    <c:v>3 892</c:v>
                  </c:pt>
                  <c:pt idx="26">
                    <c:v>3 959</c:v>
                  </c:pt>
                  <c:pt idx="27">
                    <c:v>3 899</c:v>
                  </c:pt>
                  <c:pt idx="28">
                    <c:v>2 195</c:v>
                  </c:pt>
                  <c:pt idx="29">
                    <c:v>1 482</c:v>
                  </c:pt>
                  <c:pt idx="30">
                    <c:v>3 277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5-49AB-44C9-8804-BCF589E74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503855104"/>
        <c:axId val="503859024"/>
      </c:barChart>
      <c:lineChart>
        <c:grouping val="standard"/>
        <c:varyColors val="0"/>
        <c:ser>
          <c:idx val="0"/>
          <c:order val="3"/>
          <c:tx>
            <c:strRef>
              <c:f>PHA!$E$1</c:f>
              <c:strCache>
                <c:ptCount val="1"/>
                <c:pt idx="0">
                  <c:v>Procento pozitivních</c:v>
                </c:pt>
              </c:strCache>
            </c:strRef>
          </c:tx>
          <c:spPr>
            <a:ln w="28575" cap="sq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720101123131604E-2"/>
                  <c:y val="2.091503267973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49AB-44C9-8804-BCF589E74E72}"/>
                </c:ext>
              </c:extLst>
            </c:dLbl>
            <c:dLbl>
              <c:idx val="1"/>
              <c:layout>
                <c:manualLayout>
                  <c:x val="-2.8662085954661864E-2"/>
                  <c:y val="7.058823529411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49AB-44C9-8804-BCF589E74E72}"/>
                </c:ext>
              </c:extLst>
            </c:dLbl>
            <c:dLbl>
              <c:idx val="2"/>
              <c:layout>
                <c:manualLayout>
                  <c:x val="-3.0348091010818569E-2"/>
                  <c:y val="1.3071895424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49AB-44C9-8804-BCF589E74E72}"/>
                </c:ext>
              </c:extLst>
            </c:dLbl>
            <c:dLbl>
              <c:idx val="3"/>
              <c:layout>
                <c:manualLayout>
                  <c:x val="-2.5290075842348703E-2"/>
                  <c:y val="5.2287581699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49AB-44C9-8804-BCF589E74E72}"/>
                </c:ext>
              </c:extLst>
            </c:dLbl>
            <c:dLbl>
              <c:idx val="4"/>
              <c:layout>
                <c:manualLayout>
                  <c:x val="-2.6976080898505284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49AB-44C9-8804-BCF589E74E72}"/>
                </c:ext>
              </c:extLst>
            </c:dLbl>
            <c:dLbl>
              <c:idx val="5"/>
              <c:layout>
                <c:manualLayout>
                  <c:x val="-2.6976080898505408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49AB-44C9-8804-BCF589E74E72}"/>
                </c:ext>
              </c:extLst>
            </c:dLbl>
            <c:dLbl>
              <c:idx val="6"/>
              <c:layout>
                <c:manualLayout>
                  <c:x val="-3.0348091010818569E-2"/>
                  <c:y val="3.660130718954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49AB-44C9-8804-BCF589E74E72}"/>
                </c:ext>
              </c:extLst>
            </c:dLbl>
            <c:dLbl>
              <c:idx val="7"/>
              <c:layout>
                <c:manualLayout>
                  <c:x val="-3.3720101123131604E-2"/>
                  <c:y val="-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31-4C9D-8A18-BF2A99482154}"/>
                </c:ext>
              </c:extLst>
            </c:dLbl>
            <c:dLbl>
              <c:idx val="8"/>
              <c:layout>
                <c:manualLayout>
                  <c:x val="-2.8662085954661864E-2"/>
                  <c:y val="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31-4C9D-8A18-BF2A99482154}"/>
                </c:ext>
              </c:extLst>
            </c:dLbl>
            <c:dLbl>
              <c:idx val="9"/>
              <c:layout>
                <c:manualLayout>
                  <c:x val="-3.3720101123131604E-2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6-4E86-A676-570FE5C4BC26}"/>
                </c:ext>
              </c:extLst>
            </c:dLbl>
            <c:dLbl>
              <c:idx val="10"/>
              <c:layout>
                <c:manualLayout>
                  <c:x val="-2.5290075842348828E-2"/>
                  <c:y val="-3.6601307189542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DF-4970-87E3-850C9F8EDEB4}"/>
                </c:ext>
              </c:extLst>
            </c:dLbl>
            <c:dLbl>
              <c:idx val="11"/>
              <c:layout>
                <c:manualLayout>
                  <c:x val="-3.0348091010818569E-2"/>
                  <c:y val="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F-40AB-BABC-62616439970F}"/>
                </c:ext>
              </c:extLst>
            </c:dLbl>
            <c:dLbl>
              <c:idx val="12"/>
              <c:layout>
                <c:manualLayout>
                  <c:x val="-2.6976080898505284E-2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A6-4907-B201-C9C44ED9F22B}"/>
                </c:ext>
              </c:extLst>
            </c:dLbl>
            <c:dLbl>
              <c:idx val="13"/>
              <c:layout>
                <c:manualLayout>
                  <c:x val="-2.5290075842348578E-2"/>
                  <c:y val="2.091503267973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9D-461E-9493-E0BAC57EDFF9}"/>
                </c:ext>
              </c:extLst>
            </c:dLbl>
            <c:dLbl>
              <c:idx val="14"/>
              <c:layout>
                <c:manualLayout>
                  <c:x val="-2.6976080898505284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9D-461E-9493-E0BAC57EDFF9}"/>
                </c:ext>
              </c:extLst>
            </c:dLbl>
            <c:dLbl>
              <c:idx val="15"/>
              <c:layout>
                <c:manualLayout>
                  <c:x val="-3.8778116291601467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3A-45A2-8940-56DEB3E34435}"/>
                </c:ext>
              </c:extLst>
            </c:dLbl>
            <c:dLbl>
              <c:idx val="16"/>
              <c:layout>
                <c:manualLayout>
                  <c:x val="-3.2034096066975021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E9-43D3-A6B4-E3D486C8224A}"/>
                </c:ext>
              </c:extLst>
            </c:dLbl>
            <c:dLbl>
              <c:idx val="17"/>
              <c:layout>
                <c:manualLayout>
                  <c:x val="-3.3720101123131604E-2"/>
                  <c:y val="-4.183006535947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6A-4AD4-9EEE-75BF8C8BC25B}"/>
                </c:ext>
              </c:extLst>
            </c:dLbl>
            <c:dLbl>
              <c:idx val="18"/>
              <c:layout>
                <c:manualLayout>
                  <c:x val="-2.6976080898505284E-2"/>
                  <c:y val="5.2287581699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FF-40CD-BA64-566D2223DAEE}"/>
                </c:ext>
              </c:extLst>
            </c:dLbl>
            <c:dLbl>
              <c:idx val="19"/>
              <c:layout>
                <c:manualLayout>
                  <c:x val="-3.3720101123131604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FF-40CD-BA64-566D2223DAEE}"/>
                </c:ext>
              </c:extLst>
            </c:dLbl>
            <c:dLbl>
              <c:idx val="20"/>
              <c:layout>
                <c:manualLayout>
                  <c:x val="-2.6976080898505284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08-485A-9AE7-F04156DD68FD}"/>
                </c:ext>
              </c:extLst>
            </c:dLbl>
            <c:dLbl>
              <c:idx val="21"/>
              <c:layout>
                <c:manualLayout>
                  <c:x val="-3.5406106179288306E-2"/>
                  <c:y val="5.22875816993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69-4319-8264-00BB5FB0B192}"/>
                </c:ext>
              </c:extLst>
            </c:dLbl>
            <c:dLbl>
              <c:idx val="22"/>
              <c:layout>
                <c:manualLayout>
                  <c:x val="-2.6976080898505408E-2"/>
                  <c:y val="-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9D-44E3-9F68-D8197FEC834C}"/>
                </c:ext>
              </c:extLst>
            </c:dLbl>
            <c:dLbl>
              <c:idx val="23"/>
              <c:layout>
                <c:manualLayout>
                  <c:x val="-2.8662085954661864E-2"/>
                  <c:y val="4.444444444444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D-44E3-9F68-D8197FEC834C}"/>
                </c:ext>
              </c:extLst>
            </c:dLbl>
            <c:dLbl>
              <c:idx val="24"/>
              <c:layout>
                <c:manualLayout>
                  <c:x val="-2.3604070786192123E-2"/>
                  <c:y val="3.9215686274509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A8-4061-B031-EA38C033020D}"/>
                </c:ext>
              </c:extLst>
            </c:dLbl>
            <c:dLbl>
              <c:idx val="25"/>
              <c:layout>
                <c:manualLayout>
                  <c:x val="-3.0348091010818569E-2"/>
                  <c:y val="-1.830065359477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A8-4061-B031-EA38C033020D}"/>
                </c:ext>
              </c:extLst>
            </c:dLbl>
            <c:dLbl>
              <c:idx val="26"/>
              <c:layout>
                <c:manualLayout>
                  <c:x val="-3.1848222432314728E-2"/>
                  <c:y val="2.7434842249656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A0-4F08-9881-FDCDB6A6EFD2}"/>
                </c:ext>
              </c:extLst>
            </c:dLbl>
            <c:dLbl>
              <c:idx val="27"/>
              <c:layout>
                <c:manualLayout>
                  <c:x val="-3.185806120835584E-2"/>
                  <c:y val="-2.298080387010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A0-4F08-9881-FDCDB6A6EFD2}"/>
                </c:ext>
              </c:extLst>
            </c:dLbl>
            <c:dLbl>
              <c:idx val="28"/>
              <c:layout>
                <c:manualLayout>
                  <c:x val="-3.0191571328833638E-2"/>
                  <c:y val="4.612279347434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9F-4FEB-9E88-DAA67562982A}"/>
                </c:ext>
              </c:extLst>
            </c:dLbl>
            <c:dLbl>
              <c:idx val="29"/>
              <c:layout>
                <c:manualLayout>
                  <c:x val="-2.8662085954661864E-2"/>
                  <c:y val="4.183006535947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96-4172-8054-FA053891D39A}"/>
                </c:ext>
              </c:extLst>
            </c:dLbl>
            <c:dLbl>
              <c:idx val="30"/>
              <c:layout>
                <c:manualLayout>
                  <c:x val="-2.1918065730035418E-2"/>
                  <c:y val="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96-4172-8054-FA053891D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PHA!$A$48:$A$78</c:f>
              <c:numCache>
                <c:formatCode>m/d/yyyy</c:formatCode>
                <c:ptCount val="31"/>
                <c:pt idx="0">
                  <c:v>44121</c:v>
                </c:pt>
                <c:pt idx="1">
                  <c:v>44122</c:v>
                </c:pt>
                <c:pt idx="2">
                  <c:v>44123</c:v>
                </c:pt>
                <c:pt idx="3">
                  <c:v>44124</c:v>
                </c:pt>
                <c:pt idx="4">
                  <c:v>44125</c:v>
                </c:pt>
                <c:pt idx="5">
                  <c:v>44126</c:v>
                </c:pt>
                <c:pt idx="6">
                  <c:v>44127</c:v>
                </c:pt>
                <c:pt idx="7">
                  <c:v>44128</c:v>
                </c:pt>
                <c:pt idx="8">
                  <c:v>44129</c:v>
                </c:pt>
                <c:pt idx="9">
                  <c:v>44130</c:v>
                </c:pt>
                <c:pt idx="10">
                  <c:v>44131</c:v>
                </c:pt>
                <c:pt idx="11">
                  <c:v>44132</c:v>
                </c:pt>
                <c:pt idx="12">
                  <c:v>44133</c:v>
                </c:pt>
                <c:pt idx="13">
                  <c:v>44134</c:v>
                </c:pt>
                <c:pt idx="14">
                  <c:v>44135</c:v>
                </c:pt>
                <c:pt idx="15">
                  <c:v>44136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44143</c:v>
                </c:pt>
                <c:pt idx="23">
                  <c:v>44144</c:v>
                </c:pt>
                <c:pt idx="24">
                  <c:v>44145</c:v>
                </c:pt>
                <c:pt idx="25">
                  <c:v>44146</c:v>
                </c:pt>
                <c:pt idx="26">
                  <c:v>44147</c:v>
                </c:pt>
                <c:pt idx="27">
                  <c:v>44148</c:v>
                </c:pt>
                <c:pt idx="28">
                  <c:v>44149</c:v>
                </c:pt>
                <c:pt idx="29">
                  <c:v>44150</c:v>
                </c:pt>
                <c:pt idx="30">
                  <c:v>44151</c:v>
                </c:pt>
              </c:numCache>
            </c:numRef>
          </c:cat>
          <c:val>
            <c:numRef>
              <c:f>PHA!$E$48:$E$78</c:f>
              <c:numCache>
                <c:formatCode>0.00</c:formatCode>
                <c:ptCount val="31"/>
                <c:pt idx="0">
                  <c:v>20.058339052848318</c:v>
                </c:pt>
                <c:pt idx="1">
                  <c:v>21.215106732348112</c:v>
                </c:pt>
                <c:pt idx="2">
                  <c:v>19.647306881349433</c:v>
                </c:pt>
                <c:pt idx="3">
                  <c:v>24.253211577155238</c:v>
                </c:pt>
                <c:pt idx="4">
                  <c:v>25.797995373939862</c:v>
                </c:pt>
                <c:pt idx="5">
                  <c:v>23.114158935054455</c:v>
                </c:pt>
                <c:pt idx="6">
                  <c:v>21.906012842965559</c:v>
                </c:pt>
                <c:pt idx="7">
                  <c:v>19.390043354761548</c:v>
                </c:pt>
                <c:pt idx="8">
                  <c:v>23.584298584298587</c:v>
                </c:pt>
                <c:pt idx="9">
                  <c:v>24.341206324419286</c:v>
                </c:pt>
                <c:pt idx="10">
                  <c:v>22.792197819075412</c:v>
                </c:pt>
                <c:pt idx="11">
                  <c:v>18.818609513852586</c:v>
                </c:pt>
                <c:pt idx="12">
                  <c:v>23.74510501957992</c:v>
                </c:pt>
                <c:pt idx="13">
                  <c:v>20.309780717020537</c:v>
                </c:pt>
                <c:pt idx="14">
                  <c:v>20.017017655817913</c:v>
                </c:pt>
                <c:pt idx="15">
                  <c:v>19.371959310039806</c:v>
                </c:pt>
                <c:pt idx="16">
                  <c:v>16.36904761904762</c:v>
                </c:pt>
                <c:pt idx="17">
                  <c:v>18.763510592304367</c:v>
                </c:pt>
                <c:pt idx="18">
                  <c:v>19.220231822971549</c:v>
                </c:pt>
                <c:pt idx="19">
                  <c:v>18.74059746400172</c:v>
                </c:pt>
                <c:pt idx="20">
                  <c:v>16.047482963288633</c:v>
                </c:pt>
                <c:pt idx="21">
                  <c:v>15.78538102643857</c:v>
                </c:pt>
                <c:pt idx="22">
                  <c:v>13.245033112582782</c:v>
                </c:pt>
                <c:pt idx="23">
                  <c:v>10.673854447439354</c:v>
                </c:pt>
                <c:pt idx="24">
                  <c:v>12.996873604287629</c:v>
                </c:pt>
                <c:pt idx="25">
                  <c:v>19.527235354573484</c:v>
                </c:pt>
                <c:pt idx="26">
                  <c:v>12.09901490275322</c:v>
                </c:pt>
                <c:pt idx="27">
                  <c:v>12.644267760964349</c:v>
                </c:pt>
                <c:pt idx="28">
                  <c:v>11.845102505694761</c:v>
                </c:pt>
                <c:pt idx="29">
                  <c:v>9.1093117408906874</c:v>
                </c:pt>
                <c:pt idx="30">
                  <c:v>11.595971925541653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49AB-44C9-8804-BCF589E74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858632"/>
        <c:axId val="503853536"/>
      </c:lineChart>
      <c:dateAx>
        <c:axId val="5038551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59024"/>
        <c:crosses val="autoZero"/>
        <c:auto val="1"/>
        <c:lblOffset val="100"/>
        <c:baseTimeUnit val="days"/>
      </c:dateAx>
      <c:valAx>
        <c:axId val="50385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55104"/>
        <c:crosses val="autoZero"/>
        <c:crossBetween val="between"/>
      </c:valAx>
      <c:valAx>
        <c:axId val="503853536"/>
        <c:scaling>
          <c:orientation val="minMax"/>
          <c:max val="5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58632"/>
        <c:crosses val="max"/>
        <c:crossBetween val="between"/>
      </c:valAx>
      <c:dateAx>
        <c:axId val="5038586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0385353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GRAFY_K!$A$4</c:f>
              <c:strCache>
                <c:ptCount val="1"/>
                <c:pt idx="0">
                  <c:v>CZ020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</c:numCache>
            </c:numRef>
          </c:cat>
          <c:val>
            <c:numRef>
              <c:f>GRAFY_K!$B$4:$O$4</c:f>
              <c:numCache>
                <c:formatCode>General</c:formatCode>
                <c:ptCount val="14"/>
                <c:pt idx="0">
                  <c:v>1358</c:v>
                </c:pt>
                <c:pt idx="1">
                  <c:v>1990</c:v>
                </c:pt>
                <c:pt idx="2">
                  <c:v>1645</c:v>
                </c:pt>
                <c:pt idx="3">
                  <c:v>1438</c:v>
                </c:pt>
                <c:pt idx="4">
                  <c:v>786</c:v>
                </c:pt>
                <c:pt idx="5">
                  <c:v>353</c:v>
                </c:pt>
                <c:pt idx="6">
                  <c:v>519</c:v>
                </c:pt>
                <c:pt idx="7">
                  <c:v>984</c:v>
                </c:pt>
                <c:pt idx="8">
                  <c:v>1214</c:v>
                </c:pt>
                <c:pt idx="9">
                  <c:v>878</c:v>
                </c:pt>
                <c:pt idx="10">
                  <c:v>792</c:v>
                </c:pt>
                <c:pt idx="11">
                  <c:v>388</c:v>
                </c:pt>
                <c:pt idx="12">
                  <c:v>172</c:v>
                </c:pt>
                <c:pt idx="13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B-4620-8C18-38624C139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03853928"/>
        <c:axId val="503856672"/>
      </c:barChart>
      <c:dateAx>
        <c:axId val="50385392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56672"/>
        <c:crosses val="autoZero"/>
        <c:auto val="1"/>
        <c:lblOffset val="100"/>
        <c:baseTimeUnit val="days"/>
      </c:dateAx>
      <c:valAx>
        <c:axId val="50385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2.8039163304944267E-2"/>
              <c:y val="1.99600798403193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5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5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3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:notes"/>
          <p:cNvSpPr txBox="1">
            <a:spLocks noGrp="1"/>
          </p:cNvSpPr>
          <p:nvPr>
            <p:ph type="sldNum" idx="12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023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763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:notes"/>
          <p:cNvSpPr txBox="1">
            <a:spLocks noGrp="1"/>
          </p:cNvSpPr>
          <p:nvPr>
            <p:ph type="sldNum" idx="12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383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51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71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375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765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54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Honza</a:t>
            </a:r>
            <a:r>
              <a:rPr lang="en-US" dirty="0"/>
              <a:t> Jann – </a:t>
            </a:r>
            <a:r>
              <a:rPr lang="en-US" dirty="0" err="1"/>
              <a:t>podobne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ty </a:t>
            </a:r>
            <a:r>
              <a:rPr lang="en-US" dirty="0" err="1"/>
              <a:t>kraje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misto</a:t>
            </a:r>
            <a:r>
              <a:rPr lang="en-US" dirty="0"/>
              <a:t> </a:t>
            </a:r>
            <a:r>
              <a:rPr lang="en-US" dirty="0" err="1"/>
              <a:t>tabulky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</a:t>
            </a:r>
            <a:r>
              <a:rPr lang="en-US" dirty="0" err="1"/>
              <a:t>okresu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dole </a:t>
            </a:r>
            <a:r>
              <a:rPr lang="en-US" dirty="0" err="1"/>
              <a:t>tabulka</a:t>
            </a:r>
            <a:r>
              <a:rPr lang="en-US" dirty="0"/>
              <a:t> se </a:t>
            </a:r>
            <a:r>
              <a:rPr lang="en-US" dirty="0" err="1"/>
              <a:t>souhrnnymi</a:t>
            </a:r>
            <a:r>
              <a:rPr lang="en-US" dirty="0"/>
              <a:t> </a:t>
            </a:r>
            <a:r>
              <a:rPr lang="en-US" dirty="0" err="1"/>
              <a:t>pocty</a:t>
            </a:r>
            <a:r>
              <a:rPr lang="en-US" dirty="0"/>
              <a:t> za </a:t>
            </a:r>
            <a:r>
              <a:rPr lang="en-US" dirty="0" err="1"/>
              <a:t>casti</a:t>
            </a:r>
            <a:r>
              <a:rPr lang="en-US" dirty="0"/>
              <a:t> </a:t>
            </a:r>
            <a:r>
              <a:rPr lang="en-US" dirty="0" err="1"/>
              <a:t>prahy</a:t>
            </a:r>
            <a:r>
              <a:rPr lang="en-US" dirty="0"/>
              <a:t> za </a:t>
            </a:r>
            <a:r>
              <a:rPr lang="en-US" dirty="0" err="1"/>
              <a:t>zobrazene</a:t>
            </a:r>
            <a:r>
              <a:rPr lang="en-US" dirty="0"/>
              <a:t> </a:t>
            </a:r>
            <a:r>
              <a:rPr lang="en-US" dirty="0" err="1"/>
              <a:t>obdobi</a:t>
            </a:r>
            <a:r>
              <a:rPr lang="en-US" dirty="0"/>
              <a:t> (co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koukam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14 </a:t>
            </a:r>
            <a:r>
              <a:rPr lang="en-US" dirty="0" err="1"/>
              <a:t>dni</a:t>
            </a:r>
            <a:r>
              <a:rPr lang="en-US" dirty="0"/>
              <a:t> </a:t>
            </a:r>
            <a:r>
              <a:rPr lang="en-US" dirty="0" err="1"/>
              <a:t>zobrazuji</a:t>
            </a:r>
            <a:r>
              <a:rPr lang="en-US" dirty="0"/>
              <a:t>)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51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37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	</a:t>
            </a:r>
            <a:r>
              <a:rPr lang="en-US" dirty="0" err="1"/>
              <a:t>Honza</a:t>
            </a:r>
            <a:r>
              <a:rPr lang="en-US" dirty="0"/>
              <a:t> Jann – ale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predelame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 </a:t>
            </a:r>
            <a:r>
              <a:rPr lang="en-US" dirty="0" err="1"/>
              <a:t>vsechny</a:t>
            </a:r>
            <a:r>
              <a:rPr lang="en-US" dirty="0"/>
              <a:t> region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kazdy</a:t>
            </a:r>
            <a:r>
              <a:rPr lang="en-US" dirty="0"/>
              <a:t> den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Vpravo</a:t>
            </a:r>
            <a:r>
              <a:rPr lang="en-US" dirty="0"/>
              <a:t> </a:t>
            </a:r>
            <a:r>
              <a:rPr lang="en-US" dirty="0" err="1"/>
              <a:t>vyrez</a:t>
            </a:r>
            <a:r>
              <a:rPr lang="en-US" dirty="0"/>
              <a:t> </a:t>
            </a:r>
            <a:r>
              <a:rPr lang="en-US" dirty="0" err="1"/>
              <a:t>Tve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–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kombinujes</a:t>
            </a:r>
            <a:r>
              <a:rPr lang="en-US" dirty="0"/>
              <a:t> ty </a:t>
            </a:r>
            <a:r>
              <a:rPr lang="en-US" dirty="0" err="1"/>
              <a:t>plochy</a:t>
            </a:r>
            <a:r>
              <a:rPr lang="en-US" dirty="0"/>
              <a:t> pro </a:t>
            </a:r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kolecka</a:t>
            </a:r>
            <a:r>
              <a:rPr lang="en-US" dirty="0"/>
              <a:t> pro </a:t>
            </a:r>
            <a:r>
              <a:rPr lang="en-US" dirty="0" err="1"/>
              <a:t>absolutni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Vlevo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vyvoje</a:t>
            </a:r>
            <a:r>
              <a:rPr lang="en-US" dirty="0"/>
              <a:t> v </a:t>
            </a:r>
            <a:r>
              <a:rPr lang="en-US" dirty="0" err="1"/>
              <a:t>kraji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Pod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tabulka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4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Honza</a:t>
            </a:r>
            <a:r>
              <a:rPr lang="en-US" dirty="0"/>
              <a:t> Jann – ale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predelame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 </a:t>
            </a:r>
            <a:r>
              <a:rPr lang="en-US" dirty="0" err="1"/>
              <a:t>vsechny</a:t>
            </a:r>
            <a:r>
              <a:rPr lang="en-US" dirty="0"/>
              <a:t> region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kazdy</a:t>
            </a:r>
            <a:r>
              <a:rPr lang="en-US" dirty="0"/>
              <a:t> den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Vpravo</a:t>
            </a:r>
            <a:r>
              <a:rPr lang="en-US" dirty="0"/>
              <a:t> </a:t>
            </a:r>
            <a:r>
              <a:rPr lang="en-US" dirty="0" err="1"/>
              <a:t>vyrez</a:t>
            </a:r>
            <a:r>
              <a:rPr lang="en-US" dirty="0"/>
              <a:t> </a:t>
            </a:r>
            <a:r>
              <a:rPr lang="en-US" dirty="0" err="1"/>
              <a:t>Tve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–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kombinujes</a:t>
            </a:r>
            <a:r>
              <a:rPr lang="en-US" dirty="0"/>
              <a:t> ty </a:t>
            </a:r>
            <a:r>
              <a:rPr lang="en-US" dirty="0" err="1"/>
              <a:t>plochy</a:t>
            </a:r>
            <a:r>
              <a:rPr lang="en-US" dirty="0"/>
              <a:t> pro </a:t>
            </a:r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kolecka</a:t>
            </a:r>
            <a:r>
              <a:rPr lang="en-US" dirty="0"/>
              <a:t> pro </a:t>
            </a:r>
            <a:r>
              <a:rPr lang="en-US" dirty="0" err="1"/>
              <a:t>absolutni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Vlevo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vyvoje</a:t>
            </a:r>
            <a:r>
              <a:rPr lang="en-US" dirty="0"/>
              <a:t> v </a:t>
            </a:r>
            <a:r>
              <a:rPr lang="en-US" dirty="0" err="1"/>
              <a:t>kraji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Pod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tabulka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1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:notes"/>
          <p:cNvSpPr txBox="1">
            <a:spLocks noGrp="1"/>
          </p:cNvSpPr>
          <p:nvPr>
            <p:ph type="sldNum" idx="12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37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Honza</a:t>
            </a:r>
            <a:r>
              <a:rPr lang="en-US" dirty="0"/>
              <a:t> Jann – ale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predelame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 </a:t>
            </a:r>
            <a:r>
              <a:rPr lang="en-US" dirty="0" err="1"/>
              <a:t>vsechny</a:t>
            </a:r>
            <a:r>
              <a:rPr lang="en-US" dirty="0"/>
              <a:t> region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kazdy</a:t>
            </a:r>
            <a:r>
              <a:rPr lang="en-US" dirty="0"/>
              <a:t> den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Vpravo</a:t>
            </a:r>
            <a:r>
              <a:rPr lang="en-US" dirty="0"/>
              <a:t> </a:t>
            </a:r>
            <a:r>
              <a:rPr lang="en-US" dirty="0" err="1"/>
              <a:t>vyrez</a:t>
            </a:r>
            <a:r>
              <a:rPr lang="en-US" dirty="0"/>
              <a:t> </a:t>
            </a:r>
            <a:r>
              <a:rPr lang="en-US" dirty="0" err="1"/>
              <a:t>Tve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–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kombinujes</a:t>
            </a:r>
            <a:r>
              <a:rPr lang="en-US" dirty="0"/>
              <a:t> ty </a:t>
            </a:r>
            <a:r>
              <a:rPr lang="en-US" dirty="0" err="1"/>
              <a:t>plochy</a:t>
            </a:r>
            <a:r>
              <a:rPr lang="en-US" dirty="0"/>
              <a:t> pro </a:t>
            </a:r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kolecka</a:t>
            </a:r>
            <a:r>
              <a:rPr lang="en-US" dirty="0"/>
              <a:t> pro </a:t>
            </a:r>
            <a:r>
              <a:rPr lang="en-US" dirty="0" err="1"/>
              <a:t>absolutni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Vlevo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vyvoje</a:t>
            </a:r>
            <a:r>
              <a:rPr lang="en-US" dirty="0"/>
              <a:t> v </a:t>
            </a:r>
            <a:r>
              <a:rPr lang="en-US" dirty="0" err="1"/>
              <a:t>kraji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Pod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tabulka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8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9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16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5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758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86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68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1" r:id="rId4"/>
    <p:sldLayoutId id="2147483658" r:id="rId5"/>
    <p:sldLayoutId id="214748366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90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8B192-724F-7843-8473-7FB8726C7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Analytický briefing EPI situace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479B6-0ED4-884F-800F-23D2FCE02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</a:t>
            </a:r>
            <a:r>
              <a:rPr lang="en-US" dirty="0"/>
              <a:t>7</a:t>
            </a:r>
            <a:r>
              <a:rPr lang="cs-CZ" dirty="0"/>
              <a:t>. listopadu 2020</a:t>
            </a:r>
          </a:p>
          <a:p>
            <a:r>
              <a:rPr lang="cs-CZ" dirty="0"/>
              <a:t>16:00 hod</a:t>
            </a:r>
          </a:p>
        </p:txBody>
      </p:sp>
    </p:spTree>
    <p:extLst>
      <p:ext uri="{BB962C8B-B14F-4D97-AF65-F5344CB8AC3E}">
        <p14:creationId xmlns:p14="http://schemas.microsoft.com/office/powerpoint/2010/main" val="20825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CE832-A54D-4160-9284-639F53A3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7494"/>
            <a:ext cx="9885238" cy="896492"/>
          </a:xfrm>
        </p:spPr>
        <p:txBody>
          <a:bodyPr/>
          <a:lstStyle/>
          <a:p>
            <a:r>
              <a:rPr lang="cs-CZ" dirty="0"/>
              <a:t>Denní přírůstek v jednotlivých okresech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0136CEE-32C4-4A87-ADC7-13D046E6D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53771"/>
              </p:ext>
            </p:extLst>
          </p:nvPr>
        </p:nvGraphicFramePr>
        <p:xfrm>
          <a:off x="9133197" y="1791137"/>
          <a:ext cx="2714625" cy="3275726"/>
        </p:xfrm>
        <a:graphic>
          <a:graphicData uri="http://schemas.openxmlformats.org/drawingml/2006/table">
            <a:tbl>
              <a:tblPr firstRow="1" firstCol="1" bandRow="1"/>
              <a:tblGrid>
                <a:gridCol w="1365022">
                  <a:extLst>
                    <a:ext uri="{9D8B030D-6E8A-4147-A177-3AD203B41FA5}">
                      <a16:colId xmlns:a16="http://schemas.microsoft.com/office/drawing/2014/main" val="3184229790"/>
                    </a:ext>
                  </a:extLst>
                </a:gridCol>
                <a:gridCol w="1349603">
                  <a:extLst>
                    <a:ext uri="{9D8B030D-6E8A-4147-A177-3AD203B41FA5}">
                      <a16:colId xmlns:a16="http://schemas.microsoft.com/office/drawing/2014/main" val="93098105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92185"/>
                  </a:ext>
                </a:extLst>
              </a:tr>
              <a:tr h="2266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01596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Karviná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Prostějov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341238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Hodonín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727684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Ústí nad Orlicí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78113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Chrudim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47570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Opava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604257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Děčín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11272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Šumperk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36000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323633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BE4C071D-AA8D-4EAA-B606-EA040DA6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7" y="1012801"/>
            <a:ext cx="8203921" cy="52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5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4BD55D2-1959-4A95-8FB8-3BCD33D0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Počet případů kumulativně ve věkové kategorii 65+ za 7 dní</a:t>
            </a:r>
            <a:br>
              <a:rPr lang="cs-CZ" dirty="0"/>
            </a:br>
            <a:r>
              <a:rPr lang="cs-CZ" dirty="0"/>
              <a:t>v jednotlivých okresech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10A8747-53A0-4ED6-B721-BA728B1D3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3677"/>
              </p:ext>
            </p:extLst>
          </p:nvPr>
        </p:nvGraphicFramePr>
        <p:xfrm>
          <a:off x="9159966" y="2157327"/>
          <a:ext cx="2568575" cy="3078074"/>
        </p:xfrm>
        <a:graphic>
          <a:graphicData uri="http://schemas.openxmlformats.org/drawingml/2006/table">
            <a:tbl>
              <a:tblPr firstRow="1" firstCol="1" bandRow="1"/>
              <a:tblGrid>
                <a:gridCol w="1281528">
                  <a:extLst>
                    <a:ext uri="{9D8B030D-6E8A-4147-A177-3AD203B41FA5}">
                      <a16:colId xmlns:a16="http://schemas.microsoft.com/office/drawing/2014/main" val="3184229790"/>
                    </a:ext>
                  </a:extLst>
                </a:gridCol>
                <a:gridCol w="1287047">
                  <a:extLst>
                    <a:ext uri="{9D8B030D-6E8A-4147-A177-3AD203B41FA5}">
                      <a16:colId xmlns:a16="http://schemas.microsoft.com/office/drawing/2014/main" val="930981056"/>
                    </a:ext>
                  </a:extLst>
                </a:gridCol>
              </a:tblGrid>
              <a:tr h="632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na 65+ za 7 dní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92185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01596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341238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Ústí nad Orlicí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981213"/>
                  </a:ext>
                </a:extLst>
              </a:tr>
              <a:tr h="272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192482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Karviná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959479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Ostrava-město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08120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Plzeň-město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325193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Děčín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27410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3E194459-0796-4F9B-8904-B35E6CD75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59" y="1018948"/>
            <a:ext cx="8267721" cy="53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7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4BD55D2-1959-4A95-8FB8-3BCD33D0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Počet případů ve věkové kategorii 65+ v krajích (za předchozí den)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DD2A5B0-1FC5-4018-B9A6-4667674CBBE3}"/>
              </a:ext>
            </a:extLst>
          </p:cNvPr>
          <p:cNvGraphicFramePr>
            <a:graphicFrameLocks/>
          </p:cNvGraphicFramePr>
          <p:nvPr/>
        </p:nvGraphicFramePr>
        <p:xfrm>
          <a:off x="512618" y="1025236"/>
          <a:ext cx="10322069" cy="528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21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4BD55D2-1959-4A95-8FB8-3BCD33D0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Počet případů ve věkové kategorii 65+ v krajích (za 7 dní)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26A2003-4E77-4157-B9AB-F61E2A1315DE}"/>
              </a:ext>
            </a:extLst>
          </p:cNvPr>
          <p:cNvGraphicFramePr>
            <a:graphicFrameLocks/>
          </p:cNvGraphicFramePr>
          <p:nvPr/>
        </p:nvGraphicFramePr>
        <p:xfrm>
          <a:off x="526473" y="997527"/>
          <a:ext cx="10570152" cy="53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533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FA6ED-00B5-4632-8C9C-373CF917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situace v jednotlivých okresech (incidence za 14 dní)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535E1B-21CA-4686-B37C-F81B14B38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3" y="987109"/>
            <a:ext cx="8624246" cy="5374327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155699"/>
              </p:ext>
            </p:extLst>
          </p:nvPr>
        </p:nvGraphicFramePr>
        <p:xfrm>
          <a:off x="9262753" y="2000250"/>
          <a:ext cx="2675247" cy="3316650"/>
        </p:xfrm>
        <a:graphic>
          <a:graphicData uri="http://schemas.openxmlformats.org/drawingml/2006/table">
            <a:tbl>
              <a:tblPr firstRow="1" firstCol="1" bandRow="1"/>
              <a:tblGrid>
                <a:gridCol w="16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na 100 tisíc obyvatel za 14 dní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Pelhřimov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2 076,0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Havlíčkův Brod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1 813,2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Vsetín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1 677,2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Písek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1 651,1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Chrudim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1 614,5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Žďár nad Sázavou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1 574,2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Jindřichův Hradec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1 572,4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Jihlava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1 497,9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Semily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1 481,8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Jičín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1 471,7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1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počtu případů hlášených za 7 dní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1C2DA1-1EBC-406B-952C-EC8D70D0A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19" y="1163020"/>
            <a:ext cx="9791025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7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hl. městě Praze 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" y="1180351"/>
            <a:ext cx="5068007" cy="24768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0A89F8-A9BB-4A84-977C-633146A64C22}"/>
              </a:ext>
            </a:extLst>
          </p:cNvPr>
          <p:cNvSpPr txBox="1"/>
          <p:nvPr/>
        </p:nvSpPr>
        <p:spPr>
          <a:xfrm>
            <a:off x="748411" y="3581361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obvodech HMP v posledním týdnu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2FD1DA8A-651A-4948-9181-EC45F619EB8E}"/>
              </a:ext>
            </a:extLst>
          </p:cNvPr>
          <p:cNvSpPr txBox="1"/>
          <p:nvPr/>
        </p:nvSpPr>
        <p:spPr>
          <a:xfrm>
            <a:off x="186608" y="6500082"/>
            <a:ext cx="23089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B7F658-B409-42E6-A922-161AF2AF5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67" y="1711354"/>
            <a:ext cx="6245807" cy="4416767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129EAADE-309E-4498-8B03-210B75CD9285}"/>
              </a:ext>
            </a:extLst>
          </p:cNvPr>
          <p:cNvGraphicFramePr>
            <a:graphicFrameLocks/>
          </p:cNvGraphicFramePr>
          <p:nvPr/>
        </p:nvGraphicFramePr>
        <p:xfrm>
          <a:off x="45739" y="1315649"/>
          <a:ext cx="6204141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1395B0CB-0A78-4098-AB74-DB6C03788267}"/>
              </a:ext>
            </a:extLst>
          </p:cNvPr>
          <p:cNvGraphicFramePr>
            <a:graphicFrameLocks/>
          </p:cNvGraphicFramePr>
          <p:nvPr/>
        </p:nvGraphicFramePr>
        <p:xfrm>
          <a:off x="-67286" y="3636728"/>
          <a:ext cx="6163286" cy="288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6359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4688E-90B9-4149-A373-8442087A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19" y="-1682"/>
            <a:ext cx="9885238" cy="896492"/>
          </a:xfrm>
        </p:spPr>
        <p:txBody>
          <a:bodyPr/>
          <a:lstStyle/>
          <a:p>
            <a:r>
              <a:rPr lang="cs-CZ" dirty="0"/>
              <a:t>Popis situace v </a:t>
            </a:r>
            <a:r>
              <a:rPr lang="en-US" dirty="0"/>
              <a:t>HMP</a:t>
            </a: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D9AAD1A-2549-411D-8D25-9D759CE2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67093"/>
              </p:ext>
            </p:extLst>
          </p:nvPr>
        </p:nvGraphicFramePr>
        <p:xfrm>
          <a:off x="368300" y="1767178"/>
          <a:ext cx="5727700" cy="3749040"/>
        </p:xfrm>
        <a:graphic>
          <a:graphicData uri="http://schemas.openxmlformats.org/drawingml/2006/table">
            <a:tbl>
              <a:tblPr firstRow="1" firstCol="1" bandRow="1"/>
              <a:tblGrid>
                <a:gridCol w="2864485">
                  <a:extLst>
                    <a:ext uri="{9D8B030D-6E8A-4147-A177-3AD203B41FA5}">
                      <a16:colId xmlns:a16="http://schemas.microsoft.com/office/drawing/2014/main" val="1663361455"/>
                    </a:ext>
                  </a:extLst>
                </a:gridCol>
                <a:gridCol w="2863215">
                  <a:extLst>
                    <a:ext uri="{9D8B030D-6E8A-4147-A177-3AD203B41FA5}">
                      <a16:colId xmlns:a16="http://schemas.microsoft.com/office/drawing/2014/main" val="2042289102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16. 11.2020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380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+246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za 15. 11.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1 482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79686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(vypočteno z hodnot posledních 7 dnů)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441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61639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16. 11.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10 303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-552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34832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100 000/14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564,3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-25,3</a:t>
                      </a:r>
                      <a:endParaRPr kumimoji="0" lang="cs-C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64839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617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+10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572042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Aktuální počet hospitalizovaných/JIP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3143250" algn="l"/>
                        </a:tabLs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697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+25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/104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+1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30914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B4C36713-8AD9-4F6A-94B5-1DF9C71A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69" y="1767179"/>
            <a:ext cx="5389331" cy="37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testování a pozitivních případů – denně – HMP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BF8CC8A-CCCB-449F-9F68-C4998F5AD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360868"/>
              </p:ext>
            </p:extLst>
          </p:nvPr>
        </p:nvGraphicFramePr>
        <p:xfrm>
          <a:off x="533400" y="1000124"/>
          <a:ext cx="9328899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05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F2694-BA3E-46C1-B3AF-2E7FAF05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70A0DD-C15D-4397-BB53-8CDFE30EBF30}"/>
              </a:ext>
            </a:extLst>
          </p:cNvPr>
          <p:cNvSpPr/>
          <p:nvPr/>
        </p:nvSpPr>
        <p:spPr>
          <a:xfrm>
            <a:off x="332819" y="896493"/>
            <a:ext cx="979681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Alzheimer centrum Pitkovice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Testů 12/11 otestováno 64 klientů (32 klientů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Pozitivní -&gt;  32 klientů PCR pozitivní a 7 zaměstnanců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Negativní).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klienti KAR do 23/11,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další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18/11 (PCR).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rozhodnutí, izolace, karanténa, desinfekce.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ELIŠKA, Dejvice – Thákurova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136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Cíleným testováním dohledány další 3 případy onemocnění zaměstnanců a 1 příznakové onemocnění klienta domova.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nemocných, karanténní opatření v celém domově.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ELIŠKA, Cvičebná 9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potvrzené případy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11.11. byla pozitivně testovaná pečovatelka z domova s příznaky onemocnění, 13.11. PCR pozitivní 2 klienti za stejné stanice domova po předchozí zjištěné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pozitivitě z 12.11.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nemocných, karanténní opatření na stanici domova.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1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21C8F-CE40-437E-8258-05081242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situace v ČR k 1</a:t>
            </a:r>
            <a:r>
              <a:rPr lang="en-US" dirty="0"/>
              <a:t>6</a:t>
            </a:r>
            <a:r>
              <a:rPr lang="cs-CZ" dirty="0"/>
              <a:t>. 11. 2020 (23:59)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8A6D04-F63F-446D-922D-BF72C042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ovéPole 1">
            <a:extLst>
              <a:ext uri="{FF2B5EF4-FFF2-40B4-BE49-F238E27FC236}">
                <a16:creationId xmlns:a16="http://schemas.microsoft.com/office/drawing/2014/main" id="{5749DF99-19D3-4B65-943E-9A927A104DA5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E25CEAB-E2CC-4C82-B1A9-840A166B9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47078"/>
              </p:ext>
            </p:extLst>
          </p:nvPr>
        </p:nvGraphicFramePr>
        <p:xfrm>
          <a:off x="1700388" y="1196582"/>
          <a:ext cx="7150100" cy="4951406"/>
        </p:xfrm>
        <a:graphic>
          <a:graphicData uri="http://schemas.openxmlformats.org/drawingml/2006/table">
            <a:tbl>
              <a:tblPr firstRow="1" firstCol="1" bandRow="1"/>
              <a:tblGrid>
                <a:gridCol w="3496168">
                  <a:extLst>
                    <a:ext uri="{9D8B030D-6E8A-4147-A177-3AD203B41FA5}">
                      <a16:colId xmlns:a16="http://schemas.microsoft.com/office/drawing/2014/main" val="2158743639"/>
                    </a:ext>
                  </a:extLst>
                </a:gridCol>
                <a:gridCol w="3653932">
                  <a:extLst>
                    <a:ext uri="{9D8B030D-6E8A-4147-A177-3AD203B41FA5}">
                      <a16:colId xmlns:a16="http://schemas.microsoft.com/office/drawing/2014/main" val="3171551453"/>
                    </a:ext>
                  </a:extLst>
                </a:gridCol>
              </a:tblGrid>
              <a:tr h="699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16. 11. 2020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5 406 </a:t>
                      </a: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+3 519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za 15. 11. 2020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24 314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5931"/>
                  </a:ext>
                </a:extLst>
              </a:tr>
              <a:tr h="76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(vypočteno z hodnot posledních 7 dnů)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6 380 </a:t>
                      </a: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-91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na 100 000 obyvatel/7 dní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1 757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28972"/>
                  </a:ext>
                </a:extLst>
              </a:tr>
              <a:tr h="7062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16. 11. 2020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117 855</a:t>
                      </a:r>
                      <a:r>
                        <a:rPr lang="cs-CZ" sz="2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18 270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62349"/>
                  </a:ext>
                </a:extLst>
              </a:tr>
              <a:tr h="8369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vyléčených k 16. 11.2020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341 252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913934"/>
                  </a:ext>
                </a:extLst>
              </a:tr>
              <a:tr h="641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 obyvatel/7 dní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417,6 </a:t>
                      </a: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-6,0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 obyvatel /14 dní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071,9 </a:t>
                      </a: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-34,9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2306"/>
                  </a:ext>
                </a:extLst>
              </a:tr>
              <a:tr h="6221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6 416 </a:t>
                      </a: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+65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52436"/>
                  </a:ext>
                </a:extLst>
              </a:tr>
              <a:tr h="540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obsazených JIP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1 0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 </a:t>
                      </a: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/3 845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hospitalizovaných osob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6 858 </a:t>
                      </a: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+266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48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51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5F26EB1-942A-442C-8A7F-C8C7EEEF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F75861A-439F-4B1C-BCE0-2D07AAAE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HMP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090F32-DA38-486D-8C58-2DF81ED9E673}"/>
              </a:ext>
            </a:extLst>
          </p:cNvPr>
          <p:cNvSpPr txBox="1"/>
          <p:nvPr/>
        </p:nvSpPr>
        <p:spPr>
          <a:xfrm>
            <a:off x="8367595" y="2351782"/>
            <a:ext cx="2775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117/818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8B433C6-F9CE-4658-8FBA-CEDB61F285F4}"/>
              </a:ext>
            </a:extLst>
          </p:cNvPr>
          <p:cNvSpPr/>
          <p:nvPr/>
        </p:nvSpPr>
        <p:spPr>
          <a:xfrm>
            <a:off x="6707411" y="404555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27/761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FB8BAAD-BC01-44EC-BE36-A8361EA7F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83459"/>
              </p:ext>
            </p:extLst>
          </p:nvPr>
        </p:nvGraphicFramePr>
        <p:xfrm>
          <a:off x="572001" y="1169782"/>
          <a:ext cx="7200031" cy="4603182"/>
        </p:xfrm>
        <a:graphic>
          <a:graphicData uri="http://schemas.openxmlformats.org/drawingml/2006/table">
            <a:tbl>
              <a:tblPr firstRow="1" firstCol="1" bandRow="1"/>
              <a:tblGrid>
                <a:gridCol w="741900">
                  <a:extLst>
                    <a:ext uri="{9D8B030D-6E8A-4147-A177-3AD203B41FA5}">
                      <a16:colId xmlns:a16="http://schemas.microsoft.com/office/drawing/2014/main" val="549850551"/>
                    </a:ext>
                  </a:extLst>
                </a:gridCol>
                <a:gridCol w="1378499">
                  <a:extLst>
                    <a:ext uri="{9D8B030D-6E8A-4147-A177-3AD203B41FA5}">
                      <a16:colId xmlns:a16="http://schemas.microsoft.com/office/drawing/2014/main" val="590585528"/>
                    </a:ext>
                  </a:extLst>
                </a:gridCol>
                <a:gridCol w="1377881">
                  <a:extLst>
                    <a:ext uri="{9D8B030D-6E8A-4147-A177-3AD203B41FA5}">
                      <a16:colId xmlns:a16="http://schemas.microsoft.com/office/drawing/2014/main" val="2910945414"/>
                    </a:ext>
                  </a:extLst>
                </a:gridCol>
                <a:gridCol w="1233917">
                  <a:extLst>
                    <a:ext uri="{9D8B030D-6E8A-4147-A177-3AD203B41FA5}">
                      <a16:colId xmlns:a16="http://schemas.microsoft.com/office/drawing/2014/main" val="2030299012"/>
                    </a:ext>
                  </a:extLst>
                </a:gridCol>
                <a:gridCol w="1233917">
                  <a:extLst>
                    <a:ext uri="{9D8B030D-6E8A-4147-A177-3AD203B41FA5}">
                      <a16:colId xmlns:a16="http://schemas.microsoft.com/office/drawing/2014/main" val="2355184210"/>
                    </a:ext>
                  </a:extLst>
                </a:gridCol>
                <a:gridCol w="1233917">
                  <a:extLst>
                    <a:ext uri="{9D8B030D-6E8A-4147-A177-3AD203B41FA5}">
                      <a16:colId xmlns:a16="http://schemas.microsoft.com/office/drawing/2014/main" val="1820543650"/>
                    </a:ext>
                  </a:extLst>
                </a:gridCol>
              </a:tblGrid>
              <a:tr h="177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05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05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05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3107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Braun dialyzační středisko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40826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ELIŠKA II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88568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ELIŠKA 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  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16073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Centrin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06735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Alzheimer centrum Pitkovice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79248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Chodov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51129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Charitní domov Břevnov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23.10.2020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14545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Vazební věznice Praha Pankrác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7332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D64548F0-A246-4532-A5E3-AE639053B176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2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ve Středočeském kraji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A4C8E4-30D0-40E8-A57A-7FFF277CAAC1}"/>
              </a:ext>
            </a:extLst>
          </p:cNvPr>
          <p:cNvSpPr txBox="1"/>
          <p:nvPr/>
        </p:nvSpPr>
        <p:spPr>
          <a:xfrm>
            <a:off x="844729" y="3321249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STC v posledním týdnu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6CF5C00F-6E3D-48C2-B64A-92C4BA0B8C97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3700632"/>
          <a:ext cx="5979571" cy="258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864">
                  <a:extLst>
                    <a:ext uri="{9D8B030D-6E8A-4147-A177-3AD203B41FA5}">
                      <a16:colId xmlns:a16="http://schemas.microsoft.com/office/drawing/2014/main" val="3665828130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1715118549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1265687473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2063193262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3555782394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1597052335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2859800470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2629328341"/>
                    </a:ext>
                  </a:extLst>
                </a:gridCol>
              </a:tblGrid>
              <a:tr h="17260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3376925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4114512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STC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1 214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5162817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Benešov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673476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Beroun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799648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Kladno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9948577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Kolín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0693952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Kutná Hora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3761388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Mělník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6906872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Mladá Boleslav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5137767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Nymburk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5702609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Praha-východ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6787289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Praha-západ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0090296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Příbram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7673973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Rakovník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601033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F73285C-A22A-4FF6-924F-CF9FFB3A7E00}"/>
              </a:ext>
            </a:extLst>
          </p:cNvPr>
          <p:cNvSpPr txBox="1"/>
          <p:nvPr/>
        </p:nvSpPr>
        <p:spPr>
          <a:xfrm>
            <a:off x="618374" y="1053001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Středočeský kraj</a:t>
            </a: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832D25DA-F6F0-452B-9192-032F36B35CE6}"/>
              </a:ext>
            </a:extLst>
          </p:cNvPr>
          <p:cNvSpPr txBox="1"/>
          <p:nvPr/>
        </p:nvSpPr>
        <p:spPr>
          <a:xfrm>
            <a:off x="186609" y="6500082"/>
            <a:ext cx="21279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3D6555-C871-49F6-A084-213CF7BE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00" y="1903451"/>
            <a:ext cx="5785559" cy="4091299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6F3A0BA-7D88-4777-AD40-FD56A564F0C1}"/>
              </a:ext>
            </a:extLst>
          </p:cNvPr>
          <p:cNvGraphicFramePr>
            <a:graphicFrameLocks/>
          </p:cNvGraphicFramePr>
          <p:nvPr/>
        </p:nvGraphicFramePr>
        <p:xfrm>
          <a:off x="292958" y="1297715"/>
          <a:ext cx="5904221" cy="206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5604B8EC-BD3F-4B46-9436-4A2D8306FEA1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266405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70E18-D0B6-4D78-AE6E-E8F09FB6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situace v STČ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4731B97-D4B1-4EF8-B491-827FABA26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32416"/>
              </p:ext>
            </p:extLst>
          </p:nvPr>
        </p:nvGraphicFramePr>
        <p:xfrm>
          <a:off x="248285" y="1465974"/>
          <a:ext cx="5847715" cy="4084320"/>
        </p:xfrm>
        <a:graphic>
          <a:graphicData uri="http://schemas.openxmlformats.org/drawingml/2006/table">
            <a:tbl>
              <a:tblPr firstRow="1" firstCol="1" bandRow="1"/>
              <a:tblGrid>
                <a:gridCol w="2923222">
                  <a:extLst>
                    <a:ext uri="{9D8B030D-6E8A-4147-A177-3AD203B41FA5}">
                      <a16:colId xmlns:a16="http://schemas.microsoft.com/office/drawing/2014/main" val="1304454430"/>
                    </a:ext>
                  </a:extLst>
                </a:gridCol>
                <a:gridCol w="2924493">
                  <a:extLst>
                    <a:ext uri="{9D8B030D-6E8A-4147-A177-3AD203B41FA5}">
                      <a16:colId xmlns:a16="http://schemas.microsoft.com/office/drawing/2014/main" val="4256594556"/>
                    </a:ext>
                  </a:extLst>
                </a:gridCol>
              </a:tblGrid>
              <a:tr h="680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16. 11.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519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-347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za 15. 11.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1 121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96691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(vypočteno z hodnot posledních 7 dnů)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707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51660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16. 11.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14 113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-997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48953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100 000/14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941,2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-36,2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871752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681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+20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38691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Aktuální počet hospitalizovaných/JIP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+28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/84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03778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30816E79-0782-4902-943F-C2BB54A74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78" y="1465975"/>
            <a:ext cx="5730737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2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testování a pozitivních případů – denně – STČ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BA43299-CF76-4262-8149-D96C5DD68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3632"/>
              </p:ext>
            </p:extLst>
          </p:nvPr>
        </p:nvGraphicFramePr>
        <p:xfrm>
          <a:off x="541868" y="1000125"/>
          <a:ext cx="9320432" cy="528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2084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C6255-24A4-4617-BA85-3E4828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5404A8A-7391-49E4-9326-FC7D22E32BBF}"/>
              </a:ext>
            </a:extLst>
          </p:cNvPr>
          <p:cNvSpPr/>
          <p:nvPr/>
        </p:nvSpPr>
        <p:spPr>
          <a:xfrm>
            <a:off x="462337" y="1184349"/>
            <a:ext cx="9885238" cy="458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Centrum seniorů Mělník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Zařízení, poskytuje 3 druhy pobytových sociálních služeb a zajišťuje terénní pečovatelskou službu.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se zvláštní režimem Vážka - 76 lůžek rozdělených na několik stanic, Domov pro seniory Ludmila -  60 lůžek</a:t>
            </a:r>
            <a:b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 samostatném objektu umístěn  Domov pro seniory Penzion - 110 lůžek.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11.11.2020 proběhlo plošné testování klientů a personálu screeningovými POC antigenními testy.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provedených testů u 16 asymptomatických klientů a 3 zaměstnanců zjištěna pozitivita. Zaměstnanci byli ihned odesláni domů</a:t>
            </a:r>
            <a:b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následně u nich proběhne konfirmační PCR test.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Konfirmačním PCR testem byla zjištěna C+ u 22 osob, C- byly 4 osoby. Jednalo se převážně o klienty Domova se zvláštním režimem Vážka 4 (15 osob), 1 klienta Domova pro seniory Ludmila a 6 klientů Domova Penzion.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Dále hlášena PCR pozitivita u dalších dvou uživatelů CSM v současné době hospitalizovaných v NM.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DZR Vážka 4 byla zřízena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Covidová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stanice, kam byla přestěhována většina C+ klientů (17 klientů). Pět klientů bylo izolováno</a:t>
            </a:r>
            <a:b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rámci Domova pro seniory Penzion.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nemocných, osoby v rizikovém kontaktu v karanténě.</a:t>
            </a:r>
          </a:p>
        </p:txBody>
      </p:sp>
    </p:spTree>
    <p:extLst>
      <p:ext uri="{BB962C8B-B14F-4D97-AF65-F5344CB8AC3E}">
        <p14:creationId xmlns:p14="http://schemas.microsoft.com/office/powerpoint/2010/main" val="3019690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C6255-24A4-4617-BA85-3E4828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FC0415D-E478-4D9B-B0FF-43510C2A7F0E}"/>
              </a:ext>
            </a:extLst>
          </p:cNvPr>
          <p:cNvSpPr/>
          <p:nvPr/>
        </p:nvSpPr>
        <p:spPr>
          <a:xfrm>
            <a:off x="332819" y="1005481"/>
            <a:ext cx="9687226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CHOCOLAND Kolín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Hlášeno 11 pozitivních případů zaměstnanců.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nemocných, karantény pro osoby v rizikovém kontaktu, odběry.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DDŠ, SVP a ZŠ Býchory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Hlášeny pozitivní případy – 6x chovanec, 9x personál.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nemocných, karantény pro osoby v rizikovém kontaktu.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Hügli Food Zásmuky – nově hlášená událost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Hlášeno 14 pozitivních případů – zaměstnanců závodu.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nemocných, karantény pro osoby v rizikovém kontaktu.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</a:pP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8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C6255-24A4-4617-BA85-3E4828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E037C57-CE0E-4C8F-937C-9596A9570F8F}"/>
              </a:ext>
            </a:extLst>
          </p:cNvPr>
          <p:cNvSpPr/>
          <p:nvPr/>
        </p:nvSpPr>
        <p:spPr>
          <a:xfrm>
            <a:off x="332819" y="1367060"/>
            <a:ext cx="9584484" cy="395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 Jenštejn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79 nových případů od poslední aktualizace (12.11).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120 (105 klientů,15 zaměstnanců).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CIOP Měšice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10 nových případů od poslední aktualizace (12.11.).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ONP Třebotov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7 nových případů od poslední aktualizace (12.11.).</a:t>
            </a:r>
          </a:p>
        </p:txBody>
      </p:sp>
    </p:spTree>
    <p:extLst>
      <p:ext uri="{BB962C8B-B14F-4D97-AF65-F5344CB8AC3E}">
        <p14:creationId xmlns:p14="http://schemas.microsoft.com/office/powerpoint/2010/main" val="373312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0F806-5FA0-4B19-9002-704E2C42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409E4AD-2F15-4C08-BE3F-13A3A6F98F3C}"/>
              </a:ext>
            </a:extLst>
          </p:cNvPr>
          <p:cNvSpPr/>
          <p:nvPr/>
        </p:nvSpPr>
        <p:spPr>
          <a:xfrm>
            <a:off x="332819" y="1346170"/>
            <a:ext cx="8859748" cy="459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Senior-komplex Mělník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8 nových pozitivních případů od poslední aktualizace (4.11-) - 6 klientů a 2 zaměstnanci.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33 osob, z toho 29 klientů a 4 zaměstnanci.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Senior-komplex Lužec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n.Vl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12 nových případů od poslední aktualizace (4.11.) - 10 klientů, 2 zaměstnanci.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48 osob, z toho 36 klientů a 12 zaměstnanců.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Alzheimercentrum Zlosyň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20 nových pozitivních případů od poslední aktualizace (10.11) - 19 klientů, 1 zaměstnanec.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45 (40 klientů a 5 zaměstnanců).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42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2F454-573A-4566-8956-1489E34B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0897896-D1E1-475B-BF45-76822969F906}"/>
              </a:ext>
            </a:extLst>
          </p:cNvPr>
          <p:cNvSpPr/>
          <p:nvPr/>
        </p:nvSpPr>
        <p:spPr>
          <a:xfrm>
            <a:off x="227173" y="1252733"/>
            <a:ext cx="9239892" cy="458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Medihelp Dobříš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25 nových pozitivních případů od poslední aktualizace (13.11.) - 20 klientů a 5 zaměstnanců.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53 (44 klientů, 9 zaměstnanců).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Centrum Rožmitál p. Třemšínem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10 nových pozitivních případů od poslední aktualizace (6.11.) - 8 klientů, 2 zaměstnanci.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72(55 klientů, 17 zaměstnanců).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seniorů TGM Beroun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8 nových pozitivních případů u klientů od poslední aktualizace (13.11.).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22 (14 klientů, 8 zaměstnanců).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89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BF2BA-2FE3-4838-9E44-8AB2B853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D394F86-06C8-4219-98F9-288BB8FA2DD3}"/>
              </a:ext>
            </a:extLst>
          </p:cNvPr>
          <p:cNvSpPr/>
          <p:nvPr/>
        </p:nvSpPr>
        <p:spPr>
          <a:xfrm>
            <a:off x="332819" y="1410665"/>
            <a:ext cx="9718048" cy="259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Ubytovna Ludmila Kolín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testování přibylo 25 nových pozitivních případů.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nemocných, osobám v rizikovém kontaktu uložena karanténa.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Centrum Péče Doubrava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Nahlášeno 12 nových pozitivních případů od poslední aktualizace (7.11.).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3357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E523-B5DC-46B9-B0A4-7F78277B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Průměrný počet případů za 7 dní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10A538-9E7D-4D12-8A27-F4AA6223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22" y="1285670"/>
            <a:ext cx="7923826" cy="428666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8AFE2EB-6F4B-4DAB-BAD9-8A015FDD7C65}"/>
              </a:ext>
            </a:extLst>
          </p:cNvPr>
          <p:cNvSpPr/>
          <p:nvPr/>
        </p:nvSpPr>
        <p:spPr>
          <a:xfrm>
            <a:off x="3732125" y="5828778"/>
            <a:ext cx="3946914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Pzn</a:t>
            </a:r>
            <a:r>
              <a:rPr lang="cs-CZ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Aktuální 7 denní klouzavý průměr má hodnotu </a:t>
            </a: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6 380 </a:t>
            </a:r>
            <a:r>
              <a:rPr lang="en-US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</a:t>
            </a:r>
            <a:r>
              <a:rPr lang="cs-CZ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ípadů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39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5A866D-A2E6-439F-9D8B-F8968887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7C2A3D3-1130-448F-B9F8-893B2006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STČ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(nově hlášené a aktualizované v posledních 72 hodinách)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ABC20C-E2C0-47A1-AFE5-6CB88B707BEF}"/>
              </a:ext>
            </a:extLst>
          </p:cNvPr>
          <p:cNvSpPr txBox="1"/>
          <p:nvPr/>
        </p:nvSpPr>
        <p:spPr>
          <a:xfrm>
            <a:off x="9182319" y="2124792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86/3 045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5B05177-8D5B-4A93-B7C9-FC433F071CEE}"/>
              </a:ext>
            </a:extLst>
          </p:cNvPr>
          <p:cNvSpPr/>
          <p:nvPr/>
        </p:nvSpPr>
        <p:spPr>
          <a:xfrm>
            <a:off x="8880629" y="3811609"/>
            <a:ext cx="3344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21/299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DC099DC-97EA-45CA-87A1-5DFFD20D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43240"/>
              </p:ext>
            </p:extLst>
          </p:nvPr>
        </p:nvGraphicFramePr>
        <p:xfrm>
          <a:off x="434419" y="959993"/>
          <a:ext cx="8209066" cy="5315378"/>
        </p:xfrm>
        <a:graphic>
          <a:graphicData uri="http://schemas.openxmlformats.org/drawingml/2006/table">
            <a:tbl>
              <a:tblPr firstRow="1" firstCol="1" bandRow="1"/>
              <a:tblGrid>
                <a:gridCol w="960412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443698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258818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182046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182046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182046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712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Unhošť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46642"/>
                  </a:ext>
                </a:extLst>
              </a:tr>
              <a:tr h="273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Praha-východ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 Jenštejn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51226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Benešov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ve Vlašimi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557236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Garc 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94692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Rakovník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Masarykova nemocnice Rakovník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18.09.2020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0410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Praha-západ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RHG Roztoky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278880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Příbram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Medihelp  Dobříš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79833"/>
                  </a:ext>
                </a:extLst>
              </a:tr>
              <a:tr h="273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Benešov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Sellier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Bellot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Vlašim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28.09.2020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95185"/>
                  </a:ext>
                </a:extLst>
              </a:tr>
              <a:tr h="220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KL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06387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Mělník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Dům Kněžny Emmy  Neratovice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77451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Nymburk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Mladá Milovice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1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17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5A866D-A2E6-439F-9D8B-F8968887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7C2A3D3-1130-448F-B9F8-893B2006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STČ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(nově hlášené a aktualizované v posledních 72 hodinách)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DC099DC-97EA-45CA-87A1-5DFFD20D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61317"/>
              </p:ext>
            </p:extLst>
          </p:nvPr>
        </p:nvGraphicFramePr>
        <p:xfrm>
          <a:off x="684107" y="1070875"/>
          <a:ext cx="9412793" cy="5125885"/>
        </p:xfrm>
        <a:graphic>
          <a:graphicData uri="http://schemas.openxmlformats.org/drawingml/2006/table">
            <a:tbl>
              <a:tblPr firstRow="1" firstCol="1" bandRow="1"/>
              <a:tblGrid>
                <a:gridCol w="1101241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664048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581381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95131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215618">
                  <a:extLst>
                    <a:ext uri="{9D8B030D-6E8A-4147-A177-3AD203B41FA5}">
                      <a16:colId xmlns:a16="http://schemas.microsoft.com/office/drawing/2014/main" val="1298662333"/>
                    </a:ext>
                  </a:extLst>
                </a:gridCol>
                <a:gridCol w="1355374">
                  <a:extLst>
                    <a:ext uri="{9D8B030D-6E8A-4147-A177-3AD203B41FA5}">
                      <a16:colId xmlns:a16="http://schemas.microsoft.com/office/drawing/2014/main" val="2762744092"/>
                    </a:ext>
                  </a:extLst>
                </a:gridCol>
              </a:tblGrid>
              <a:tr h="663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NAKAŽENÝCH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Příbram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Medihelp  Dobříš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Velvary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635220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Vraný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278175"/>
                  </a:ext>
                </a:extLst>
              </a:tr>
              <a:tr h="311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Mělník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Senior-komplex Lužec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n.Vl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01634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Kolín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Centrum Péče Doubrava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52524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Kutná Hora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Čáslav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69669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Kutná Hora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Městská nemocnice Čáslav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54902"/>
                  </a:ext>
                </a:extLst>
              </a:tr>
              <a:tr h="311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Mělník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Alzheimercentrum  Zlosyň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80579"/>
                  </a:ext>
                </a:extLst>
              </a:tr>
              <a:tr h="311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Benešov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RÚ Kladruby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12.09.2020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27285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Mělník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Senior-komplex Mělník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1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726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082A2-6FB7-452C-85D4-250320A4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STČ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(nově hlášené a aktualizované v posledních 72 hodinách)</a:t>
            </a:r>
            <a:endParaRPr lang="cs-CZ" sz="2000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7726FFFC-8013-4AC9-B020-DB3D30223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4083"/>
              </p:ext>
            </p:extLst>
          </p:nvPr>
        </p:nvGraphicFramePr>
        <p:xfrm>
          <a:off x="447118" y="998093"/>
          <a:ext cx="9669036" cy="5109544"/>
        </p:xfrm>
        <a:graphic>
          <a:graphicData uri="http://schemas.openxmlformats.org/drawingml/2006/table">
            <a:tbl>
              <a:tblPr firstRow="1" firstCol="1" bandRow="1"/>
              <a:tblGrid>
                <a:gridCol w="1611506">
                  <a:extLst>
                    <a:ext uri="{9D8B030D-6E8A-4147-A177-3AD203B41FA5}">
                      <a16:colId xmlns:a16="http://schemas.microsoft.com/office/drawing/2014/main" val="4114622690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3312256985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3749710641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1864521839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3308382798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3006447053"/>
                    </a:ext>
                  </a:extLst>
                </a:gridCol>
              </a:tblGrid>
              <a:tr h="535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4188" marR="4188" marT="41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4188" marR="4188" marT="41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NAKAŽENÝCH</a:t>
                      </a:r>
                    </a:p>
                  </a:txBody>
                  <a:tcPr marL="4188" marR="4188" marT="41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03457"/>
                  </a:ext>
                </a:extLst>
              </a:tr>
              <a:tr h="509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Příbram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Medihelp  Dobříš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24198"/>
                  </a:ext>
                </a:extLst>
              </a:tr>
              <a:tr h="50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Benešov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ALZHEIMER HOME Pyšely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31066"/>
                  </a:ext>
                </a:extLst>
              </a:tr>
              <a:tr h="450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Ubytovací zařízení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Ubytovna Ludmila 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28699"/>
                  </a:ext>
                </a:extLst>
              </a:tr>
              <a:tr h="597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Mělník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Centrum seniorů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Beroun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Domov seniorů TGM Beroun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8047"/>
                  </a:ext>
                </a:extLst>
              </a:tr>
              <a:tr h="562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Školské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DDŠ, SVP a ZŠ Býchory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2028"/>
                  </a:ext>
                </a:extLst>
              </a:tr>
              <a:tr h="450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Výrobní závod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Hügli Food Zásmuky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08733"/>
                  </a:ext>
                </a:extLst>
              </a:tr>
              <a:tr h="339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Výrobní závod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CHOCOLAND 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35370"/>
                  </a:ext>
                </a:extLst>
              </a:tr>
              <a:tr h="562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Nymburk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DD Luxor Poděbrady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93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68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Moravskoslezském kraji</a:t>
            </a:r>
            <a:br>
              <a:rPr lang="cs-CZ" b="1" dirty="0"/>
            </a:br>
            <a:r>
              <a:rPr lang="cs-CZ" dirty="0"/>
              <a:t>k 16. 11. 2020 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977466-9592-474E-B695-9730074EEB8C}"/>
              </a:ext>
            </a:extLst>
          </p:cNvPr>
          <p:cNvSpPr txBox="1"/>
          <p:nvPr/>
        </p:nvSpPr>
        <p:spPr>
          <a:xfrm>
            <a:off x="774551" y="3916457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MSK v posledním týdnu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769C980-A1EA-40CA-8BF5-BA9D9367C2C1}"/>
              </a:ext>
            </a:extLst>
          </p:cNvPr>
          <p:cNvGraphicFramePr>
            <a:graphicFrameLocks noGrp="1"/>
          </p:cNvGraphicFramePr>
          <p:nvPr/>
        </p:nvGraphicFramePr>
        <p:xfrm>
          <a:off x="186608" y="4323888"/>
          <a:ext cx="5909390" cy="1905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531">
                  <a:extLst>
                    <a:ext uri="{9D8B030D-6E8A-4147-A177-3AD203B41FA5}">
                      <a16:colId xmlns:a16="http://schemas.microsoft.com/office/drawing/2014/main" val="3062993006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4140634270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1051948455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462455523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166304147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3855631997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1108340929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569924081"/>
                    </a:ext>
                  </a:extLst>
                </a:gridCol>
              </a:tblGrid>
              <a:tr h="21171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7263927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7839466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1 067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9658705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Bruntál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8119475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Frýdek-Místek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9542657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Karviná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4893739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Nový Jičín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9568095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Opava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9460290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Ostrava-město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947786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D46D3A13-7EFB-42C1-832B-360E9E6AFB65}"/>
              </a:ext>
            </a:extLst>
          </p:cNvPr>
          <p:cNvSpPr txBox="1"/>
          <p:nvPr/>
        </p:nvSpPr>
        <p:spPr>
          <a:xfrm>
            <a:off x="400049" y="1180311"/>
            <a:ext cx="583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Moravskoslezský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EA011569-C1A5-4B36-9954-E08C92DF5E47}"/>
              </a:ext>
            </a:extLst>
          </p:cNvPr>
          <p:cNvSpPr txBox="1"/>
          <p:nvPr/>
        </p:nvSpPr>
        <p:spPr>
          <a:xfrm>
            <a:off x="186608" y="6500082"/>
            <a:ext cx="24041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7D2353-4A3D-4C9F-B8A1-545B3FB04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40" y="1919846"/>
            <a:ext cx="5759954" cy="407319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A37197D-038B-496F-BE10-85389C4FA6AB}"/>
              </a:ext>
            </a:extLst>
          </p:cNvPr>
          <p:cNvGraphicFramePr>
            <a:graphicFrameLocks/>
          </p:cNvGraphicFramePr>
          <p:nvPr/>
        </p:nvGraphicFramePr>
        <p:xfrm>
          <a:off x="107268" y="1445385"/>
          <a:ext cx="6120000" cy="24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28B85B-58AC-488A-83E5-9E672F09E482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803583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C6255-24A4-4617-BA85-3E4828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965EC81-B02E-46EA-9529-A035CF39660A}"/>
              </a:ext>
            </a:extLst>
          </p:cNvPr>
          <p:cNvSpPr/>
          <p:nvPr/>
        </p:nvSpPr>
        <p:spPr>
          <a:xfrm>
            <a:off x="448637" y="1111891"/>
            <a:ext cx="9769419" cy="490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Věznice Heřmanice – aktualizace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16.11. zaznamenáno celkem 180 případů mezi vězni a personálem.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Protiepidemická opatření publikována t.č. ústně, příprava rozhodnutí PEO.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 spatřujeme v propouštění vězňů z výkonu trestu C+ (informace z KHS v CFA).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Domek Nová Bělá, Čtyřlístek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rámci testování klientů soci. služeb POC antigenním testem aktivně vyhledáni 2 klienti ze 2 domácností v Domku Nová Bělá, kteří odesláni k PCR testu, který rovněž pozitivní.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Kontaktní onemocnění: Další 2 klienti z výše zmíněných 2 domácností a 3 osoby z řad personálu (2x sociální pracovnice a paní uklízečka).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Provedena ohnisková a prováděna průběžná dezinfekce.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Plánován další výtěr z nosohltanu u zbývajících klientů do 10. dne od posledního kontaktu s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testovanými osobami.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9.11.2020 pracovníci vybaveni respirátory bez výdechového ventilu.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05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C6255-24A4-4617-BA85-3E4828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965EC81-B02E-46EA-9529-A035CF39660A}"/>
              </a:ext>
            </a:extLst>
          </p:cNvPr>
          <p:cNvSpPr/>
          <p:nvPr/>
        </p:nvSpPr>
        <p:spPr>
          <a:xfrm>
            <a:off x="448637" y="1111891"/>
            <a:ext cx="9769419" cy="458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Gaudium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Frýdek-Místek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aktualizace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</a:t>
            </a: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16.11.2020 proběhlo kontrolní testování po uplynutí inkubační doby u klientů LDN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Gaudium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odd. A.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tohoto testování zjištěna pozitivita SARS-CoV-2 u 6 klientů daného zařízení.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tedy k dnešnímu dni v zařízení 68 pozitivních osob (16 zaměstnanců, 50 klientů a 2 dobrovolníci - z toho 1 úmrtí</a:t>
            </a:r>
            <a:b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klienta).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provedeno kontrolní testování zaměstnanců a klientů.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</a:pP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Náš svět, p. o. Pržno–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organizaci sociálních služeb Náš svět p. o. Pržno, kde se starají o osoby s poruchou chování a mentálním postižení evidujeme potvrzené onemocnění covid-19 u 11 klientů daného zařízení, 1 zaměstnance a 1 externí fyzioterapeutky.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13 pozitivních osob (11 klientů, 1 zaměstnanec, 1 externí pracovník).Vyhledávání významných epidemiologických kontaktů.</a:t>
            </a:r>
          </a:p>
        </p:txBody>
      </p:sp>
    </p:spTree>
    <p:extLst>
      <p:ext uri="{BB962C8B-B14F-4D97-AF65-F5344CB8AC3E}">
        <p14:creationId xmlns:p14="http://schemas.microsoft.com/office/powerpoint/2010/main" val="838314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4C2CB094-AD2A-49F9-9523-59CB8C584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865980-A38D-43A2-80CD-CD52FE7CD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ACB63F4A-AC6C-44EB-B9BE-2A1D739A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MSK 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B1E766D-6D6F-4FDE-801F-1AC7C65F1715}"/>
              </a:ext>
            </a:extLst>
          </p:cNvPr>
          <p:cNvSpPr txBox="1"/>
          <p:nvPr/>
        </p:nvSpPr>
        <p:spPr>
          <a:xfrm>
            <a:off x="9232025" y="2030439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64/1 105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2EFEEDB-08CB-459A-8959-50FBADF0AEFB}"/>
              </a:ext>
            </a:extLst>
          </p:cNvPr>
          <p:cNvSpPr/>
          <p:nvPr/>
        </p:nvSpPr>
        <p:spPr>
          <a:xfrm>
            <a:off x="7554753" y="36036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32/659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5116694-B603-4ABB-9C6C-1A7306448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77860"/>
              </p:ext>
            </p:extLst>
          </p:nvPr>
        </p:nvGraphicFramePr>
        <p:xfrm>
          <a:off x="141830" y="1095966"/>
          <a:ext cx="9090195" cy="4975847"/>
        </p:xfrm>
        <a:graphic>
          <a:graphicData uri="http://schemas.openxmlformats.org/drawingml/2006/table">
            <a:tbl>
              <a:tblPr firstRow="1" firstCol="1" bandRow="1"/>
              <a:tblGrid>
                <a:gridCol w="1135494">
                  <a:extLst>
                    <a:ext uri="{9D8B030D-6E8A-4147-A177-3AD203B41FA5}">
                      <a16:colId xmlns:a16="http://schemas.microsoft.com/office/drawing/2014/main" val="3524869978"/>
                    </a:ext>
                  </a:extLst>
                </a:gridCol>
                <a:gridCol w="1537081">
                  <a:extLst>
                    <a:ext uri="{9D8B030D-6E8A-4147-A177-3AD203B41FA5}">
                      <a16:colId xmlns:a16="http://schemas.microsoft.com/office/drawing/2014/main" val="585453142"/>
                    </a:ext>
                  </a:extLst>
                </a:gridCol>
                <a:gridCol w="2956879">
                  <a:extLst>
                    <a:ext uri="{9D8B030D-6E8A-4147-A177-3AD203B41FA5}">
                      <a16:colId xmlns:a16="http://schemas.microsoft.com/office/drawing/2014/main" val="1948828616"/>
                    </a:ext>
                  </a:extLst>
                </a:gridCol>
                <a:gridCol w="1325794">
                  <a:extLst>
                    <a:ext uri="{9D8B030D-6E8A-4147-A177-3AD203B41FA5}">
                      <a16:colId xmlns:a16="http://schemas.microsoft.com/office/drawing/2014/main" val="622878936"/>
                    </a:ext>
                  </a:extLst>
                </a:gridCol>
                <a:gridCol w="981367">
                  <a:extLst>
                    <a:ext uri="{9D8B030D-6E8A-4147-A177-3AD203B41FA5}">
                      <a16:colId xmlns:a16="http://schemas.microsoft.com/office/drawing/2014/main" val="1918940734"/>
                    </a:ext>
                  </a:extLst>
                </a:gridCol>
                <a:gridCol w="1153580">
                  <a:extLst>
                    <a:ext uri="{9D8B030D-6E8A-4147-A177-3AD203B41FA5}">
                      <a16:colId xmlns:a16="http://schemas.microsoft.com/office/drawing/2014/main" val="2903814957"/>
                    </a:ext>
                  </a:extLst>
                </a:gridCol>
              </a:tblGrid>
              <a:tr h="69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79654"/>
                  </a:ext>
                </a:extLst>
              </a:tr>
              <a:tr h="4068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Frýdek-Místek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Náš svět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Frýdek-Místek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Gaudium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30.10..2020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Ostrava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Čtyřlístek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Ostrava- město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 Heřmanice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59753"/>
                  </a:ext>
                </a:extLst>
              </a:tr>
              <a:tr h="203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Agel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Nový Jičín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12.10.2020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8689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LDN - THERÁPON 98, a.s. Kopřivnice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02.11.2020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12283"/>
                  </a:ext>
                </a:extLst>
              </a:tr>
              <a:tr h="406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Varroc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Systems, s.r.o.,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28644"/>
                  </a:ext>
                </a:extLst>
              </a:tr>
              <a:tr h="203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Frýdek-Místek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DZR Beskyd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MSV Metal Studénka, a.s.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318553"/>
                  </a:ext>
                </a:extLst>
              </a:tr>
              <a:tr h="406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Frýdek-Místek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Hospic FM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62929"/>
                  </a:ext>
                </a:extLst>
              </a:tr>
              <a:tr h="203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Školské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MŠ Vražné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1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15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Jihomoravském kraji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23B579-4867-4B7B-B409-A70EC3424048}"/>
              </a:ext>
            </a:extLst>
          </p:cNvPr>
          <p:cNvSpPr txBox="1"/>
          <p:nvPr/>
        </p:nvSpPr>
        <p:spPr>
          <a:xfrm>
            <a:off x="774551" y="3673477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JMK v posledním týdnu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4E0F648-1E05-41CF-A5F2-0EB2CCDD90F1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081753"/>
          <a:ext cx="5909395" cy="206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484">
                  <a:extLst>
                    <a:ext uri="{9D8B030D-6E8A-4147-A177-3AD203B41FA5}">
                      <a16:colId xmlns:a16="http://schemas.microsoft.com/office/drawing/2014/main" val="635967831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808393115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241900860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4174368622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3426564616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746465908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265687596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916874006"/>
                    </a:ext>
                  </a:extLst>
                </a:gridCol>
              </a:tblGrid>
              <a:tr h="20678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4458547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6734610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JMK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1 052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2017747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Blansko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9100254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Brno-město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5450542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Brno-venkov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1870351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Břeclav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473209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Hodonín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5372353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Vyškov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1096379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Znojmo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7585836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693D0CFC-50CF-4641-AEB1-7397F33E8F84}"/>
              </a:ext>
            </a:extLst>
          </p:cNvPr>
          <p:cNvSpPr txBox="1"/>
          <p:nvPr/>
        </p:nvSpPr>
        <p:spPr>
          <a:xfrm>
            <a:off x="457754" y="1210831"/>
            <a:ext cx="547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Jihomoravský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C97F2CD7-71C5-4CFA-A24D-56AC5C9C7556}"/>
              </a:ext>
            </a:extLst>
          </p:cNvPr>
          <p:cNvSpPr txBox="1"/>
          <p:nvPr/>
        </p:nvSpPr>
        <p:spPr>
          <a:xfrm>
            <a:off x="186609" y="6545236"/>
            <a:ext cx="214701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E13B89-6ECA-4659-AFF3-BDDFFEE81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36" y="1866607"/>
            <a:ext cx="5759954" cy="407319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20FE3E-10E2-4C35-B158-6E23954E35F8}"/>
              </a:ext>
            </a:extLst>
          </p:cNvPr>
          <p:cNvGraphicFramePr>
            <a:graphicFrameLocks/>
          </p:cNvGraphicFramePr>
          <p:nvPr/>
        </p:nvGraphicFramePr>
        <p:xfrm>
          <a:off x="136567" y="1580163"/>
          <a:ext cx="6120000" cy="221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93CBA109-491F-4DA4-9780-ACF7628ACEAD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399712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B76FE-DA60-48DC-AC5C-51804562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897EB36-03BB-4A6F-A8EF-2C7BF05CCAEA}"/>
              </a:ext>
            </a:extLst>
          </p:cNvPr>
          <p:cNvSpPr/>
          <p:nvPr/>
        </p:nvSpPr>
        <p:spPr>
          <a:xfrm>
            <a:off x="448638" y="1140429"/>
            <a:ext cx="6096000" cy="51475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VIVIDUS </a:t>
            </a:r>
            <a:r>
              <a:rPr lang="cs-CZ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nově hlášená událost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Zařízení následné a dlouhodobé péče, pozitivní personál, AV klienti.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kohortace, pracovní karantény, zostřený HE režim.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C00000"/>
              </a:buClr>
              <a:buSzPts val="1200"/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seniorů Valtice – nově hlášená událost</a:t>
            </a: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potvrzené případy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Zaměstnanci + AV klienti.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kohortace, pracovní karantény, zostřený HE režim.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C00000"/>
              </a:buClr>
              <a:buSzPts val="1200"/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seniorů Skalice – nově hlášená událost</a:t>
            </a: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Zaměstnanci - ošetřovatelky + AV klienti.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kohortace, pracovní karantény, zostřený HE režim.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SzPts val="1200"/>
            </a:pPr>
            <a:endParaRPr lang="cs-CZ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C00000"/>
              </a:buClr>
              <a:buSzPts val="1200"/>
            </a:pPr>
            <a:endParaRPr lang="cs-CZ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43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B76FE-DA60-48DC-AC5C-51804562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897EB36-03BB-4A6F-A8EF-2C7BF05CCAEA}"/>
              </a:ext>
            </a:extLst>
          </p:cNvPr>
          <p:cNvSpPr/>
          <p:nvPr/>
        </p:nvSpPr>
        <p:spPr>
          <a:xfrm>
            <a:off x="448638" y="1140429"/>
            <a:ext cx="6096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Habrovanský zámek – nově hlášená událost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Onemocnění u personálu a klientů DPS a DOZP.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Izolační režim, kohortace, pracovní karantény, zostřený HE režim již nastaven a trvá.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SzPts val="1200"/>
            </a:pPr>
            <a:r>
              <a:rPr lang="cs-CZ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DpS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Podpěrova – nově hlášená událost</a:t>
            </a: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Zaměstnanci + AV klienti.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kohortace, pracovní karantény, zostřený HE režim, pracovní karantény.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SzPts val="1200"/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DZR Vila Martha - </a:t>
            </a:r>
            <a:r>
              <a:rPr lang="cs-CZ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Betanie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nově hlášená událost</a:t>
            </a: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onemocnění u personálu a klientů.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kohortace v rámci možností zařízení, zajištěn zostřený HE režim, pracovní karantény pro personál.</a:t>
            </a:r>
            <a:endParaRPr lang="cs-CZ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3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07261-238B-46C2-A665-8C2A2B0D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počtu případů hlášených za předchozí den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00CA65-B750-44F0-8746-91DAADD39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83" y="1081836"/>
            <a:ext cx="8681663" cy="50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0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B76FE-DA60-48DC-AC5C-51804562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897EB36-03BB-4A6F-A8EF-2C7BF05CCAEA}"/>
              </a:ext>
            </a:extLst>
          </p:cNvPr>
          <p:cNvSpPr/>
          <p:nvPr/>
        </p:nvSpPr>
        <p:spPr>
          <a:xfrm>
            <a:off x="448638" y="1140429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DZR Naděje – nově hlášená událost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Pozitivity u personálu a klientů.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Zostřený HE režim, kohortace klientů, izolace pozitivních, pracovní karantény.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ts val="1200"/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Velké Bílovice – nově hlášená událost</a:t>
            </a: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Zaměstnanci a klienti, většina AV.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Zostřený HE režim zajištěn již preventivně, izolace, kohortace, pracovní karantény pro personál z důvodu nezbytnosti zajištění provozu a péče</a:t>
            </a:r>
            <a:b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klienty.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SzPts val="1200"/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HOSPIC sv. Alžběty, Brno – nově hlášená událost</a:t>
            </a: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Personál a klienti.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kohortace, zostřený HE režim, karantény dle MOMZ.</a:t>
            </a:r>
            <a:endParaRPr lang="cs-CZ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96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B76FE-DA60-48DC-AC5C-51804562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897EB36-03BB-4A6F-A8EF-2C7BF05CCAEA}"/>
              </a:ext>
            </a:extLst>
          </p:cNvPr>
          <p:cNvSpPr/>
          <p:nvPr/>
        </p:nvSpPr>
        <p:spPr>
          <a:xfrm>
            <a:off x="448638" y="1140429"/>
            <a:ext cx="6096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Nemocnice Valtice – nově hlášená událost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Zaměstnanci a klienti, LDN.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dle MOMZ pracovní karantény, zostřený HE režim nastaven.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SzPts val="1200"/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Sokolnice – nově hlášená událost</a:t>
            </a: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potvrzené případy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Zaměstnanci zařízení.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pracovní karantény dle MOMZ, AV dalších pozitivit, zostřený HE nastaven.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SzPts val="1200"/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centrum Blansko – nově hlášená událost</a:t>
            </a:r>
          </a:p>
          <a:p>
            <a:pPr lvl="0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Několik pracovníků vykazovalo příznaky COVID19, další případy mezi zaměstnanci a klienty, většina AV v rámci nařízených opatření.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kohortace, zostřený HE režim nastaven, pracovní karantény dle MOMZ.</a:t>
            </a:r>
            <a:endParaRPr lang="cs-CZ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55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65058-6D2B-4E72-A719-AA3E5A4F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JMK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E15B62-5BF6-48D5-98D5-E908B1FE1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15BBB5-AAC9-4841-A7FB-CA77652865AB}"/>
              </a:ext>
            </a:extLst>
          </p:cNvPr>
          <p:cNvSpPr txBox="1"/>
          <p:nvPr/>
        </p:nvSpPr>
        <p:spPr>
          <a:xfrm>
            <a:off x="9450544" y="1834488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38/1 245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B32C052-4CF2-4D6D-B9BC-BCD6F1F79C66}"/>
              </a:ext>
            </a:extLst>
          </p:cNvPr>
          <p:cNvSpPr/>
          <p:nvPr/>
        </p:nvSpPr>
        <p:spPr>
          <a:xfrm>
            <a:off x="7773272" y="333231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32/1 210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F0AF701-EA53-4A99-9105-54CF8DB63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8440"/>
              </p:ext>
            </p:extLst>
          </p:nvPr>
        </p:nvGraphicFramePr>
        <p:xfrm>
          <a:off x="174976" y="939415"/>
          <a:ext cx="9275568" cy="5470913"/>
        </p:xfrm>
        <a:graphic>
          <a:graphicData uri="http://schemas.openxmlformats.org/drawingml/2006/table">
            <a:tbl>
              <a:tblPr firstRow="1" firstCol="1" bandRow="1"/>
              <a:tblGrid>
                <a:gridCol w="868030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662507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303720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480437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255891">
                  <a:extLst>
                    <a:ext uri="{9D8B030D-6E8A-4147-A177-3AD203B41FA5}">
                      <a16:colId xmlns:a16="http://schemas.microsoft.com/office/drawing/2014/main" val="183951482"/>
                    </a:ext>
                  </a:extLst>
                </a:gridCol>
                <a:gridCol w="1704983">
                  <a:extLst>
                    <a:ext uri="{9D8B030D-6E8A-4147-A177-3AD203B41FA5}">
                      <a16:colId xmlns:a16="http://schemas.microsoft.com/office/drawing/2014/main" val="976784894"/>
                    </a:ext>
                  </a:extLst>
                </a:gridCol>
              </a:tblGrid>
              <a:tr h="646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VIVIDUS</a:t>
                      </a:r>
                      <a:r>
                        <a:rPr lang="cs-CZ" sz="1400" b="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0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Břeclav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</a:t>
                      </a:r>
                      <a:r>
                        <a:rPr lang="cs-CZ" sz="1400" b="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Valtice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24126"/>
                  </a:ext>
                </a:extLst>
              </a:tr>
              <a:tr h="454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Znojmo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Skalice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0354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Vyškov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Habrovanský zámek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67597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Podpěrova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1789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Brno-venkov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DZR Vila Martha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21641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DZR Naděje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18530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Břeclav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Velké Bílovice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61851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HOSPIC sv. Alžběty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09110"/>
                  </a:ext>
                </a:extLst>
              </a:tr>
              <a:tr h="35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Břeclav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Valtice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81137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Brno-venkov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Sokolnice</a:t>
                      </a:r>
                      <a:endParaRPr lang="cs-CZ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1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10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65058-6D2B-4E72-A719-AA3E5A4F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JMK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E15B62-5BF6-48D5-98D5-E908B1FE1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F0AF701-EA53-4A99-9105-54CF8DB63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899"/>
              </p:ext>
            </p:extLst>
          </p:nvPr>
        </p:nvGraphicFramePr>
        <p:xfrm>
          <a:off x="174976" y="939415"/>
          <a:ext cx="9756425" cy="5361389"/>
        </p:xfrm>
        <a:graphic>
          <a:graphicData uri="http://schemas.openxmlformats.org/drawingml/2006/table">
            <a:tbl>
              <a:tblPr firstRow="1" firstCol="1" bandRow="1"/>
              <a:tblGrid>
                <a:gridCol w="913030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748694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423148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557184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320998">
                  <a:extLst>
                    <a:ext uri="{9D8B030D-6E8A-4147-A177-3AD203B41FA5}">
                      <a16:colId xmlns:a16="http://schemas.microsoft.com/office/drawing/2014/main" val="183951482"/>
                    </a:ext>
                  </a:extLst>
                </a:gridCol>
                <a:gridCol w="1793371">
                  <a:extLst>
                    <a:ext uri="{9D8B030D-6E8A-4147-A177-3AD203B41FA5}">
                      <a16:colId xmlns:a16="http://schemas.microsoft.com/office/drawing/2014/main" val="976784894"/>
                    </a:ext>
                  </a:extLst>
                </a:gridCol>
              </a:tblGrid>
              <a:tr h="698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363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Blansko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centrum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Vyškov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Vyškov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20.09.2020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24126"/>
                  </a:ext>
                </a:extLst>
              </a:tr>
              <a:tr h="43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Psychiatrická nemocnice Brno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0354"/>
                  </a:ext>
                </a:extLst>
              </a:tr>
              <a:tr h="43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Břeclav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DZR Břeclav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67597"/>
                  </a:ext>
                </a:extLst>
              </a:tr>
              <a:tr h="43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Znojmo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Jevišovice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1789"/>
                  </a:ext>
                </a:extLst>
              </a:tr>
              <a:tr h="363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Blansko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Letovice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21641"/>
                  </a:ext>
                </a:extLst>
              </a:tr>
              <a:tr h="43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 u sv. Anny, II. interní klinika, odd. 70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24.09.2020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18530"/>
                  </a:ext>
                </a:extLst>
              </a:tr>
              <a:tr h="43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 u sv. Anny, doléčovací a rehabilitační odd.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61851"/>
                  </a:ext>
                </a:extLst>
              </a:tr>
              <a:tr h="363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Znojmo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Znojmo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09110"/>
                  </a:ext>
                </a:extLst>
              </a:tr>
              <a:tr h="43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Blansko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81137"/>
                  </a:ext>
                </a:extLst>
              </a:tr>
              <a:tr h="43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Surgal</a:t>
                      </a: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</a:t>
                      </a: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1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917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BB1D8E-CFDE-4473-A377-0A00D62CA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37" y="1660124"/>
            <a:ext cx="6151472" cy="43500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Olomouckém kraji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54DCAA9-39D5-4476-8528-37A55D6B303D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610655"/>
          <a:ext cx="5909394" cy="161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402">
                  <a:extLst>
                    <a:ext uri="{9D8B030D-6E8A-4147-A177-3AD203B41FA5}">
                      <a16:colId xmlns:a16="http://schemas.microsoft.com/office/drawing/2014/main" val="2298412288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819877306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687247547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3121711824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546141002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3513485632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832350591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1607145716"/>
                    </a:ext>
                  </a:extLst>
                </a:gridCol>
              </a:tblGrid>
              <a:tr h="2013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9490717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2096299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8132589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Jeseník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3966525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Olomouc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7051896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Prostějov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3111438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Přerov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5596233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Šumperk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5659282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097A7482-80E0-471A-B32F-5850CFB39DA8}"/>
              </a:ext>
            </a:extLst>
          </p:cNvPr>
          <p:cNvSpPr txBox="1"/>
          <p:nvPr/>
        </p:nvSpPr>
        <p:spPr>
          <a:xfrm>
            <a:off x="979287" y="4147059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OLK v posledním týdnu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6CA3BB-0544-4085-955F-82F2BEF3212E}"/>
              </a:ext>
            </a:extLst>
          </p:cNvPr>
          <p:cNvSpPr txBox="1"/>
          <p:nvPr/>
        </p:nvSpPr>
        <p:spPr>
          <a:xfrm>
            <a:off x="930228" y="1114495"/>
            <a:ext cx="51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Olomoucký kraj</a:t>
            </a:r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B5F8FB82-81C4-434C-BEA5-A215E48294CB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E7F1F93-855F-426F-91D3-50E06D0ABEE9}"/>
              </a:ext>
            </a:extLst>
          </p:cNvPr>
          <p:cNvGraphicFramePr>
            <a:graphicFrameLocks/>
          </p:cNvGraphicFramePr>
          <p:nvPr/>
        </p:nvGraphicFramePr>
        <p:xfrm>
          <a:off x="257289" y="1450925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72D5D9F6-EFD3-4D12-AFBE-9432C854D836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4199532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CB6C5-132A-4C63-A9AE-7767E0D2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OLC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17A9F4-7ADD-4B16-94AB-16D1A5A9F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1E048B9-ADAD-4B58-86BB-531939931068}"/>
              </a:ext>
            </a:extLst>
          </p:cNvPr>
          <p:cNvSpPr txBox="1"/>
          <p:nvPr/>
        </p:nvSpPr>
        <p:spPr>
          <a:xfrm>
            <a:off x="9278512" y="2064103"/>
            <a:ext cx="2694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18/679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36BDF11-12B3-4ED6-A592-314AB5290C48}"/>
              </a:ext>
            </a:extLst>
          </p:cNvPr>
          <p:cNvSpPr/>
          <p:nvPr/>
        </p:nvSpPr>
        <p:spPr>
          <a:xfrm>
            <a:off x="7577996" y="36562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2/142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4EB009C-7EA9-4A72-966E-BD8E4AC50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06349"/>
              </p:ext>
            </p:extLst>
          </p:nvPr>
        </p:nvGraphicFramePr>
        <p:xfrm>
          <a:off x="505150" y="1549015"/>
          <a:ext cx="8725904" cy="2977309"/>
        </p:xfrm>
        <a:graphic>
          <a:graphicData uri="http://schemas.openxmlformats.org/drawingml/2006/table">
            <a:tbl>
              <a:tblPr firstRow="1" firstCol="1" bandRow="1"/>
              <a:tblGrid>
                <a:gridCol w="1384445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244023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1919315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392707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392707">
                  <a:extLst>
                    <a:ext uri="{9D8B030D-6E8A-4147-A177-3AD203B41FA5}">
                      <a16:colId xmlns:a16="http://schemas.microsoft.com/office/drawing/2014/main" val="3122953378"/>
                    </a:ext>
                  </a:extLst>
                </a:gridCol>
                <a:gridCol w="1392707">
                  <a:extLst>
                    <a:ext uri="{9D8B030D-6E8A-4147-A177-3AD203B41FA5}">
                      <a16:colId xmlns:a16="http://schemas.microsoft.com/office/drawing/2014/main" val="2371549039"/>
                    </a:ext>
                  </a:extLst>
                </a:gridCol>
              </a:tblGrid>
              <a:tr h="785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823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Olomouc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Kritická infrastruktura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Hasiči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468542"/>
                  </a:ext>
                </a:extLst>
              </a:tr>
              <a:tr h="823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Prostějov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CSS Lidická Prostějov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49058"/>
                  </a:ext>
                </a:extLst>
              </a:tr>
              <a:tr h="54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Olomouc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Rodinný výskyt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Pohřeb 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91722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82ED56FA-DB1B-479A-9D8E-6C24D962D413}"/>
              </a:ext>
            </a:extLst>
          </p:cNvPr>
          <p:cNvSpPr/>
          <p:nvPr/>
        </p:nvSpPr>
        <p:spPr>
          <a:xfrm>
            <a:off x="-65722" y="6002487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78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1"/>
          <p:cNvSpPr txBox="1"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b="1" dirty="0"/>
              <a:t>Situace v Jihočeském kraji</a:t>
            </a:r>
            <a:br>
              <a:rPr lang="cs-CZ" b="1" dirty="0"/>
            </a:br>
            <a:r>
              <a:rPr lang="cs-CZ" dirty="0"/>
              <a:t>k 16. 11. 2020</a:t>
            </a:r>
            <a:endParaRPr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42AEC58-A950-449B-ADC2-91164C2D9B5A}"/>
              </a:ext>
            </a:extLst>
          </p:cNvPr>
          <p:cNvSpPr txBox="1"/>
          <p:nvPr/>
        </p:nvSpPr>
        <p:spPr>
          <a:xfrm>
            <a:off x="491005" y="3688215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JHC v posledním týdnu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D6D1AA8-6899-4667-8EC5-ADE409A835EF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099886"/>
          <a:ext cx="5909389" cy="2247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108">
                  <a:extLst>
                    <a:ext uri="{9D8B030D-6E8A-4147-A177-3AD203B41FA5}">
                      <a16:colId xmlns:a16="http://schemas.microsoft.com/office/drawing/2014/main" val="770340695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2764074146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2487340890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805092917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588238143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1167377708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600583330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1734891345"/>
                    </a:ext>
                  </a:extLst>
                </a:gridCol>
              </a:tblGrid>
              <a:tr h="22475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8203138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8126132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JHC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9115467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České Budějovice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179374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Český Krumlov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2688301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Jindřichův Hradec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171020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Písek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261059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Prachatice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2247196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Strakonice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0001354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Tábor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595489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26412A-9516-43D1-B4B6-9C3AF0B6580C}"/>
              </a:ext>
            </a:extLst>
          </p:cNvPr>
          <p:cNvSpPr txBox="1"/>
          <p:nvPr/>
        </p:nvSpPr>
        <p:spPr>
          <a:xfrm>
            <a:off x="550768" y="1019325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Jihočeský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6BD6BC88-598E-411C-AFF5-3B1AE86C3C74}"/>
              </a:ext>
            </a:extLst>
          </p:cNvPr>
          <p:cNvSpPr txBox="1"/>
          <p:nvPr/>
        </p:nvSpPr>
        <p:spPr>
          <a:xfrm>
            <a:off x="186608" y="6500082"/>
            <a:ext cx="21565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5A35C4-070E-470A-A39D-35E75DAEA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60" y="1710541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FBBD461-411A-4426-B42A-1A826BBAC8F8}"/>
              </a:ext>
            </a:extLst>
          </p:cNvPr>
          <p:cNvGraphicFramePr>
            <a:graphicFrameLocks/>
          </p:cNvGraphicFramePr>
          <p:nvPr/>
        </p:nvGraphicFramePr>
        <p:xfrm>
          <a:off x="5103" y="1267776"/>
          <a:ext cx="62724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9006F1-B222-4D5A-84A0-3919E0B30FB0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2883851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E029E43-6344-44DF-9701-797524D34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323585"/>
              </p:ext>
            </p:extLst>
          </p:nvPr>
        </p:nvGraphicFramePr>
        <p:xfrm>
          <a:off x="398133" y="1766564"/>
          <a:ext cx="9754610" cy="1526386"/>
        </p:xfrm>
        <a:graphic>
          <a:graphicData uri="http://schemas.openxmlformats.org/drawingml/2006/table">
            <a:tbl>
              <a:tblPr firstRow="1" firstCol="1" bandRow="1"/>
              <a:tblGrid>
                <a:gridCol w="1486343">
                  <a:extLst>
                    <a:ext uri="{9D8B030D-6E8A-4147-A177-3AD203B41FA5}">
                      <a16:colId xmlns:a16="http://schemas.microsoft.com/office/drawing/2014/main" val="2028506919"/>
                    </a:ext>
                  </a:extLst>
                </a:gridCol>
                <a:gridCol w="1688672">
                  <a:extLst>
                    <a:ext uri="{9D8B030D-6E8A-4147-A177-3AD203B41FA5}">
                      <a16:colId xmlns:a16="http://schemas.microsoft.com/office/drawing/2014/main" val="3665633905"/>
                    </a:ext>
                  </a:extLst>
                </a:gridCol>
                <a:gridCol w="1745091">
                  <a:extLst>
                    <a:ext uri="{9D8B030D-6E8A-4147-A177-3AD203B41FA5}">
                      <a16:colId xmlns:a16="http://schemas.microsoft.com/office/drawing/2014/main" val="2327904898"/>
                    </a:ext>
                  </a:extLst>
                </a:gridCol>
                <a:gridCol w="1605017">
                  <a:extLst>
                    <a:ext uri="{9D8B030D-6E8A-4147-A177-3AD203B41FA5}">
                      <a16:colId xmlns:a16="http://schemas.microsoft.com/office/drawing/2014/main" val="643152254"/>
                    </a:ext>
                  </a:extLst>
                </a:gridCol>
                <a:gridCol w="1657544">
                  <a:extLst>
                    <a:ext uri="{9D8B030D-6E8A-4147-A177-3AD203B41FA5}">
                      <a16:colId xmlns:a16="http://schemas.microsoft.com/office/drawing/2014/main" val="2594184624"/>
                    </a:ext>
                  </a:extLst>
                </a:gridCol>
                <a:gridCol w="1571943">
                  <a:extLst>
                    <a:ext uri="{9D8B030D-6E8A-4147-A177-3AD203B41FA5}">
                      <a16:colId xmlns:a16="http://schemas.microsoft.com/office/drawing/2014/main" val="2048176094"/>
                    </a:ext>
                  </a:extLst>
                </a:gridCol>
              </a:tblGrid>
              <a:tr h="950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KUMULATIVNÍ POČET HLÁŠENÝCH PŘÍPADŮ OD ZALOŽENÍ UDÁLOSTI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DATUM ZALOŽENÍ UDÁLOSTI V CFA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986433"/>
                  </a:ext>
                </a:extLst>
              </a:tr>
              <a:tr h="575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České Budějovice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CSS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Emausy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32B65058-6D2B-4E72-A719-AA3E5A4F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JČK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 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15BBB5-AAC9-4841-A7FB-CA77652865AB}"/>
              </a:ext>
            </a:extLst>
          </p:cNvPr>
          <p:cNvSpPr txBox="1"/>
          <p:nvPr/>
        </p:nvSpPr>
        <p:spPr>
          <a:xfrm>
            <a:off x="1322544" y="4620021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23/660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B32C052-4CF2-4D6D-B9BC-BCD6F1F79C66}"/>
              </a:ext>
            </a:extLst>
          </p:cNvPr>
          <p:cNvSpPr/>
          <p:nvPr/>
        </p:nvSpPr>
        <p:spPr>
          <a:xfrm>
            <a:off x="4122057" y="4620021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1/18</a:t>
            </a:r>
          </a:p>
        </p:txBody>
      </p:sp>
    </p:spTree>
    <p:extLst>
      <p:ext uri="{BB962C8B-B14F-4D97-AF65-F5344CB8AC3E}">
        <p14:creationId xmlns:p14="http://schemas.microsoft.com/office/powerpoint/2010/main" val="350263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Plzeňském kraji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5FF4FB-9AFF-468B-A348-8C190C172B4C}"/>
              </a:ext>
            </a:extLst>
          </p:cNvPr>
          <p:cNvSpPr txBox="1"/>
          <p:nvPr/>
        </p:nvSpPr>
        <p:spPr>
          <a:xfrm>
            <a:off x="844731" y="3733723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PLK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3E295F3-8664-418F-BDD3-8973A60D6E9C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156429"/>
          <a:ext cx="5909394" cy="2008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431">
                  <a:extLst>
                    <a:ext uri="{9D8B030D-6E8A-4147-A177-3AD203B41FA5}">
                      <a16:colId xmlns:a16="http://schemas.microsoft.com/office/drawing/2014/main" val="3987705642"/>
                    </a:ext>
                  </a:extLst>
                </a:gridCol>
                <a:gridCol w="641227">
                  <a:extLst>
                    <a:ext uri="{9D8B030D-6E8A-4147-A177-3AD203B41FA5}">
                      <a16:colId xmlns:a16="http://schemas.microsoft.com/office/drawing/2014/main" val="1799666976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83481531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3120635316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939190783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737452829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3604707613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3060063938"/>
                    </a:ext>
                  </a:extLst>
                </a:gridCol>
              </a:tblGrid>
              <a:tr h="2445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17016"/>
                  </a:ext>
                </a:extLst>
              </a:tr>
              <a:tr h="18113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0983523"/>
                  </a:ext>
                </a:extLst>
              </a:tr>
              <a:tr h="18113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33538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Domažlice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2167081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Klatovy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4221989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Plzeň-město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4871517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Plzeň-jih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5902947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Plzeň-sever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9482614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Rokycany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64080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Tachov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219571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D5023C43-9AF3-4BC8-AEBE-E148E5B364BA}"/>
              </a:ext>
            </a:extLst>
          </p:cNvPr>
          <p:cNvSpPr txBox="1"/>
          <p:nvPr/>
        </p:nvSpPr>
        <p:spPr>
          <a:xfrm>
            <a:off x="728110" y="1161008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Plzeňský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9FAE3EDE-3089-4F1D-B4C6-D37DE10CC7D2}"/>
              </a:ext>
            </a:extLst>
          </p:cNvPr>
          <p:cNvSpPr txBox="1"/>
          <p:nvPr/>
        </p:nvSpPr>
        <p:spPr>
          <a:xfrm>
            <a:off x="186608" y="6500082"/>
            <a:ext cx="20803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CD5B55-9BC2-4745-B753-92DCE72DB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94" y="1713997"/>
            <a:ext cx="5759954" cy="407319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4557DE2-CFF7-4292-BFBC-71C8D9B6E60D}"/>
              </a:ext>
            </a:extLst>
          </p:cNvPr>
          <p:cNvGraphicFramePr>
            <a:graphicFrameLocks/>
          </p:cNvGraphicFramePr>
          <p:nvPr/>
        </p:nvGraphicFramePr>
        <p:xfrm>
          <a:off x="124462" y="1415611"/>
          <a:ext cx="62343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FF9244-ACC4-4EFE-8881-6FB608ACE3B1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941836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3B13C-9019-4B07-A49B-D7297D86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EE25AED-E166-4089-9536-8EC6B6B91B6B}"/>
              </a:ext>
            </a:extLst>
          </p:cNvPr>
          <p:cNvSpPr/>
          <p:nvPr/>
        </p:nvSpPr>
        <p:spPr>
          <a:xfrm>
            <a:off x="613025" y="147413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DPS Vejprnice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Případy mezi klienty i personálem.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Protiepidemická opatření nastavena.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5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FEAE0-5128-4E48-B2AC-668E21C2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provedených testů v posledních 7 dnech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CA9E21D-22BB-4FE4-A8C7-BB676FE8D615}"/>
              </a:ext>
            </a:extLst>
          </p:cNvPr>
          <p:cNvSpPr/>
          <p:nvPr/>
        </p:nvSpPr>
        <p:spPr>
          <a:xfrm>
            <a:off x="2807710" y="5723589"/>
            <a:ext cx="493545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4250" algn="l"/>
              </a:tabLs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*testy za 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11. – neúplná (neuzavřená) data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128384-0584-4F3A-A2D7-71D0AEB4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5" y="1109610"/>
            <a:ext cx="8209052" cy="45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4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28F9-7C1E-48EB-A00A-E0035361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PLK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A68005-F617-4290-B4D5-A6CF5BB65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21E0D7-0FDC-419D-AD7D-EE82B830CB85}"/>
              </a:ext>
            </a:extLst>
          </p:cNvPr>
          <p:cNvSpPr txBox="1"/>
          <p:nvPr/>
        </p:nvSpPr>
        <p:spPr>
          <a:xfrm>
            <a:off x="1554677" y="4662622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28/527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889E44B-FE70-4B02-A12E-70C92246394E}"/>
              </a:ext>
            </a:extLst>
          </p:cNvPr>
          <p:cNvSpPr/>
          <p:nvPr/>
        </p:nvSpPr>
        <p:spPr>
          <a:xfrm>
            <a:off x="4122057" y="466262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12/149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6142136-F10F-40E1-8973-7BE86851D3F8}"/>
              </a:ext>
            </a:extLst>
          </p:cNvPr>
          <p:cNvSpPr txBox="1">
            <a:spLocks/>
          </p:cNvSpPr>
          <p:nvPr/>
        </p:nvSpPr>
        <p:spPr>
          <a:xfrm>
            <a:off x="587577" y="1941765"/>
            <a:ext cx="9885238" cy="896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B62483-8DC2-4E8E-9172-708B446B9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34833"/>
              </p:ext>
            </p:extLst>
          </p:nvPr>
        </p:nvGraphicFramePr>
        <p:xfrm>
          <a:off x="686503" y="1326583"/>
          <a:ext cx="8318054" cy="2385888"/>
        </p:xfrm>
        <a:graphic>
          <a:graphicData uri="http://schemas.openxmlformats.org/drawingml/2006/table">
            <a:tbl>
              <a:tblPr firstRow="1" firstCol="1" bandRow="1"/>
              <a:tblGrid>
                <a:gridCol w="1082084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187226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065908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327612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263818">
                  <a:extLst>
                    <a:ext uri="{9D8B030D-6E8A-4147-A177-3AD203B41FA5}">
                      <a16:colId xmlns:a16="http://schemas.microsoft.com/office/drawing/2014/main" val="1401538593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2156742897"/>
                    </a:ext>
                  </a:extLst>
                </a:gridCol>
              </a:tblGrid>
              <a:tr h="208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Plzeň-sever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Vejprnice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Domovinka Plzeň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66328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Ubytovací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Borská Plzeň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51900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368EA83D-7333-48CD-878B-CFE7772A4574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79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Karlovarském kraji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8DEC82-E96A-4C47-9FE6-A93031595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00" y="1800000"/>
            <a:ext cx="5759940" cy="40731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7E1A5D-BF66-4221-A3B9-CA79EF228FF6}"/>
              </a:ext>
            </a:extLst>
          </p:cNvPr>
          <p:cNvSpPr txBox="1"/>
          <p:nvPr/>
        </p:nvSpPr>
        <p:spPr>
          <a:xfrm>
            <a:off x="856060" y="4189861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KVK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23C574C-DFD2-4BFF-BB17-F1713E3FBA4D}"/>
              </a:ext>
            </a:extLst>
          </p:cNvPr>
          <p:cNvGraphicFramePr>
            <a:graphicFrameLocks noGrp="1"/>
          </p:cNvGraphicFramePr>
          <p:nvPr/>
        </p:nvGraphicFramePr>
        <p:xfrm>
          <a:off x="186608" y="4737717"/>
          <a:ext cx="5909398" cy="1389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182">
                  <a:extLst>
                    <a:ext uri="{9D8B030D-6E8A-4147-A177-3AD203B41FA5}">
                      <a16:colId xmlns:a16="http://schemas.microsoft.com/office/drawing/2014/main" val="2329832937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3736460866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1840893131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493597218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2852751178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1869789057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3364614429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1903778480"/>
                    </a:ext>
                  </a:extLst>
                </a:gridCol>
              </a:tblGrid>
              <a:tr h="2316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4614177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2804881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KVK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3935916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Cheb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4096398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Karlovy Vary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6430567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Sokolov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0978095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D2648051-596E-4461-83E1-13028A5C1147}"/>
              </a:ext>
            </a:extLst>
          </p:cNvPr>
          <p:cNvSpPr txBox="1"/>
          <p:nvPr/>
        </p:nvSpPr>
        <p:spPr>
          <a:xfrm>
            <a:off x="548196" y="1341453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Karlovarský kraj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A34B2104-6C95-4D79-83B0-751C9C3AC63D}"/>
              </a:ext>
            </a:extLst>
          </p:cNvPr>
          <p:cNvSpPr txBox="1"/>
          <p:nvPr/>
        </p:nvSpPr>
        <p:spPr>
          <a:xfrm>
            <a:off x="186608" y="6500082"/>
            <a:ext cx="20993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15A11DA-1149-401C-BCAA-210E3F74794A}"/>
              </a:ext>
            </a:extLst>
          </p:cNvPr>
          <p:cNvGraphicFramePr>
            <a:graphicFrameLocks/>
          </p:cNvGraphicFramePr>
          <p:nvPr/>
        </p:nvGraphicFramePr>
        <p:xfrm>
          <a:off x="55553" y="1633237"/>
          <a:ext cx="62343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FC109ED6-6EEB-4B95-A439-4AD9E11F870E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1572358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28F9-7C1E-48EB-A00A-E0035361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KVK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A68005-F617-4290-B4D5-A6CF5BB65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8F44950-0A3E-4EBC-A398-27805776DC09}"/>
              </a:ext>
            </a:extLst>
          </p:cNvPr>
          <p:cNvSpPr txBox="1"/>
          <p:nvPr/>
        </p:nvSpPr>
        <p:spPr>
          <a:xfrm>
            <a:off x="9232025" y="1921411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15/353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A3A80B-6B9D-47D1-9B63-B9BD601194D8}"/>
              </a:ext>
            </a:extLst>
          </p:cNvPr>
          <p:cNvSpPr/>
          <p:nvPr/>
        </p:nvSpPr>
        <p:spPr>
          <a:xfrm>
            <a:off x="7554753" y="3320763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6/116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3AD072B4-4608-43B7-ABE0-E5C634781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56563"/>
              </p:ext>
            </p:extLst>
          </p:nvPr>
        </p:nvGraphicFramePr>
        <p:xfrm>
          <a:off x="332819" y="1106662"/>
          <a:ext cx="8658205" cy="481589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299379">
                  <a:extLst>
                    <a:ext uri="{9D8B030D-6E8A-4147-A177-3AD203B41FA5}">
                      <a16:colId xmlns:a16="http://schemas.microsoft.com/office/drawing/2014/main" val="3840781104"/>
                    </a:ext>
                  </a:extLst>
                </a:gridCol>
                <a:gridCol w="1768548">
                  <a:extLst>
                    <a:ext uri="{9D8B030D-6E8A-4147-A177-3AD203B41FA5}">
                      <a16:colId xmlns:a16="http://schemas.microsoft.com/office/drawing/2014/main" val="1757437091"/>
                    </a:ext>
                  </a:extLst>
                </a:gridCol>
                <a:gridCol w="1921797">
                  <a:extLst>
                    <a:ext uri="{9D8B030D-6E8A-4147-A177-3AD203B41FA5}">
                      <a16:colId xmlns:a16="http://schemas.microsoft.com/office/drawing/2014/main" val="2108894288"/>
                    </a:ext>
                  </a:extLst>
                </a:gridCol>
                <a:gridCol w="1222827">
                  <a:extLst>
                    <a:ext uri="{9D8B030D-6E8A-4147-A177-3AD203B41FA5}">
                      <a16:colId xmlns:a16="http://schemas.microsoft.com/office/drawing/2014/main" val="2919223707"/>
                    </a:ext>
                  </a:extLst>
                </a:gridCol>
                <a:gridCol w="1222827">
                  <a:extLst>
                    <a:ext uri="{9D8B030D-6E8A-4147-A177-3AD203B41FA5}">
                      <a16:colId xmlns:a16="http://schemas.microsoft.com/office/drawing/2014/main" val="4259215530"/>
                    </a:ext>
                  </a:extLst>
                </a:gridCol>
                <a:gridCol w="1222827">
                  <a:extLst>
                    <a:ext uri="{9D8B030D-6E8A-4147-A177-3AD203B41FA5}">
                      <a16:colId xmlns:a16="http://schemas.microsoft.com/office/drawing/2014/main" val="2381462146"/>
                    </a:ext>
                  </a:extLst>
                </a:gridCol>
              </a:tblGrid>
              <a:tr h="6658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OKRES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NÁZEV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52626"/>
                  </a:ext>
                </a:extLst>
              </a:tr>
              <a:tr h="354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Lázeňské zařízení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Františkovy Lázně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27.08.2020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94934"/>
                  </a:ext>
                </a:extLst>
              </a:tr>
              <a:tr h="447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Sokolov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Věznice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Věznice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Kynšperk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6266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Sokolov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Toreal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990007"/>
                  </a:ext>
                </a:extLst>
              </a:tr>
              <a:tr h="447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Lázeňské zařízení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 Jáchymov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780838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Rudne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26548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Matyas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30.10.2020.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20025"/>
                  </a:ext>
                </a:extLst>
              </a:tr>
              <a:tr h="225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Sokolov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ONP NESO 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706293"/>
                  </a:ext>
                </a:extLst>
              </a:tr>
              <a:tr h="225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Cheb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Zdravotnické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LDN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Amica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43483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Květinka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60220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Charita Ostrov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42261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58D4D946-B6B8-4CC0-A67A-409E5D844A51}"/>
              </a:ext>
            </a:extLst>
          </p:cNvPr>
          <p:cNvSpPr/>
          <p:nvPr/>
        </p:nvSpPr>
        <p:spPr>
          <a:xfrm>
            <a:off x="-65722" y="6144013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97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5C81572-127E-4D11-AF12-A28758D20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257540"/>
              </p:ext>
            </p:extLst>
          </p:nvPr>
        </p:nvGraphicFramePr>
        <p:xfrm>
          <a:off x="332819" y="1119180"/>
          <a:ext cx="9293781" cy="4197537"/>
        </p:xfrm>
        <a:graphic>
          <a:graphicData uri="http://schemas.openxmlformats.org/drawingml/2006/table">
            <a:tbl>
              <a:tblPr firstRow="1" firstCol="1" bandRow="1"/>
              <a:tblGrid>
                <a:gridCol w="1416124">
                  <a:extLst>
                    <a:ext uri="{9D8B030D-6E8A-4147-A177-3AD203B41FA5}">
                      <a16:colId xmlns:a16="http://schemas.microsoft.com/office/drawing/2014/main" val="4202168813"/>
                    </a:ext>
                  </a:extLst>
                </a:gridCol>
                <a:gridCol w="1608896">
                  <a:extLst>
                    <a:ext uri="{9D8B030D-6E8A-4147-A177-3AD203B41FA5}">
                      <a16:colId xmlns:a16="http://schemas.microsoft.com/office/drawing/2014/main" val="1370559784"/>
                    </a:ext>
                  </a:extLst>
                </a:gridCol>
                <a:gridCol w="1662649">
                  <a:extLst>
                    <a:ext uri="{9D8B030D-6E8A-4147-A177-3AD203B41FA5}">
                      <a16:colId xmlns:a16="http://schemas.microsoft.com/office/drawing/2014/main" val="4050531906"/>
                    </a:ext>
                  </a:extLst>
                </a:gridCol>
                <a:gridCol w="1529192">
                  <a:extLst>
                    <a:ext uri="{9D8B030D-6E8A-4147-A177-3AD203B41FA5}">
                      <a16:colId xmlns:a16="http://schemas.microsoft.com/office/drawing/2014/main" val="3452869062"/>
                    </a:ext>
                  </a:extLst>
                </a:gridCol>
                <a:gridCol w="1579239">
                  <a:extLst>
                    <a:ext uri="{9D8B030D-6E8A-4147-A177-3AD203B41FA5}">
                      <a16:colId xmlns:a16="http://schemas.microsoft.com/office/drawing/2014/main" val="3400236769"/>
                    </a:ext>
                  </a:extLst>
                </a:gridCol>
                <a:gridCol w="1497681">
                  <a:extLst>
                    <a:ext uri="{9D8B030D-6E8A-4147-A177-3AD203B41FA5}">
                      <a16:colId xmlns:a16="http://schemas.microsoft.com/office/drawing/2014/main" val="795471707"/>
                    </a:ext>
                  </a:extLst>
                </a:gridCol>
              </a:tblGrid>
              <a:tr h="534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KUMULATIVNÍ POČET HLÁŠENÝCH PŘÍPADŮ OD ZALOŽENÍ UDÁLOSTI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DATUM ZALOŽENÍ UDÁLOSTI V CFA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39686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Mariánská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Sokolov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 Rychnov SO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022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DPS Stara Role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25.10.2020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91289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DPS Spáleniště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30.10.2020 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71161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IZS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30.10.2020  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09632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Zdravotnické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NP Ostrov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16.11.2020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80687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Skalka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30.10.2020 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07863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Sokolov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 Mateřídouška SO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4.11.2020 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1675"/>
                  </a:ext>
                </a:extLst>
              </a:tr>
            </a:tbl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E03128F9-7C1E-48EB-A00A-E0035361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KVK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0854A0A-5AA6-404F-A091-7399B3FDDD59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ZHLÁŠENÝCH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8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Ústeckém kraji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6" name="Tabulka 75"/>
          <p:cNvGraphicFramePr>
            <a:graphicFrameLocks noGrp="1"/>
          </p:cNvGraphicFramePr>
          <p:nvPr/>
        </p:nvGraphicFramePr>
        <p:xfrm>
          <a:off x="11481883" y="1698206"/>
          <a:ext cx="793077" cy="309804"/>
        </p:xfrm>
        <a:graphic>
          <a:graphicData uri="http://schemas.openxmlformats.org/drawingml/2006/table">
            <a:tbl>
              <a:tblPr/>
              <a:tblGrid>
                <a:gridCol w="793077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09804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Bautzen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53645D1B-8E3F-4E26-9615-3AE3E8FFA9DB}"/>
              </a:ext>
            </a:extLst>
          </p:cNvPr>
          <p:cNvSpPr txBox="1"/>
          <p:nvPr/>
        </p:nvSpPr>
        <p:spPr>
          <a:xfrm>
            <a:off x="844731" y="3733723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ULK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E7B9FC4-A77B-451B-B5FA-7FEC43AF6C8A}"/>
              </a:ext>
            </a:extLst>
          </p:cNvPr>
          <p:cNvGraphicFramePr>
            <a:graphicFrameLocks noGrp="1"/>
          </p:cNvGraphicFramePr>
          <p:nvPr/>
        </p:nvGraphicFramePr>
        <p:xfrm>
          <a:off x="186607" y="4138712"/>
          <a:ext cx="5909389" cy="2022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375">
                  <a:extLst>
                    <a:ext uri="{9D8B030D-6E8A-4147-A177-3AD203B41FA5}">
                      <a16:colId xmlns:a16="http://schemas.microsoft.com/office/drawing/2014/main" val="3420377366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654955016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54609458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3148894129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2375795220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3289927738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3116978801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552012921"/>
                    </a:ext>
                  </a:extLst>
                </a:gridCol>
              </a:tblGrid>
              <a:tr h="20180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6887776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66919666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ULK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8068632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Děčín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6788910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Chomutov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1496210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Litoměřice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5128344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Louny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9351123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Most 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4445110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Teplice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7873209"/>
                  </a:ext>
                </a:extLst>
              </a:tr>
              <a:tr h="20656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Ústí nad Labem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7414421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6ACCEA-C200-409A-9E5F-CF886B6F6D7A}"/>
              </a:ext>
            </a:extLst>
          </p:cNvPr>
          <p:cNvSpPr txBox="1"/>
          <p:nvPr/>
        </p:nvSpPr>
        <p:spPr>
          <a:xfrm>
            <a:off x="618374" y="1097391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Ústecký kraj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037EA1AD-6B70-4E0C-952E-A760D6B42862}"/>
              </a:ext>
            </a:extLst>
          </p:cNvPr>
          <p:cNvSpPr txBox="1"/>
          <p:nvPr/>
        </p:nvSpPr>
        <p:spPr>
          <a:xfrm>
            <a:off x="186608" y="6500082"/>
            <a:ext cx="2042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0DC35A-A42D-4E7A-9778-6AEFDF3FA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05" y="1605338"/>
            <a:ext cx="5759956" cy="4073193"/>
          </a:xfrm>
          <a:prstGeom prst="rect">
            <a:avLst/>
          </a:prstGeom>
        </p:spPr>
      </p:pic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E734F6A8-4A56-44D3-B129-C906C0B3A2EA}"/>
              </a:ext>
            </a:extLst>
          </p:cNvPr>
          <p:cNvGraphicFramePr>
            <a:graphicFrameLocks/>
          </p:cNvGraphicFramePr>
          <p:nvPr/>
        </p:nvGraphicFramePr>
        <p:xfrm>
          <a:off x="111363" y="1466723"/>
          <a:ext cx="62343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3309BD17-60DC-4B48-8C2E-FDFD323A24A4}"/>
              </a:ext>
            </a:extLst>
          </p:cNvPr>
          <p:cNvSpPr txBox="1"/>
          <p:nvPr/>
        </p:nvSpPr>
        <p:spPr>
          <a:xfrm>
            <a:off x="6314494" y="1819919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1005591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68A7B-3EF6-4231-BAF8-06156C19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ÚLK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3AA08F-3273-4F78-86BB-F8BB1982DCF6}"/>
              </a:ext>
            </a:extLst>
          </p:cNvPr>
          <p:cNvSpPr txBox="1"/>
          <p:nvPr/>
        </p:nvSpPr>
        <p:spPr>
          <a:xfrm>
            <a:off x="9194046" y="1944189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18/686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3308313-F4D9-40BD-9EAA-711D87E232B0}"/>
              </a:ext>
            </a:extLst>
          </p:cNvPr>
          <p:cNvSpPr/>
          <p:nvPr/>
        </p:nvSpPr>
        <p:spPr>
          <a:xfrm>
            <a:off x="7516774" y="309760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8/201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4747405-1019-4770-AFD1-59480DF18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59351"/>
              </p:ext>
            </p:extLst>
          </p:nvPr>
        </p:nvGraphicFramePr>
        <p:xfrm>
          <a:off x="586474" y="1319538"/>
          <a:ext cx="8318053" cy="3234679"/>
        </p:xfrm>
        <a:graphic>
          <a:graphicData uri="http://schemas.openxmlformats.org/drawingml/2006/table">
            <a:tbl>
              <a:tblPr firstRow="1" firstCol="1" bandRow="1"/>
              <a:tblGrid>
                <a:gridCol w="914928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354381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065908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327612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327612">
                  <a:extLst>
                    <a:ext uri="{9D8B030D-6E8A-4147-A177-3AD203B41FA5}">
                      <a16:colId xmlns:a16="http://schemas.microsoft.com/office/drawing/2014/main" val="2028471982"/>
                    </a:ext>
                  </a:extLst>
                </a:gridCol>
                <a:gridCol w="1327612">
                  <a:extLst>
                    <a:ext uri="{9D8B030D-6E8A-4147-A177-3AD203B41FA5}">
                      <a16:colId xmlns:a16="http://schemas.microsoft.com/office/drawing/2014/main" val="581164117"/>
                    </a:ext>
                  </a:extLst>
                </a:gridCol>
              </a:tblGrid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412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DSS Litvínov Janov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09178"/>
                  </a:ext>
                </a:extLst>
              </a:tr>
              <a:tr h="412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KZ a.s., Nemocnice 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16857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Ústí nad Labem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 Pod Horkou Chlumec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8014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LDN Varnsdorf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56428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Bentler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Automotive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Rumburk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67596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Integrované centrum Horní Poustevna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44030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69946C71-0D8E-4D2E-B1AA-9A07967D3961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78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Libereckém kraji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9CCE8D-CF4A-41B7-84B4-2432B99CEF62}"/>
              </a:ext>
            </a:extLst>
          </p:cNvPr>
          <p:cNvSpPr txBox="1"/>
          <p:nvPr/>
        </p:nvSpPr>
        <p:spPr>
          <a:xfrm>
            <a:off x="774551" y="4275719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LBK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97D7B18-3BC7-4BF2-B8EA-5BCD6966A0A3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725112"/>
          <a:ext cx="5909395" cy="157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856">
                  <a:extLst>
                    <a:ext uri="{9D8B030D-6E8A-4147-A177-3AD203B41FA5}">
                      <a16:colId xmlns:a16="http://schemas.microsoft.com/office/drawing/2014/main" val="4005931559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1457707432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3895522658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2224148135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3631251630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2908329204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3140121756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2335324416"/>
                    </a:ext>
                  </a:extLst>
                </a:gridCol>
              </a:tblGrid>
              <a:tr h="2247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6617631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6987059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LBK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8754304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Česká Lípa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0220506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Jablonec n. Nisou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6592103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Liberec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9412503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Semily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9939282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9B63B740-9B95-40B1-BB87-70B479A3B177}"/>
              </a:ext>
            </a:extLst>
          </p:cNvPr>
          <p:cNvSpPr txBox="1"/>
          <p:nvPr/>
        </p:nvSpPr>
        <p:spPr>
          <a:xfrm>
            <a:off x="694710" y="1183242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Liberecký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035D0880-2511-4D99-9253-403DECDA5708}"/>
              </a:ext>
            </a:extLst>
          </p:cNvPr>
          <p:cNvSpPr txBox="1"/>
          <p:nvPr/>
        </p:nvSpPr>
        <p:spPr>
          <a:xfrm>
            <a:off x="186609" y="6500082"/>
            <a:ext cx="207081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744963-785A-43E2-AF0E-550E69469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5" y="1851323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B383B07-0082-4373-9072-6AD1001B247B}"/>
              </a:ext>
            </a:extLst>
          </p:cNvPr>
          <p:cNvGraphicFramePr>
            <a:graphicFrameLocks/>
          </p:cNvGraphicFramePr>
          <p:nvPr/>
        </p:nvGraphicFramePr>
        <p:xfrm>
          <a:off x="122514" y="1552574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2B36716E-B7B7-41DC-B7AE-67EF81F63ACD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3537796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C1EE6-7E0C-4CA2-B277-226A96F8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8ADEB08-D5A1-48E9-B958-17633F44451C}"/>
              </a:ext>
            </a:extLst>
          </p:cNvPr>
          <p:cNvSpPr/>
          <p:nvPr/>
        </p:nvSpPr>
        <p:spPr>
          <a:xfrm>
            <a:off x="332819" y="1273690"/>
            <a:ext cx="88111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Hospic sv. Zdislavy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první onemocněla dne 1.11. pečovatelka.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Testováním nejprve úzkých kontaktů a dne 14.11. hromadného testování bylo vyhledáno dalších 27 pozitivních, z toho 8 klientů.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karanténa, pracující karanténa, testování.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Doksy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onemocněl dne 5.11. zaměstnanec.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testování úzkých kontaktů byly vyhledány další pozitivní osob.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10 osob pozitivních, z toho 2 klienti.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karanténa, pracující karanténa, testování.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56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E5642-1DA5-44E5-965C-F87261AC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3578D78-7484-47F7-B8FA-2AAF436BB965}"/>
              </a:ext>
            </a:extLst>
          </p:cNvPr>
          <p:cNvSpPr/>
          <p:nvPr/>
        </p:nvSpPr>
        <p:spPr>
          <a:xfrm>
            <a:off x="332819" y="1336405"/>
            <a:ext cx="8599470" cy="361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Vazební věznice Liberec – aktualizace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potvrzených případů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 16.11 diagnostikováno dalších 5 pozitivních (z 12 testovaných). 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tedy 9 pozitivních.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testování, karantény. 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 18.11.plánovány hromadné odběry dalších 7 osob (kontakty pozitivních ze 16.11).</a:t>
            </a:r>
          </a:p>
          <a:p>
            <a:pPr lvl="0" algn="just">
              <a:lnSpc>
                <a:spcPct val="150000"/>
              </a:lnSpc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50000"/>
              </a:lnSpc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 Hamry – aktualizace 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posledních aktualizace (9.11.) nahlášeno nových 5 pozitivních osob z řad personálu.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15 klientů a 15 osob personálu.</a:t>
            </a:r>
          </a:p>
        </p:txBody>
      </p:sp>
    </p:spTree>
    <p:extLst>
      <p:ext uri="{BB962C8B-B14F-4D97-AF65-F5344CB8AC3E}">
        <p14:creationId xmlns:p14="http://schemas.microsoft.com/office/powerpoint/2010/main" val="2722153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1D35B-59A7-4D77-8DA9-F2A74F3D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LBC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1622A0-1819-46F4-B789-D14F873A9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D721FD-2429-42B6-BE09-69CE2C20C9B9}"/>
              </a:ext>
            </a:extLst>
          </p:cNvPr>
          <p:cNvSpPr txBox="1"/>
          <p:nvPr/>
        </p:nvSpPr>
        <p:spPr>
          <a:xfrm>
            <a:off x="9232025" y="2008042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19/649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231B0FB-DBCF-45D3-B468-F991BE66D383}"/>
              </a:ext>
            </a:extLst>
          </p:cNvPr>
          <p:cNvSpPr/>
          <p:nvPr/>
        </p:nvSpPr>
        <p:spPr>
          <a:xfrm>
            <a:off x="7554753" y="323413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11/749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9F03E74-0BFD-48AA-B06B-CC8FB5F33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39590"/>
              </p:ext>
            </p:extLst>
          </p:nvPr>
        </p:nvGraphicFramePr>
        <p:xfrm>
          <a:off x="218519" y="1021288"/>
          <a:ext cx="9013506" cy="4984893"/>
        </p:xfrm>
        <a:graphic>
          <a:graphicData uri="http://schemas.openxmlformats.org/drawingml/2006/table">
            <a:tbl>
              <a:tblPr firstRow="1" firstCol="1" bandRow="1"/>
              <a:tblGrid>
                <a:gridCol w="1034259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424783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238634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438610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438610">
                  <a:extLst>
                    <a:ext uri="{9D8B030D-6E8A-4147-A177-3AD203B41FA5}">
                      <a16:colId xmlns:a16="http://schemas.microsoft.com/office/drawing/2014/main" val="2288286745"/>
                    </a:ext>
                  </a:extLst>
                </a:gridCol>
                <a:gridCol w="1438610">
                  <a:extLst>
                    <a:ext uri="{9D8B030D-6E8A-4147-A177-3AD203B41FA5}">
                      <a16:colId xmlns:a16="http://schemas.microsoft.com/office/drawing/2014/main" val="3770341361"/>
                    </a:ext>
                  </a:extLst>
                </a:gridCol>
              </a:tblGrid>
              <a:tr h="431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Jablonec nad Nisou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Hamry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Česká Lípa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Doksy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Sociální služby Semily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926691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Rokytnice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59346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Česká Lípa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Alzheimercentrum Česká Lípa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24445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Česká Lípa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CENTRUM NOVÝ BOR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70650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Raspenava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76455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a Centrum aktivity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41373"/>
                  </a:ext>
                </a:extLst>
              </a:tr>
              <a:tr h="264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HOSPIC SV. ZDISLAVY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896992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1E7C58F4-3E0A-4311-B053-BE2A7D1CD7AD}"/>
              </a:ext>
            </a:extLst>
          </p:cNvPr>
          <p:cNvSpPr/>
          <p:nvPr/>
        </p:nvSpPr>
        <p:spPr>
          <a:xfrm>
            <a:off x="-65722" y="6168836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8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388F2-EEDA-4B64-980D-C6A85DBE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případů v kategorii 65+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0413FB-55C0-4529-B2D5-C20AFA89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37" y="1263721"/>
            <a:ext cx="8229599" cy="4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88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1D35B-59A7-4D77-8DA9-F2A74F3D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LBC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1622A0-1819-46F4-B789-D14F873A9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9F03E74-0BFD-48AA-B06B-CC8FB5F33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70131"/>
              </p:ext>
            </p:extLst>
          </p:nvPr>
        </p:nvGraphicFramePr>
        <p:xfrm>
          <a:off x="218519" y="1021288"/>
          <a:ext cx="9013506" cy="1995753"/>
        </p:xfrm>
        <a:graphic>
          <a:graphicData uri="http://schemas.openxmlformats.org/drawingml/2006/table">
            <a:tbl>
              <a:tblPr firstRow="1" firstCol="1" bandRow="1"/>
              <a:tblGrid>
                <a:gridCol w="1034259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424783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238634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438610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438610">
                  <a:extLst>
                    <a:ext uri="{9D8B030D-6E8A-4147-A177-3AD203B41FA5}">
                      <a16:colId xmlns:a16="http://schemas.microsoft.com/office/drawing/2014/main" val="2288286745"/>
                    </a:ext>
                  </a:extLst>
                </a:gridCol>
                <a:gridCol w="1438610">
                  <a:extLst>
                    <a:ext uri="{9D8B030D-6E8A-4147-A177-3AD203B41FA5}">
                      <a16:colId xmlns:a16="http://schemas.microsoft.com/office/drawing/2014/main" val="3770341361"/>
                    </a:ext>
                  </a:extLst>
                </a:gridCol>
              </a:tblGrid>
              <a:tr h="431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391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Jablonec nad Nisou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 Rýnovice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5282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Vratislavice  nad Nisou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24517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Jindřichovice pod Smrkem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73712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1E7C58F4-3E0A-4311-B053-BE2A7D1CD7AD}"/>
              </a:ext>
            </a:extLst>
          </p:cNvPr>
          <p:cNvSpPr/>
          <p:nvPr/>
        </p:nvSpPr>
        <p:spPr>
          <a:xfrm>
            <a:off x="-65722" y="6168836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350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1"/>
          <p:cNvSpPr txBox="1"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b="1" dirty="0"/>
              <a:t>Situace v Královéhradeckém kraji</a:t>
            </a:r>
            <a:br>
              <a:rPr lang="cs-CZ" b="1" dirty="0"/>
            </a:br>
            <a:r>
              <a:rPr lang="cs-CZ" dirty="0"/>
              <a:t>k 16. 11. 2020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A478B4-E72F-4E6B-8602-C0992892BD30}"/>
              </a:ext>
            </a:extLst>
          </p:cNvPr>
          <p:cNvSpPr txBox="1"/>
          <p:nvPr/>
        </p:nvSpPr>
        <p:spPr>
          <a:xfrm>
            <a:off x="351785" y="1128507"/>
            <a:ext cx="591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Královéhradecký kraj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7F64DE-EECA-4A20-B2D4-566644D52E62}"/>
              </a:ext>
            </a:extLst>
          </p:cNvPr>
          <p:cNvSpPr txBox="1"/>
          <p:nvPr/>
        </p:nvSpPr>
        <p:spPr>
          <a:xfrm>
            <a:off x="863285" y="3871907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HKK v posledním týdnu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79F5C03-5066-433B-AEE7-CD94D196B9E2}"/>
              </a:ext>
            </a:extLst>
          </p:cNvPr>
          <p:cNvGraphicFramePr>
            <a:graphicFrameLocks noGrp="1"/>
          </p:cNvGraphicFramePr>
          <p:nvPr/>
        </p:nvGraphicFramePr>
        <p:xfrm>
          <a:off x="184569" y="4344042"/>
          <a:ext cx="5911075" cy="1814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184">
                  <a:extLst>
                    <a:ext uri="{9D8B030D-6E8A-4147-A177-3AD203B41FA5}">
                      <a16:colId xmlns:a16="http://schemas.microsoft.com/office/drawing/2014/main" val="3301078123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1996905907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1715795196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1408403731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2813689489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3204228229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3544531491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3727704619"/>
                    </a:ext>
                  </a:extLst>
                </a:gridCol>
              </a:tblGrid>
              <a:tr h="21893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0775007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9246284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HKK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0786772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Hradec Králové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5616302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Jičín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0210094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Náchod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615421"/>
                  </a:ext>
                </a:extLst>
              </a:tr>
              <a:tr h="2632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Rychnov nad Kněžnou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1322321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Trutnov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4043932"/>
                  </a:ext>
                </a:extLst>
              </a:tr>
            </a:tbl>
          </a:graphicData>
        </a:graphic>
      </p:graphicFrame>
      <p:sp>
        <p:nvSpPr>
          <p:cNvPr id="10" name="TextovéPole 1">
            <a:extLst>
              <a:ext uri="{FF2B5EF4-FFF2-40B4-BE49-F238E27FC236}">
                <a16:creationId xmlns:a16="http://schemas.microsoft.com/office/drawing/2014/main" id="{4F0C5E50-3BAA-46CF-9E4C-2BBAC7E1CF0C}"/>
              </a:ext>
            </a:extLst>
          </p:cNvPr>
          <p:cNvSpPr txBox="1"/>
          <p:nvPr/>
        </p:nvSpPr>
        <p:spPr>
          <a:xfrm>
            <a:off x="186608" y="6500082"/>
            <a:ext cx="21184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A5F9CE-7168-4CDA-8092-828C5F78D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51" y="1835294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D006714-D979-4009-87A6-987CA6CC77A0}"/>
              </a:ext>
            </a:extLst>
          </p:cNvPr>
          <p:cNvGraphicFramePr>
            <a:graphicFrameLocks/>
          </p:cNvGraphicFramePr>
          <p:nvPr/>
        </p:nvGraphicFramePr>
        <p:xfrm>
          <a:off x="103896" y="1404306"/>
          <a:ext cx="6120000" cy="24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EC6E95-8BEE-4020-AFE1-68B22C3B49DF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1473845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C6255-24A4-4617-BA85-3E4828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2778060-DF26-459D-9484-53FA7A9CDAC9}"/>
              </a:ext>
            </a:extLst>
          </p:cNvPr>
          <p:cNvSpPr/>
          <p:nvPr/>
        </p:nvSpPr>
        <p:spPr>
          <a:xfrm>
            <a:off x="332819" y="1641098"/>
            <a:ext cx="9885238" cy="363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důchodců Černožice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 9. a 10.11. provedeny plošné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odběry - 27 pozitivit (8 zaměstnanců a 19 klientů).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Celkově 29 pozitivit (10 zaměstnanců a 19 klientů).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klientů v zařízení, zaměstnanci v domácí izolaci.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V Podzámčí, Chlumec nad Cidlinou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Plošné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testování provedeno 10.11. a 11.11. - zjištěno 20 pozitivit (7 zaměstnanců a 13 klientů).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Celkově 25 pozitivit (12 zaměstnanců a 13 klientů).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Klienti izolováni v zařízení, zaměstnanci v domácí izolaci.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67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0CABE-E316-4A72-BAAE-55822DBB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55326B4-FB72-40EC-88B4-C564CDCD583D}"/>
              </a:ext>
            </a:extLst>
          </p:cNvPr>
          <p:cNvSpPr/>
          <p:nvPr/>
        </p:nvSpPr>
        <p:spPr>
          <a:xfrm>
            <a:off x="332819" y="1382825"/>
            <a:ext cx="8811181" cy="426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ÚSS města Nové Paky, DD – aktualizace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13.11.2020 provedeno ověření výsledků klientů, u kterých byla zjištěna pozitivita pomocí antigenních testů –</a:t>
            </a:r>
            <a:b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všech byla potvrzena pozitivita 14.11.2020.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18.11. budou provedeny další antigenní testy u klientů.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Protiepidemická opatření zavedena, pokračují, zajištěna izolace nemocných a jejich kontaktů.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sociálních služeb </a:t>
            </a:r>
            <a:r>
              <a:rPr lang="cs-CZ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Chotělice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testování dne 12.11. - zjištěno 14 pozitivit – pouze klienti, zaměstnanci negativní.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víkendu se objevily zdravotní obtíže u některých klientů a ti byli otestováni – zjištěno dalších 11 pozitivit.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Celkový stav v zařízení je 26 pozitivit - 1 zaměstnanec a 25 klientů.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plošné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testování naplánováno na 18.11.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542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2E722-AD6B-4860-9107-2AD2F801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KHK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A0C7A9-1635-42FE-80FE-9198DF4B6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C254F32-BF2C-41DE-BA5B-7D73BCEE9F96}"/>
              </a:ext>
            </a:extLst>
          </p:cNvPr>
          <p:cNvSpPr txBox="1"/>
          <p:nvPr/>
        </p:nvSpPr>
        <p:spPr>
          <a:xfrm>
            <a:off x="9414509" y="1962094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28/1 093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A1CDDAE-3A16-4029-AADB-0BDE035BD273}"/>
              </a:ext>
            </a:extLst>
          </p:cNvPr>
          <p:cNvSpPr/>
          <p:nvPr/>
        </p:nvSpPr>
        <p:spPr>
          <a:xfrm>
            <a:off x="7737237" y="333731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4/201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7F9DB92E-CFB0-4CD3-973B-507B2F0FE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89925"/>
              </p:ext>
            </p:extLst>
          </p:nvPr>
        </p:nvGraphicFramePr>
        <p:xfrm>
          <a:off x="621792" y="1207009"/>
          <a:ext cx="8792716" cy="4374900"/>
        </p:xfrm>
        <a:graphic>
          <a:graphicData uri="http://schemas.openxmlformats.org/drawingml/2006/table">
            <a:tbl>
              <a:tblPr firstRow="1" firstCol="1" bandRow="1"/>
              <a:tblGrid>
                <a:gridCol w="1227276">
                  <a:extLst>
                    <a:ext uri="{9D8B030D-6E8A-4147-A177-3AD203B41FA5}">
                      <a16:colId xmlns:a16="http://schemas.microsoft.com/office/drawing/2014/main" val="526705142"/>
                    </a:ext>
                  </a:extLst>
                </a:gridCol>
                <a:gridCol w="1646181">
                  <a:extLst>
                    <a:ext uri="{9D8B030D-6E8A-4147-A177-3AD203B41FA5}">
                      <a16:colId xmlns:a16="http://schemas.microsoft.com/office/drawing/2014/main" val="132042418"/>
                    </a:ext>
                  </a:extLst>
                </a:gridCol>
                <a:gridCol w="2345992">
                  <a:extLst>
                    <a:ext uri="{9D8B030D-6E8A-4147-A177-3AD203B41FA5}">
                      <a16:colId xmlns:a16="http://schemas.microsoft.com/office/drawing/2014/main" val="109251941"/>
                    </a:ext>
                  </a:extLst>
                </a:gridCol>
                <a:gridCol w="1191089">
                  <a:extLst>
                    <a:ext uri="{9D8B030D-6E8A-4147-A177-3AD203B41FA5}">
                      <a16:colId xmlns:a16="http://schemas.microsoft.com/office/drawing/2014/main" val="1635245960"/>
                    </a:ext>
                  </a:extLst>
                </a:gridCol>
                <a:gridCol w="1191089">
                  <a:extLst>
                    <a:ext uri="{9D8B030D-6E8A-4147-A177-3AD203B41FA5}">
                      <a16:colId xmlns:a16="http://schemas.microsoft.com/office/drawing/2014/main" val="3914515144"/>
                    </a:ext>
                  </a:extLst>
                </a:gridCol>
                <a:gridCol w="1191089">
                  <a:extLst>
                    <a:ext uri="{9D8B030D-6E8A-4147-A177-3AD203B41FA5}">
                      <a16:colId xmlns:a16="http://schemas.microsoft.com/office/drawing/2014/main" val="723467214"/>
                    </a:ext>
                  </a:extLst>
                </a:gridCol>
              </a:tblGrid>
              <a:tr h="394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42275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DSS </a:t>
                      </a:r>
                      <a:r>
                        <a:rPr lang="cs-CZ" sz="14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Chotělice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Mlázovice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HK - DUB HK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9382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ÚSS města Nové Paky, DD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02341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Rychnov nad Kněžnou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RK - LDN Opočno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05401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HK - DD Černožice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414273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Náchod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- MSSS Marie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913862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HK - Domov V Podzámčí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30909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0A1A87B1-EF80-49E4-8FBA-86C54A47AF73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17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Pardubickém kraji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9283599-C8C5-4D07-BAB4-F545C0CD9779}"/>
              </a:ext>
            </a:extLst>
          </p:cNvPr>
          <p:cNvSpPr txBox="1"/>
          <p:nvPr/>
        </p:nvSpPr>
        <p:spPr>
          <a:xfrm>
            <a:off x="924741" y="4299274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PAK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7C02DD5-EF08-4168-A21D-FB1148F445FF}"/>
              </a:ext>
            </a:extLst>
          </p:cNvPr>
          <p:cNvGraphicFramePr>
            <a:graphicFrameLocks noGrp="1"/>
          </p:cNvGraphicFramePr>
          <p:nvPr/>
        </p:nvGraphicFramePr>
        <p:xfrm>
          <a:off x="186608" y="4654117"/>
          <a:ext cx="5976064" cy="1638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853">
                  <a:extLst>
                    <a:ext uri="{9D8B030D-6E8A-4147-A177-3AD203B41FA5}">
                      <a16:colId xmlns:a16="http://schemas.microsoft.com/office/drawing/2014/main" val="3182788105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409086321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375671479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193099445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612122979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2266739395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602693987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716315704"/>
                    </a:ext>
                  </a:extLst>
                </a:gridCol>
              </a:tblGrid>
              <a:tr h="23402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4244376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5809560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PAK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6416065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Chrudim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5775825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Pardubice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8165059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Svitavy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130403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Ústí n. Orlicí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398063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4864A5-369A-4F1A-9D68-5AC5C5F2DEAE}"/>
              </a:ext>
            </a:extLst>
          </p:cNvPr>
          <p:cNvSpPr txBox="1"/>
          <p:nvPr/>
        </p:nvSpPr>
        <p:spPr>
          <a:xfrm>
            <a:off x="694224" y="1219032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Pardubický kraj</a:t>
            </a: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665A495D-158A-49DE-9169-DFC93B834A15}"/>
              </a:ext>
            </a:extLst>
          </p:cNvPr>
          <p:cNvSpPr txBox="1"/>
          <p:nvPr/>
        </p:nvSpPr>
        <p:spPr>
          <a:xfrm>
            <a:off x="186608" y="6500082"/>
            <a:ext cx="3518617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E74076-C0AE-4D72-8328-18B19C244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29" y="1635672"/>
            <a:ext cx="5759956" cy="4073194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DF71625-6A7D-4F22-88DC-7837120C5680}"/>
              </a:ext>
            </a:extLst>
          </p:cNvPr>
          <p:cNvGraphicFramePr>
            <a:graphicFrameLocks/>
          </p:cNvGraphicFramePr>
          <p:nvPr/>
        </p:nvGraphicFramePr>
        <p:xfrm>
          <a:off x="186608" y="1588364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A39CAE8C-A500-4E2B-AB41-6FC16EDB833A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3157054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3A60B-2BF9-42F1-A134-905B0ECF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PCE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4A73F3-7101-4D0C-A18C-5435C0993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6E1268-29C2-453F-A946-5DB945038E16}"/>
              </a:ext>
            </a:extLst>
          </p:cNvPr>
          <p:cNvSpPr txBox="1"/>
          <p:nvPr/>
        </p:nvSpPr>
        <p:spPr>
          <a:xfrm>
            <a:off x="4095703" y="3935436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16.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6/294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4854CFA-F3F6-4EF4-A219-D58F20FA53DB}"/>
              </a:ext>
            </a:extLst>
          </p:cNvPr>
          <p:cNvSpPr/>
          <p:nvPr/>
        </p:nvSpPr>
        <p:spPr>
          <a:xfrm>
            <a:off x="2418431" y="503685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16.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2/115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9E0A32D-DAEF-4508-921D-414D7317EB26}"/>
              </a:ext>
            </a:extLst>
          </p:cNvPr>
          <p:cNvSpPr/>
          <p:nvPr/>
        </p:nvSpPr>
        <p:spPr>
          <a:xfrm>
            <a:off x="841829" y="2092799"/>
            <a:ext cx="9376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období nejsou prozatím zaznamenány a hlášeny žádné nové události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17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1"/>
          <p:cNvSpPr txBox="1"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b="1" dirty="0"/>
              <a:t>Situace v kraji Vysočina</a:t>
            </a:r>
            <a:br>
              <a:rPr lang="cs-CZ" b="1" dirty="0"/>
            </a:br>
            <a:r>
              <a:rPr lang="cs-CZ" dirty="0"/>
              <a:t>k 16. 11. 2020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A478B4-E72F-4E6B-8602-C0992892BD30}"/>
              </a:ext>
            </a:extLst>
          </p:cNvPr>
          <p:cNvSpPr txBox="1"/>
          <p:nvPr/>
        </p:nvSpPr>
        <p:spPr>
          <a:xfrm>
            <a:off x="669073" y="1171297"/>
            <a:ext cx="51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Kraj Vysočina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75F122-ED72-4DB7-BC95-728E1CC5EF80}"/>
              </a:ext>
            </a:extLst>
          </p:cNvPr>
          <p:cNvSpPr txBox="1"/>
          <p:nvPr/>
        </p:nvSpPr>
        <p:spPr>
          <a:xfrm>
            <a:off x="844731" y="3733723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VYS v posledním týdnu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3CD8230-8E64-47D9-AC87-31181E744EB8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204445"/>
          <a:ext cx="5909395" cy="197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214">
                  <a:extLst>
                    <a:ext uri="{9D8B030D-6E8A-4147-A177-3AD203B41FA5}">
                      <a16:colId xmlns:a16="http://schemas.microsoft.com/office/drawing/2014/main" val="3249371519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1235189600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162656272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3494011398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2453818297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4140726059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362896120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2104288048"/>
                    </a:ext>
                  </a:extLst>
                </a:gridCol>
              </a:tblGrid>
              <a:tr h="24648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1110756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 dirty="0">
                          <a:effectLst/>
                        </a:rPr>
                        <a:t>ČR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663372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VYS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4969780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Havlíčkův Brod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358446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 dirty="0">
                          <a:effectLst/>
                        </a:rPr>
                        <a:t>Jihlava            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7810283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Pelhřimov        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479607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Třebíč           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928586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Žďár nad Sázavou 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7495293"/>
                  </a:ext>
                </a:extLst>
              </a:tr>
            </a:tbl>
          </a:graphicData>
        </a:graphic>
      </p:graphicFrame>
      <p:sp>
        <p:nvSpPr>
          <p:cNvPr id="10" name="TextovéPole 1">
            <a:extLst>
              <a:ext uri="{FF2B5EF4-FFF2-40B4-BE49-F238E27FC236}">
                <a16:creationId xmlns:a16="http://schemas.microsoft.com/office/drawing/2014/main" id="{E258F246-3540-4B84-AFCB-C2EE66A951E2}"/>
              </a:ext>
            </a:extLst>
          </p:cNvPr>
          <p:cNvSpPr txBox="1"/>
          <p:nvPr/>
        </p:nvSpPr>
        <p:spPr>
          <a:xfrm>
            <a:off x="186608" y="6500082"/>
            <a:ext cx="20612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D4911D-97CB-4073-9078-E332547DF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92" y="1813300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76A6C61-2F85-4946-B8D2-A7CFA27C4043}"/>
              </a:ext>
            </a:extLst>
          </p:cNvPr>
          <p:cNvGraphicFramePr>
            <a:graphicFrameLocks/>
          </p:cNvGraphicFramePr>
          <p:nvPr/>
        </p:nvGraphicFramePr>
        <p:xfrm>
          <a:off x="185128" y="1427629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1505FC-93A9-4C4E-BEDE-E0B3087BB7A3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28184322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E5C8D-F08B-482F-9AD6-A806C77C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VYS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6D3F9-CC35-4F40-8D06-F036EBC5B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74BB3B-DE56-4F57-98E1-54579EF1DE57}"/>
              </a:ext>
            </a:extLst>
          </p:cNvPr>
          <p:cNvSpPr txBox="1"/>
          <p:nvPr/>
        </p:nvSpPr>
        <p:spPr>
          <a:xfrm>
            <a:off x="9450544" y="1934270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13/494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C74AB81-57D1-41EC-958A-0699D99441F3}"/>
              </a:ext>
            </a:extLst>
          </p:cNvPr>
          <p:cNvSpPr/>
          <p:nvPr/>
        </p:nvSpPr>
        <p:spPr>
          <a:xfrm>
            <a:off x="9161364" y="3429000"/>
            <a:ext cx="3319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7/820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01C15A3-8CC1-49BE-AC4A-3C4189533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51765"/>
              </p:ext>
            </p:extLst>
          </p:nvPr>
        </p:nvGraphicFramePr>
        <p:xfrm>
          <a:off x="332819" y="1033998"/>
          <a:ext cx="8565707" cy="3825198"/>
        </p:xfrm>
        <a:graphic>
          <a:graphicData uri="http://schemas.openxmlformats.org/drawingml/2006/table">
            <a:tbl>
              <a:tblPr firstRow="1" firstCol="1" bandRow="1"/>
              <a:tblGrid>
                <a:gridCol w="1201741">
                  <a:extLst>
                    <a:ext uri="{9D8B030D-6E8A-4147-A177-3AD203B41FA5}">
                      <a16:colId xmlns:a16="http://schemas.microsoft.com/office/drawing/2014/main" val="4237362903"/>
                    </a:ext>
                  </a:extLst>
                </a:gridCol>
                <a:gridCol w="1537639">
                  <a:extLst>
                    <a:ext uri="{9D8B030D-6E8A-4147-A177-3AD203B41FA5}">
                      <a16:colId xmlns:a16="http://schemas.microsoft.com/office/drawing/2014/main" val="2513696240"/>
                    </a:ext>
                  </a:extLst>
                </a:gridCol>
                <a:gridCol w="2477172">
                  <a:extLst>
                    <a:ext uri="{9D8B030D-6E8A-4147-A177-3AD203B41FA5}">
                      <a16:colId xmlns:a16="http://schemas.microsoft.com/office/drawing/2014/main" val="2493158560"/>
                    </a:ext>
                  </a:extLst>
                </a:gridCol>
                <a:gridCol w="1116385">
                  <a:extLst>
                    <a:ext uri="{9D8B030D-6E8A-4147-A177-3AD203B41FA5}">
                      <a16:colId xmlns:a16="http://schemas.microsoft.com/office/drawing/2014/main" val="319322852"/>
                    </a:ext>
                  </a:extLst>
                </a:gridCol>
                <a:gridCol w="1116385">
                  <a:extLst>
                    <a:ext uri="{9D8B030D-6E8A-4147-A177-3AD203B41FA5}">
                      <a16:colId xmlns:a16="http://schemas.microsoft.com/office/drawing/2014/main" val="3989413949"/>
                    </a:ext>
                  </a:extLst>
                </a:gridCol>
                <a:gridCol w="1116385">
                  <a:extLst>
                    <a:ext uri="{9D8B030D-6E8A-4147-A177-3AD203B41FA5}">
                      <a16:colId xmlns:a16="http://schemas.microsoft.com/office/drawing/2014/main" val="235500497"/>
                    </a:ext>
                  </a:extLst>
                </a:gridCol>
              </a:tblGrid>
              <a:tr h="41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00901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Třebíč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 Rapotice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Jihlava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Jihlava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314 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56002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Třebíč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sv. Anežky Velký Újezd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704324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Třebíč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Manž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Curieových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71732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Havlíčkův Brod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Futaba czech, s.r.o.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83286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Žďár nad Sázavou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Mitrov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83600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D9EF7C2A-ACC7-4655-963C-24F7C8E4E567}"/>
              </a:ext>
            </a:extLst>
          </p:cNvPr>
          <p:cNvSpPr/>
          <p:nvPr/>
        </p:nvSpPr>
        <p:spPr>
          <a:xfrm>
            <a:off x="-65722" y="5824002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081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ve Zlínském kraji</a:t>
            </a:r>
            <a:br>
              <a:rPr lang="cs-CZ" b="1" dirty="0"/>
            </a:br>
            <a:r>
              <a:rPr lang="cs-CZ" dirty="0"/>
              <a:t>k 16. 11. 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732007" y="6426000"/>
            <a:ext cx="432000" cy="432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1F2455-7A0C-4132-B501-4AC194282DAD}"/>
              </a:ext>
            </a:extLst>
          </p:cNvPr>
          <p:cNvSpPr txBox="1"/>
          <p:nvPr/>
        </p:nvSpPr>
        <p:spPr>
          <a:xfrm>
            <a:off x="856161" y="4299045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ZLK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67165CB-79DC-41BF-BEE9-80DE440EF0C7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702220"/>
          <a:ext cx="5909394" cy="1519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014">
                  <a:extLst>
                    <a:ext uri="{9D8B030D-6E8A-4147-A177-3AD203B41FA5}">
                      <a16:colId xmlns:a16="http://schemas.microsoft.com/office/drawing/2014/main" val="888979008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3789005846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1545488587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249232368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3532206315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4199687218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548284247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157284742"/>
                    </a:ext>
                  </a:extLst>
                </a:gridCol>
              </a:tblGrid>
              <a:tr h="21701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132184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 dirty="0">
                          <a:effectLst/>
                        </a:rPr>
                        <a:t>ČR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87300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ZLK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7166394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 dirty="0">
                          <a:effectLst/>
                        </a:rPr>
                        <a:t>Kroměříž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0915528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Uherské Hradiště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4362321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Vsetín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41563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Zlín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2360940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A3D628BA-0B20-44E3-912E-3BADD09D87B1}"/>
              </a:ext>
            </a:extLst>
          </p:cNvPr>
          <p:cNvSpPr txBox="1"/>
          <p:nvPr/>
        </p:nvSpPr>
        <p:spPr>
          <a:xfrm>
            <a:off x="742982" y="1207764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Zlínský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3E526826-A873-472C-BCCD-A6D583D100FE}"/>
              </a:ext>
            </a:extLst>
          </p:cNvPr>
          <p:cNvSpPr txBox="1"/>
          <p:nvPr/>
        </p:nvSpPr>
        <p:spPr>
          <a:xfrm>
            <a:off x="186608" y="6500082"/>
            <a:ext cx="20231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3CB280-3288-4B54-B9D2-6D52D48EA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98" y="1720057"/>
            <a:ext cx="5759956" cy="4073194"/>
          </a:xfrm>
          <a:prstGeom prst="rect">
            <a:avLst/>
          </a:prstGeom>
        </p:spPr>
      </p:pic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B8DD8A1F-E8E7-47AB-ADF1-6192503C5A6C}"/>
              </a:ext>
            </a:extLst>
          </p:cNvPr>
          <p:cNvGraphicFramePr>
            <a:graphicFrameLocks/>
          </p:cNvGraphicFramePr>
          <p:nvPr/>
        </p:nvGraphicFramePr>
        <p:xfrm>
          <a:off x="81306" y="1460852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2B565EE-2A11-44EA-9023-D22201149C82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03. 11. - 16. 11. 2020</a:t>
            </a:r>
          </a:p>
        </p:txBody>
      </p:sp>
    </p:spTree>
    <p:extLst>
      <p:ext uri="{BB962C8B-B14F-4D97-AF65-F5344CB8AC3E}">
        <p14:creationId xmlns:p14="http://schemas.microsoft.com/office/powerpoint/2010/main" val="140626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837405" y="924498"/>
          <a:ext cx="3644900" cy="81915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Týden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testů (týdně)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pozitivních (týdně)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Pozitivita (týdenní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2020-W46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11.-15. 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187 934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EA59B51-7183-4556-A5E9-247BAF853D50}"/>
              </a:ext>
            </a:extLst>
          </p:cNvPr>
          <p:cNvGraphicFramePr>
            <a:graphicFrameLocks/>
          </p:cNvGraphicFramePr>
          <p:nvPr/>
        </p:nvGraphicFramePr>
        <p:xfrm>
          <a:off x="540327" y="1725411"/>
          <a:ext cx="9966691" cy="458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271D3079-BAD8-4A8E-A73B-584F557C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Přehled testování a pozitivních případů – denně</a:t>
            </a:r>
          </a:p>
        </p:txBody>
      </p:sp>
    </p:spTree>
    <p:extLst>
      <p:ext uri="{BB962C8B-B14F-4D97-AF65-F5344CB8AC3E}">
        <p14:creationId xmlns:p14="http://schemas.microsoft.com/office/powerpoint/2010/main" val="2836846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EF58D-4CB5-4DD8-9035-A4159BF8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ZLK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38204C-E513-4B85-A934-97657597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ED628A-B134-4407-87FB-1919970B5BFC}"/>
              </a:ext>
            </a:extLst>
          </p:cNvPr>
          <p:cNvSpPr txBox="1"/>
          <p:nvPr/>
        </p:nvSpPr>
        <p:spPr>
          <a:xfrm>
            <a:off x="1478133" y="4258820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ZAŘÍZENÍ SOCIÁLNÍCH SLUŽEB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13/361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A89621D-386A-4033-AB84-F4A93A617246}"/>
              </a:ext>
            </a:extLst>
          </p:cNvPr>
          <p:cNvSpPr/>
          <p:nvPr/>
        </p:nvSpPr>
        <p:spPr>
          <a:xfrm>
            <a:off x="3907194" y="425882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ZDRAVOTNICKÁ ZAŘÍZENÍ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(1. října – 17. listopadu 12:30)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události/pozitivní</a:t>
            </a:r>
          </a:p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4/438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461F71F-566C-42D8-8BD7-220076E82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89645"/>
              </p:ext>
            </p:extLst>
          </p:nvPr>
        </p:nvGraphicFramePr>
        <p:xfrm>
          <a:off x="218519" y="1442643"/>
          <a:ext cx="8565707" cy="1555412"/>
        </p:xfrm>
        <a:graphic>
          <a:graphicData uri="http://schemas.openxmlformats.org/drawingml/2006/table">
            <a:tbl>
              <a:tblPr firstRow="1" firstCol="1" bandRow="1"/>
              <a:tblGrid>
                <a:gridCol w="1201741">
                  <a:extLst>
                    <a:ext uri="{9D8B030D-6E8A-4147-A177-3AD203B41FA5}">
                      <a16:colId xmlns:a16="http://schemas.microsoft.com/office/drawing/2014/main" val="4237362903"/>
                    </a:ext>
                  </a:extLst>
                </a:gridCol>
                <a:gridCol w="1537639">
                  <a:extLst>
                    <a:ext uri="{9D8B030D-6E8A-4147-A177-3AD203B41FA5}">
                      <a16:colId xmlns:a16="http://schemas.microsoft.com/office/drawing/2014/main" val="2513696240"/>
                    </a:ext>
                  </a:extLst>
                </a:gridCol>
                <a:gridCol w="2477172">
                  <a:extLst>
                    <a:ext uri="{9D8B030D-6E8A-4147-A177-3AD203B41FA5}">
                      <a16:colId xmlns:a16="http://schemas.microsoft.com/office/drawing/2014/main" val="2493158560"/>
                    </a:ext>
                  </a:extLst>
                </a:gridCol>
                <a:gridCol w="1116385">
                  <a:extLst>
                    <a:ext uri="{9D8B030D-6E8A-4147-A177-3AD203B41FA5}">
                      <a16:colId xmlns:a16="http://schemas.microsoft.com/office/drawing/2014/main" val="319322852"/>
                    </a:ext>
                  </a:extLst>
                </a:gridCol>
                <a:gridCol w="1116385">
                  <a:extLst>
                    <a:ext uri="{9D8B030D-6E8A-4147-A177-3AD203B41FA5}">
                      <a16:colId xmlns:a16="http://schemas.microsoft.com/office/drawing/2014/main" val="2771639704"/>
                    </a:ext>
                  </a:extLst>
                </a:gridCol>
                <a:gridCol w="1116385">
                  <a:extLst>
                    <a:ext uri="{9D8B030D-6E8A-4147-A177-3AD203B41FA5}">
                      <a16:colId xmlns:a16="http://schemas.microsoft.com/office/drawing/2014/main" val="8718932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00901"/>
                  </a:ext>
                </a:extLst>
              </a:tr>
              <a:tr h="592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Kroměříž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Psychiatrická nemocnice Kroměříž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33826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4D9ECE6A-D957-4742-984D-5275C3917931}"/>
              </a:ext>
            </a:extLst>
          </p:cNvPr>
          <p:cNvSpPr/>
          <p:nvPr/>
        </p:nvSpPr>
        <p:spPr>
          <a:xfrm>
            <a:off x="0" y="5821743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820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EF58D-4CB5-4DD8-9035-A4159BF8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řešené od 1. října 2020 – celá ČR (k 17. 11. 2020 11:30)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38204C-E513-4B85-A934-97657597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C8F84B4-B2EA-427F-9D1B-6572A2426FA0}"/>
              </a:ext>
            </a:extLst>
          </p:cNvPr>
          <p:cNvSpPr txBox="1"/>
          <p:nvPr/>
        </p:nvSpPr>
        <p:spPr>
          <a:xfrm>
            <a:off x="9539750" y="2929219"/>
            <a:ext cx="27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   Aktualizace / Nárůst    za posledních 24 hodin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C737B6B-E278-415F-908B-4BC8B4AAFCA4}"/>
              </a:ext>
            </a:extLst>
          </p:cNvPr>
          <p:cNvGraphicFramePr>
            <a:graphicFrameLocks noGrp="1"/>
          </p:cNvGraphicFramePr>
          <p:nvPr/>
        </p:nvGraphicFramePr>
        <p:xfrm>
          <a:off x="1604498" y="965996"/>
          <a:ext cx="7752463" cy="5373074"/>
        </p:xfrm>
        <a:graphic>
          <a:graphicData uri="http://schemas.openxmlformats.org/drawingml/2006/table">
            <a:tbl>
              <a:tblPr/>
              <a:tblGrid>
                <a:gridCol w="3225599">
                  <a:extLst>
                    <a:ext uri="{9D8B030D-6E8A-4147-A177-3AD203B41FA5}">
                      <a16:colId xmlns:a16="http://schemas.microsoft.com/office/drawing/2014/main" val="1689259900"/>
                    </a:ext>
                  </a:extLst>
                </a:gridCol>
                <a:gridCol w="1954387">
                  <a:extLst>
                    <a:ext uri="{9D8B030D-6E8A-4147-A177-3AD203B41FA5}">
                      <a16:colId xmlns:a16="http://schemas.microsoft.com/office/drawing/2014/main" val="3432390918"/>
                    </a:ext>
                  </a:extLst>
                </a:gridCol>
                <a:gridCol w="2572477">
                  <a:extLst>
                    <a:ext uri="{9D8B030D-6E8A-4147-A177-3AD203B41FA5}">
                      <a16:colId xmlns:a16="http://schemas.microsoft.com/office/drawing/2014/main" val="1404372361"/>
                    </a:ext>
                  </a:extLst>
                </a:gridCol>
              </a:tblGrid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událostí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nakažených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93091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Zdravotnická zařízení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(+1)</a:t>
                      </a:r>
                      <a:endParaRPr lang="cs-CZ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6 024 </a:t>
                      </a:r>
                      <a:r>
                        <a:rPr lang="cs-CZ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(+149</a:t>
                      </a: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320446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</a:t>
                      </a:r>
                      <a:r>
                        <a:rPr lang="cs-CZ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(+19</a:t>
                      </a: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11 771 </a:t>
                      </a:r>
                      <a:r>
                        <a:rPr lang="cs-CZ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400" b="1" i="0" u="none" strike="noStrik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+550)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11665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Kulturní akce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56728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56288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Lázeňská zařízení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14332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Školy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1 703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46222"/>
                  </a:ext>
                </a:extLst>
              </a:tr>
              <a:tr h="3546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Školská zařízení (Dětské domovy)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(+1)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(+15)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534297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Firmy (Pracoviště)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(+2)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(+25)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15460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Kritická infrastrukura (ostatní)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18916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Věznice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 </a:t>
                      </a:r>
                      <a:r>
                        <a:rPr lang="cs-CZ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(+51</a:t>
                      </a: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66753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Svatby / Pohřby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99900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Státní správa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97681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Společenské akce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84200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1 116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+25)*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22 656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(+825)*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93998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7EBD7B0-1E26-4F81-B6DB-86A13B3DE4E1}"/>
              </a:ext>
            </a:extLst>
          </p:cNvPr>
          <p:cNvSpPr txBox="1"/>
          <p:nvPr/>
        </p:nvSpPr>
        <p:spPr>
          <a:xfrm>
            <a:off x="9530709" y="4330636"/>
            <a:ext cx="2729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* Ubytovací zařízení   </a:t>
            </a:r>
          </a:p>
          <a:p>
            <a:r>
              <a:rPr lang="cs-CZ" b="1" dirty="0">
                <a:solidFill>
                  <a:srgbClr val="C00000"/>
                </a:solidFill>
              </a:rPr>
              <a:t>  (Ubytovny)     2 / 35</a:t>
            </a:r>
          </a:p>
          <a:p>
            <a:r>
              <a:rPr lang="cs-CZ" sz="1200" b="1" dirty="0">
                <a:solidFill>
                  <a:srgbClr val="C00000"/>
                </a:solidFill>
              </a:rPr>
              <a:t>(Započítána v kategorii CELKEM)</a:t>
            </a:r>
            <a:endParaRPr lang="cs-CZ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043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FC62B-F4E9-411F-9C0C-42F83F1C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Shrnut</a:t>
            </a:r>
            <a:r>
              <a:rPr lang="cs-CZ" b="1" dirty="0"/>
              <a:t>í aktuální situace v ČR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009DFF-FD12-4143-9EDF-F7E2AF2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54217E-0936-4460-9778-2B488E1503E2}"/>
              </a:ext>
            </a:extLst>
          </p:cNvPr>
          <p:cNvSpPr/>
          <p:nvPr/>
        </p:nvSpPr>
        <p:spPr>
          <a:xfrm>
            <a:off x="186609" y="1812322"/>
            <a:ext cx="996492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984250" algn="l"/>
                <a:tab pos="139065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Počty nových případů za předchozí den na okresní úrovni (&gt; 110):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Zlín (166), Karviná (138), Olomouc (136), Prostějov (127), Hodonín (120), Ústí nad Orlicí (119), Chrudim (118), Brno-město (118), Opava (113), Děčín (110).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730277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FC62B-F4E9-411F-9C0C-42F83F1C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Shrnut</a:t>
            </a:r>
            <a:r>
              <a:rPr lang="cs-CZ" b="1" dirty="0"/>
              <a:t>í aktuální situace v ČR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009DFF-FD12-4143-9EDF-F7E2AF2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8CAC735-A2A5-493D-8E6A-C898494CEE3C}"/>
              </a:ext>
            </a:extLst>
          </p:cNvPr>
          <p:cNvSpPr/>
          <p:nvPr/>
        </p:nvSpPr>
        <p:spPr>
          <a:xfrm>
            <a:off x="71919" y="1647889"/>
            <a:ext cx="10733941" cy="466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 přes pokles případů ve srovnání s čísly minulého týdne i nadále pozorujeme vyšší denní záchyty laboratorně potvrzených případů onemocnění COVID19, které však mají již ve většině krajů sestupný trend a počty nových přírůstků kontinuálně klesají, s občasnými výkyvy směrem nahoru v některých krajích. Aktuálně nejvyšší hodnoty, tj. více než 600 případů denně v průměru posledního týdne (průměrná hodnota za 7 dní), zaznamenáváme i nadále v kraji Středočeském, Moravskoslezském a Jihomoravském. V Jihomoravském jsou rizikovým faktorem i stále vysoké počty aktuálních hospitalizací, včetně hospitalizací na JIP.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 se týče věkové struktury případů,  i nadále platí, že z větší části jsou případy zaznamenávány u mladší a střední generace, s převážně bezpříznakovým nebo mírným průběhem onemocnění, bohužel však i nadále je zaznamenáván vyšší  počet nově diagnostikovaných případů ve zranitelných/seniorních skupinách obyvatel, kterých je aktuálně v podílu okolo 21 %, vzhledem časté </a:t>
            </a:r>
            <a:r>
              <a:rPr lang="cs-CZ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polymorbiditě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je u této skupiny  vyšší pravděpodobnost hospitalizace, včetně hospitalizací na jednotkách intenzivní péče, tj. pacientů v těžkém stavu. Čísla hospitalizací se však dle současného vývoje zdají jako poměrně stabilizovaná a aktuálně dochází ve většině krajů, k poklesu nebo stagnaci hospitalizací, a to i na jednotkách intenzivní péče.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Výhledově lze očekávat, že hodnoty denních nárůstu budou postupně klesat, v nejbližších dnech se budou pohybovat okolo současných hodnot s možnými mírnými výkyvy směr nahoru i dolů od průměru.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Bohužel i přes příznivá čísla stále pozoruje výraznější výskyty případů ve zdravotnických zařízeních a v zařízeních poskytovatelů sociální služeb, což vyúsťuje nejen ve vyšší počet diagnostikovaných případů u zdravotníků a sociálních pracovníků, ale v případě průniku do domovů pro seniory, také ve zvýšené riziko nových hospitalizací, včetně hospitalizaci v těžkém stavu, jelikož se povětšinou jedná o </a:t>
            </a:r>
            <a:r>
              <a:rPr lang="cs-CZ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polymorbidní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pacienty, u nichž COVID19 může výrazně zhoršit průběh základního onemocnění a tíži jejich zdravotního stavu.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 aktuálně rizikové s možným vyšším potenciálem šíření lze považovat vzhledem ke struktuře vězněných ze zdravotního hlediska, tj. často zhoršenému zdravotního stavu, výskyty ve věznicích.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>
              <a:lnSpc>
                <a:spcPts val="1900"/>
              </a:lnSpc>
              <a:spcAft>
                <a:spcPts val="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880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261A0F5-6171-453F-B562-4FE8DF505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71662"/>
              </p:ext>
            </p:extLst>
          </p:nvPr>
        </p:nvGraphicFramePr>
        <p:xfrm>
          <a:off x="130232" y="1085629"/>
          <a:ext cx="10087826" cy="549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2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7127239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1716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</a:rPr>
                        <a:t>Země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Popis situace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Dopad na ČR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1839729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Německo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14 419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 24 hodin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Není bezprostřední dopad na ČR, výskyt lokalizovaný, navázaný na známá ohniska, doporučeno sledovat vývoj v Bavorsku. Dle 7denního vývoj v příhraničních okresech s ČR je situace klidná.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  <a:tr h="2827672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Rakousko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</a:t>
                      </a:r>
                      <a:r>
                        <a:rPr lang="cs-CZ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664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případů za 24 hodin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Burgenland: </a:t>
                      </a: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25</a:t>
                      </a:r>
                      <a:b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Kärnten: </a:t>
                      </a: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550</a:t>
                      </a:r>
                      <a:b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Niederösterreich: </a:t>
                      </a: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814</a:t>
                      </a:r>
                      <a:b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Oberösterreich: </a:t>
                      </a: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1 159</a:t>
                      </a:r>
                      <a:b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Salzburg: </a:t>
                      </a: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809</a:t>
                      </a:r>
                      <a:b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Steiermark: </a:t>
                      </a: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548</a:t>
                      </a:r>
                      <a:b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Tirol: </a:t>
                      </a: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761</a:t>
                      </a:r>
                      <a:b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Vorarlberg: </a:t>
                      </a: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307</a:t>
                      </a:r>
                      <a:b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Wien: </a:t>
                      </a: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691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1800" dirty="0"/>
                      </a:br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Výskyt lokalizovaný, navázáno na známá ohniska, doporučeno sledovat vývoj ve Vídni, Horních a v Dolních Rakousech v návaznosti příhraničí a s tím související pendlerství a rovněž i v turisticky navštěvovaných oblastech (Tyrolsko, Salcbursko)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733512"/>
                  </a:ext>
                </a:extLst>
              </a:tr>
            </a:tbl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</a:t>
            </a:r>
          </a:p>
        </p:txBody>
      </p:sp>
    </p:spTree>
    <p:extLst>
      <p:ext uri="{BB962C8B-B14F-4D97-AF65-F5344CB8AC3E}">
        <p14:creationId xmlns:p14="http://schemas.microsoft.com/office/powerpoint/2010/main" val="13443162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E5D73-6DFC-4698-AE44-A19B92DC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situace v Německu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14FA7D-3EFF-4D81-A325-F2352DDE8A7C}"/>
              </a:ext>
            </a:extLst>
          </p:cNvPr>
          <p:cNvSpPr/>
          <p:nvPr/>
        </p:nvSpPr>
        <p:spPr>
          <a:xfrm>
            <a:off x="332819" y="643774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Zdroj dat: RKI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6055B6C-8419-4537-B4E5-11FD9CA54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11577"/>
              </p:ext>
            </p:extLst>
          </p:nvPr>
        </p:nvGraphicFramePr>
        <p:xfrm>
          <a:off x="500470" y="1353547"/>
          <a:ext cx="5159372" cy="44747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49949">
                  <a:extLst>
                    <a:ext uri="{9D8B030D-6E8A-4147-A177-3AD203B41FA5}">
                      <a16:colId xmlns:a16="http://schemas.microsoft.com/office/drawing/2014/main" val="170446132"/>
                    </a:ext>
                  </a:extLst>
                </a:gridCol>
                <a:gridCol w="802153">
                  <a:extLst>
                    <a:ext uri="{9D8B030D-6E8A-4147-A177-3AD203B41FA5}">
                      <a16:colId xmlns:a16="http://schemas.microsoft.com/office/drawing/2014/main" val="1519225938"/>
                    </a:ext>
                  </a:extLst>
                </a:gridCol>
                <a:gridCol w="768180">
                  <a:extLst>
                    <a:ext uri="{9D8B030D-6E8A-4147-A177-3AD203B41FA5}">
                      <a16:colId xmlns:a16="http://schemas.microsoft.com/office/drawing/2014/main" val="498884286"/>
                    </a:ext>
                  </a:extLst>
                </a:gridCol>
                <a:gridCol w="1539090">
                  <a:extLst>
                    <a:ext uri="{9D8B030D-6E8A-4147-A177-3AD203B41FA5}">
                      <a16:colId xmlns:a16="http://schemas.microsoft.com/office/drawing/2014/main" val="3705718938"/>
                    </a:ext>
                  </a:extLst>
                </a:gridCol>
              </a:tblGrid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Spolková země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hodin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dní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dní/100 tisíc obyvatel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023961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Baden-Württem­berg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+1.600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6504523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Bayern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+1.880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33415513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+1.342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52690684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Branden­burg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4791327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Bremen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35439352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Hamburg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87391529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Hessen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+1.024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73553015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Meck­lenburg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1885143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Nieder­sachsen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71345304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Nord­rhein-West­falen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+4.407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61694199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Rhein­land-Pfalz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0965820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Saarland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54698374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Sachsen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+1.113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87936611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Sachsen-Anhalt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69794838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Schles­wig-Holstein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6149159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Thüringen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5160650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+14.419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117.596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2789710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3550313C-3C37-4B89-80A0-9AEA7FA02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463" y="2182057"/>
            <a:ext cx="5654606" cy="28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42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3B65E-61AA-4458-8C6E-17C9CE8F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na 100 tisíc případů - Německo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A2DF85C-2978-4553-B7BA-E498B49BC0C4}"/>
              </a:ext>
            </a:extLst>
          </p:cNvPr>
          <p:cNvSpPr/>
          <p:nvPr/>
        </p:nvSpPr>
        <p:spPr>
          <a:xfrm>
            <a:off x="332819" y="648866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Zdroj dat: RKI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9ECCBA-888B-4F6A-BBF6-AC015036C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58" y="1015917"/>
            <a:ext cx="7664844" cy="53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990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Obrázek 120" descr="Obsah obrázku text, mapa&#10;&#10;Popis byl vytvořen automaticky">
            <a:extLst>
              <a:ext uri="{FF2B5EF4-FFF2-40B4-BE49-F238E27FC236}">
                <a16:creationId xmlns:a16="http://schemas.microsoft.com/office/drawing/2014/main" id="{302EF2C6-6B34-41C0-B4BC-20F5027D6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66" y="934692"/>
            <a:ext cx="8936749" cy="5445948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49" name="Tabulka 48">
            <a:extLst>
              <a:ext uri="{FF2B5EF4-FFF2-40B4-BE49-F238E27FC236}">
                <a16:creationId xmlns:a16="http://schemas.microsoft.com/office/drawing/2014/main" id="{B32ABC4B-95C1-488D-A44A-10715A9C55D9}"/>
              </a:ext>
            </a:extLst>
          </p:cNvPr>
          <p:cNvGraphicFramePr>
            <a:graphicFrameLocks noGrp="1"/>
          </p:cNvGraphicFramePr>
          <p:nvPr/>
        </p:nvGraphicFramePr>
        <p:xfrm>
          <a:off x="4067673" y="2907936"/>
          <a:ext cx="1319824" cy="309804"/>
        </p:xfrm>
        <a:graphic>
          <a:graphicData uri="http://schemas.openxmlformats.org/drawingml/2006/table">
            <a:tbl>
              <a:tblPr/>
              <a:tblGrid>
                <a:gridCol w="1319824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09804">
                <a:tc>
                  <a:txBody>
                    <a:bodyPr/>
                    <a:lstStyle/>
                    <a:p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Erzgebirgskreis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graphicFrame>
        <p:nvGraphicFramePr>
          <p:cNvPr id="50" name="Tabulka 49">
            <a:extLst>
              <a:ext uri="{FF2B5EF4-FFF2-40B4-BE49-F238E27FC236}">
                <a16:creationId xmlns:a16="http://schemas.microsoft.com/office/drawing/2014/main" id="{4CFAF568-CAFD-49DB-84A1-6862BF1996B0}"/>
              </a:ext>
            </a:extLst>
          </p:cNvPr>
          <p:cNvGraphicFramePr>
            <a:graphicFrameLocks noGrp="1"/>
          </p:cNvGraphicFramePr>
          <p:nvPr/>
        </p:nvGraphicFramePr>
        <p:xfrm>
          <a:off x="8418610" y="908204"/>
          <a:ext cx="675825" cy="326767"/>
        </p:xfrm>
        <a:graphic>
          <a:graphicData uri="http://schemas.openxmlformats.org/drawingml/2006/table">
            <a:tbl>
              <a:tblPr/>
              <a:tblGrid>
                <a:gridCol w="675825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26767">
                <a:tc>
                  <a:txBody>
                    <a:bodyPr/>
                    <a:lstStyle/>
                    <a:p>
                      <a:r>
                        <a:rPr lang="cs-CZ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Bautzen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graphicFrame>
        <p:nvGraphicFramePr>
          <p:cNvPr id="51" name="Tabulka 50">
            <a:extLst>
              <a:ext uri="{FF2B5EF4-FFF2-40B4-BE49-F238E27FC236}">
                <a16:creationId xmlns:a16="http://schemas.microsoft.com/office/drawing/2014/main" id="{DEA18AE1-1D86-4697-89D8-047E7CDCB2A5}"/>
              </a:ext>
            </a:extLst>
          </p:cNvPr>
          <p:cNvGraphicFramePr>
            <a:graphicFrameLocks noGrp="1"/>
          </p:cNvGraphicFramePr>
          <p:nvPr/>
        </p:nvGraphicFramePr>
        <p:xfrm>
          <a:off x="6157558" y="1248598"/>
          <a:ext cx="1523458" cy="615315"/>
        </p:xfrm>
        <a:graphic>
          <a:graphicData uri="http://schemas.openxmlformats.org/drawingml/2006/table">
            <a:tbl>
              <a:tblPr/>
              <a:tblGrid>
                <a:gridCol w="1523458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90496">
                <a:tc>
                  <a:txBody>
                    <a:bodyPr/>
                    <a:lstStyle/>
                    <a:p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Sächsische Schweiz-Osterzgebirge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graphicFrame>
        <p:nvGraphicFramePr>
          <p:cNvPr id="52" name="Tabulka 51">
            <a:extLst>
              <a:ext uri="{FF2B5EF4-FFF2-40B4-BE49-F238E27FC236}">
                <a16:creationId xmlns:a16="http://schemas.microsoft.com/office/drawing/2014/main" id="{C0CE65DB-3DF2-494B-AD00-EA23EB3C7D69}"/>
              </a:ext>
            </a:extLst>
          </p:cNvPr>
          <p:cNvGraphicFramePr>
            <a:graphicFrameLocks noGrp="1"/>
          </p:cNvGraphicFramePr>
          <p:nvPr/>
        </p:nvGraphicFramePr>
        <p:xfrm>
          <a:off x="5243911" y="1822018"/>
          <a:ext cx="1106457" cy="309804"/>
        </p:xfrm>
        <a:graphic>
          <a:graphicData uri="http://schemas.openxmlformats.org/drawingml/2006/table">
            <a:tbl>
              <a:tblPr/>
              <a:tblGrid>
                <a:gridCol w="1106457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09804">
                <a:tc>
                  <a:txBody>
                    <a:bodyPr/>
                    <a:lstStyle/>
                    <a:p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Mittelsachsen</a:t>
                      </a:r>
                      <a:endParaRPr lang="de-DE" sz="1200" b="1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sp>
        <p:nvSpPr>
          <p:cNvPr id="53" name="TextovéPole 52">
            <a:extLst>
              <a:ext uri="{FF2B5EF4-FFF2-40B4-BE49-F238E27FC236}">
                <a16:creationId xmlns:a16="http://schemas.microsoft.com/office/drawing/2014/main" id="{150920C0-789F-4E64-98A6-9D5374250351}"/>
              </a:ext>
            </a:extLst>
          </p:cNvPr>
          <p:cNvSpPr txBox="1"/>
          <p:nvPr/>
        </p:nvSpPr>
        <p:spPr>
          <a:xfrm>
            <a:off x="7248526" y="1392899"/>
            <a:ext cx="864982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203/2 518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2EB2B37D-BCE9-4ED1-B761-587533199250}"/>
              </a:ext>
            </a:extLst>
          </p:cNvPr>
          <p:cNvSpPr txBox="1"/>
          <p:nvPr/>
        </p:nvSpPr>
        <p:spPr>
          <a:xfrm>
            <a:off x="7248526" y="1642577"/>
            <a:ext cx="864981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250,4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609B406A-2BAD-4892-AC3F-98D641BED17E}"/>
              </a:ext>
            </a:extLst>
          </p:cNvPr>
          <p:cNvSpPr txBox="1"/>
          <p:nvPr/>
        </p:nvSpPr>
        <p:spPr>
          <a:xfrm>
            <a:off x="5504436" y="2064478"/>
            <a:ext cx="878284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84/2 554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CF4579D3-B880-41A6-98EB-31BDB60D58D8}"/>
              </a:ext>
            </a:extLst>
          </p:cNvPr>
          <p:cNvSpPr txBox="1"/>
          <p:nvPr/>
        </p:nvSpPr>
        <p:spPr>
          <a:xfrm>
            <a:off x="5504436" y="2314156"/>
            <a:ext cx="878284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185,8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913270D1-08E9-4994-95E3-A2BAD517033B}"/>
              </a:ext>
            </a:extLst>
          </p:cNvPr>
          <p:cNvSpPr txBox="1"/>
          <p:nvPr/>
        </p:nvSpPr>
        <p:spPr>
          <a:xfrm>
            <a:off x="4413597" y="3127526"/>
            <a:ext cx="914863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108/5 848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22B67D1-F9C6-4947-8714-BAF9E7B9AF69}"/>
              </a:ext>
            </a:extLst>
          </p:cNvPr>
          <p:cNvSpPr txBox="1"/>
          <p:nvPr/>
        </p:nvSpPr>
        <p:spPr>
          <a:xfrm>
            <a:off x="4413598" y="3383387"/>
            <a:ext cx="914862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283,3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F59B0AE-C7AF-48C3-A4C0-6EDEA3ECE765}"/>
              </a:ext>
            </a:extLst>
          </p:cNvPr>
          <p:cNvSpPr txBox="1"/>
          <p:nvPr/>
        </p:nvSpPr>
        <p:spPr>
          <a:xfrm>
            <a:off x="8360800" y="1141523"/>
            <a:ext cx="884714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dirty="0">
                <a:solidFill>
                  <a:srgbClr val="C00000"/>
                </a:solidFill>
                <a:latin typeface="Segoe UI"/>
              </a:rPr>
              <a:t>60/4 075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C2CE99D5-6ED3-40B1-B52C-B2B1593BF55F}"/>
              </a:ext>
            </a:extLst>
          </p:cNvPr>
          <p:cNvSpPr txBox="1"/>
          <p:nvPr/>
        </p:nvSpPr>
        <p:spPr>
          <a:xfrm>
            <a:off x="8352094" y="1391201"/>
            <a:ext cx="89342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dirty="0">
                <a:solidFill>
                  <a:srgbClr val="C00000"/>
                </a:solidFill>
                <a:latin typeface="Segoe UI"/>
              </a:rPr>
              <a:t>338,3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4F55EBCC-B69C-468F-BC83-490DFBFBAB9C}"/>
              </a:ext>
            </a:extLst>
          </p:cNvPr>
          <p:cNvGrpSpPr/>
          <p:nvPr/>
        </p:nvGrpSpPr>
        <p:grpSpPr>
          <a:xfrm>
            <a:off x="2115756" y="3570002"/>
            <a:ext cx="1648763" cy="705142"/>
            <a:chOff x="7024865" y="1130620"/>
            <a:chExt cx="2220138" cy="980063"/>
          </a:xfrm>
        </p:grpSpPr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D9881CF7-4424-4519-8776-D88B443A5C95}"/>
                </a:ext>
              </a:extLst>
            </p:cNvPr>
            <p:cNvSpPr txBox="1"/>
            <p:nvPr/>
          </p:nvSpPr>
          <p:spPr>
            <a:xfrm>
              <a:off x="7539292" y="1790670"/>
              <a:ext cx="1171155" cy="32001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109,7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6F5B768E-83FA-430F-B055-7E5BCAF1EE24}"/>
                </a:ext>
              </a:extLst>
            </p:cNvPr>
            <p:cNvSpPr txBox="1"/>
            <p:nvPr/>
          </p:nvSpPr>
          <p:spPr>
            <a:xfrm>
              <a:off x="7539695" y="1472841"/>
              <a:ext cx="1170752" cy="3200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87/1 850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7A4CEBB9-50BB-4014-A785-98FC09BE39C2}"/>
                </a:ext>
              </a:extLst>
            </p:cNvPr>
            <p:cNvSpPr txBox="1"/>
            <p:nvPr/>
          </p:nvSpPr>
          <p:spPr>
            <a:xfrm>
              <a:off x="7024865" y="1130620"/>
              <a:ext cx="2220138" cy="38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Vogtlandkreis</a:t>
              </a:r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71D473E5-D3D9-49D6-99D6-533FF2F9766D}"/>
              </a:ext>
            </a:extLst>
          </p:cNvPr>
          <p:cNvGrpSpPr/>
          <p:nvPr/>
        </p:nvGrpSpPr>
        <p:grpSpPr>
          <a:xfrm>
            <a:off x="1465049" y="4160181"/>
            <a:ext cx="660835" cy="769756"/>
            <a:chOff x="6465843" y="1973845"/>
            <a:chExt cx="952178" cy="1083376"/>
          </a:xfrm>
        </p:grpSpPr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1C3DB62B-96FC-4025-B6E4-EBCFF22678F7}"/>
                </a:ext>
              </a:extLst>
            </p:cNvPr>
            <p:cNvSpPr txBox="1"/>
            <p:nvPr/>
          </p:nvSpPr>
          <p:spPr>
            <a:xfrm>
              <a:off x="6465843" y="2702548"/>
              <a:ext cx="937591" cy="35467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175,1</a:t>
              </a:r>
            </a:p>
          </p:txBody>
        </p:sp>
        <p:sp>
          <p:nvSpPr>
            <p:cNvPr id="67" name="TextovéPole 66">
              <a:extLst>
                <a:ext uri="{FF2B5EF4-FFF2-40B4-BE49-F238E27FC236}">
                  <a16:creationId xmlns:a16="http://schemas.microsoft.com/office/drawing/2014/main" id="{29D3111A-3AD3-4CD4-A2E5-91CBEF307303}"/>
                </a:ext>
              </a:extLst>
            </p:cNvPr>
            <p:cNvSpPr txBox="1"/>
            <p:nvPr/>
          </p:nvSpPr>
          <p:spPr>
            <a:xfrm>
              <a:off x="6465844" y="2334352"/>
              <a:ext cx="952177" cy="3681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6/988</a:t>
              </a:r>
            </a:p>
          </p:txBody>
        </p: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76C5B9AD-AA86-417F-8D41-91C54015278F}"/>
                </a:ext>
              </a:extLst>
            </p:cNvPr>
            <p:cNvSpPr txBox="1"/>
            <p:nvPr/>
          </p:nvSpPr>
          <p:spPr>
            <a:xfrm>
              <a:off x="6477635" y="1973845"/>
              <a:ext cx="914004" cy="3898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Hof</a:t>
              </a:r>
            </a:p>
          </p:txBody>
        </p: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9E64ABEC-7891-4D26-88EA-9219C54B1B9A}"/>
              </a:ext>
            </a:extLst>
          </p:cNvPr>
          <p:cNvGrpSpPr/>
          <p:nvPr/>
        </p:nvGrpSpPr>
        <p:grpSpPr>
          <a:xfrm>
            <a:off x="1357341" y="970368"/>
            <a:ext cx="2710332" cy="511405"/>
            <a:chOff x="9882977" y="1817582"/>
            <a:chExt cx="2066551" cy="479115"/>
          </a:xfrm>
        </p:grpSpPr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FDD82E1F-FFA5-4EFA-B13F-7418AD3D7228}"/>
                </a:ext>
              </a:extLst>
            </p:cNvPr>
            <p:cNvSpPr txBox="1"/>
            <p:nvPr/>
          </p:nvSpPr>
          <p:spPr>
            <a:xfrm>
              <a:off x="9882977" y="1817582"/>
              <a:ext cx="2066549" cy="2595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přírůstek /celkem pozitivních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DC25180C-0701-4E76-8E5B-B3CEC92C443C}"/>
                </a:ext>
              </a:extLst>
            </p:cNvPr>
            <p:cNvSpPr txBox="1"/>
            <p:nvPr/>
          </p:nvSpPr>
          <p:spPr>
            <a:xfrm>
              <a:off x="9882977" y="2060607"/>
              <a:ext cx="2066551" cy="23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incidence 7 dní/100 000 obyvatel</a:t>
              </a:r>
            </a:p>
          </p:txBody>
        </p: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1358359A-50D9-41CF-A9FC-F13B76356811}"/>
              </a:ext>
            </a:extLst>
          </p:cNvPr>
          <p:cNvGrpSpPr/>
          <p:nvPr/>
        </p:nvGrpSpPr>
        <p:grpSpPr>
          <a:xfrm>
            <a:off x="3205734" y="5497160"/>
            <a:ext cx="1366681" cy="745451"/>
            <a:chOff x="3084059" y="4160015"/>
            <a:chExt cx="1147387" cy="745451"/>
          </a:xfrm>
        </p:grpSpPr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F9E3FB84-193C-4BEE-8CC2-6BE6EF90A654}"/>
                </a:ext>
              </a:extLst>
            </p:cNvPr>
            <p:cNvSpPr txBox="1"/>
            <p:nvPr/>
          </p:nvSpPr>
          <p:spPr>
            <a:xfrm>
              <a:off x="3084059" y="4628467"/>
              <a:ext cx="114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Cheb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11198E5F-60F9-4C34-A7AA-55432D400E9A}"/>
                </a:ext>
              </a:extLst>
            </p:cNvPr>
            <p:cNvSpPr txBox="1"/>
            <p:nvPr/>
          </p:nvSpPr>
          <p:spPr>
            <a:xfrm>
              <a:off x="3387416" y="4160015"/>
              <a:ext cx="619593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37/2 709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7C3F9CF5-49B6-4D1E-AE57-13B007B3F23C}"/>
                </a:ext>
              </a:extLst>
            </p:cNvPr>
            <p:cNvSpPr txBox="1"/>
            <p:nvPr/>
          </p:nvSpPr>
          <p:spPr>
            <a:xfrm>
              <a:off x="3379361" y="4419364"/>
              <a:ext cx="627647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300,1</a:t>
              </a:r>
            </a:p>
          </p:txBody>
        </p:sp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CDACBA7E-E4BD-46DF-B182-BB1700924456}"/>
              </a:ext>
            </a:extLst>
          </p:cNvPr>
          <p:cNvGrpSpPr/>
          <p:nvPr/>
        </p:nvGrpSpPr>
        <p:grpSpPr>
          <a:xfrm>
            <a:off x="3198439" y="4485068"/>
            <a:ext cx="1459925" cy="741334"/>
            <a:chOff x="9438593" y="2676521"/>
            <a:chExt cx="1366892" cy="875806"/>
          </a:xfrm>
        </p:grpSpPr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C4C2398F-CD18-40EA-8498-3C98AAE1C684}"/>
                </a:ext>
              </a:extLst>
            </p:cNvPr>
            <p:cNvSpPr txBox="1"/>
            <p:nvPr/>
          </p:nvSpPr>
          <p:spPr>
            <a:xfrm>
              <a:off x="9676563" y="2676521"/>
              <a:ext cx="780833" cy="309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/>
                <a:t>59/3 113</a:t>
              </a:r>
              <a:endPara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E673F6F3-08EC-414C-8C29-8A13DF94EB39}"/>
                </a:ext>
              </a:extLst>
            </p:cNvPr>
            <p:cNvSpPr txBox="1"/>
            <p:nvPr/>
          </p:nvSpPr>
          <p:spPr>
            <a:xfrm>
              <a:off x="9670238" y="2976404"/>
              <a:ext cx="787158" cy="3090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426,2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65C1508E-F8C6-4A25-9577-EFAF42A3050E}"/>
                </a:ext>
              </a:extLst>
            </p:cNvPr>
            <p:cNvSpPr txBox="1"/>
            <p:nvPr/>
          </p:nvSpPr>
          <p:spPr>
            <a:xfrm>
              <a:off x="9438593" y="3225081"/>
              <a:ext cx="1366892" cy="32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Sokolov</a:t>
              </a:r>
            </a:p>
          </p:txBody>
        </p:sp>
      </p:grp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00BB3E43-E1F6-4D09-AECF-1DC2FCB02C61}"/>
              </a:ext>
            </a:extLst>
          </p:cNvPr>
          <p:cNvGrpSpPr/>
          <p:nvPr/>
        </p:nvGrpSpPr>
        <p:grpSpPr>
          <a:xfrm>
            <a:off x="4381450" y="4595438"/>
            <a:ext cx="1503034" cy="794471"/>
            <a:chOff x="10414751" y="2044919"/>
            <a:chExt cx="1561504" cy="938583"/>
          </a:xfrm>
        </p:grpSpPr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69928173-BE3A-4809-B6FF-F663B8DD88EC}"/>
                </a:ext>
              </a:extLst>
            </p:cNvPr>
            <p:cNvSpPr txBox="1"/>
            <p:nvPr/>
          </p:nvSpPr>
          <p:spPr>
            <a:xfrm>
              <a:off x="10751746" y="2044919"/>
              <a:ext cx="871477" cy="309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78/3 774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A6A8E013-22E1-491C-9F00-6416C477175F}"/>
                </a:ext>
              </a:extLst>
            </p:cNvPr>
            <p:cNvSpPr txBox="1"/>
            <p:nvPr/>
          </p:nvSpPr>
          <p:spPr>
            <a:xfrm>
              <a:off x="10751744" y="2348860"/>
              <a:ext cx="876655" cy="3090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377,1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04BD132-9951-47E7-8178-2227698ECE6F}"/>
                </a:ext>
              </a:extLst>
            </p:cNvPr>
            <p:cNvSpPr txBox="1"/>
            <p:nvPr/>
          </p:nvSpPr>
          <p:spPr>
            <a:xfrm>
              <a:off x="10414751" y="2656257"/>
              <a:ext cx="1561504" cy="32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Karlovy Vary</a:t>
              </a:r>
            </a:p>
          </p:txBody>
        </p:sp>
      </p:grpSp>
      <p:grpSp>
        <p:nvGrpSpPr>
          <p:cNvPr id="84" name="Skupina 83">
            <a:extLst>
              <a:ext uri="{FF2B5EF4-FFF2-40B4-BE49-F238E27FC236}">
                <a16:creationId xmlns:a16="http://schemas.microsoft.com/office/drawing/2014/main" id="{EBE63FA9-D70C-48F1-ABD2-A216414758CE}"/>
              </a:ext>
            </a:extLst>
          </p:cNvPr>
          <p:cNvGrpSpPr/>
          <p:nvPr/>
        </p:nvGrpSpPr>
        <p:grpSpPr>
          <a:xfrm>
            <a:off x="4871028" y="3690120"/>
            <a:ext cx="1718895" cy="746008"/>
            <a:chOff x="6895582" y="4828086"/>
            <a:chExt cx="1507295" cy="746008"/>
          </a:xfrm>
        </p:grpSpPr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2F2469F5-C4FE-4A33-B320-02CFFF573ACA}"/>
                </a:ext>
              </a:extLst>
            </p:cNvPr>
            <p:cNvSpPr txBox="1"/>
            <p:nvPr/>
          </p:nvSpPr>
          <p:spPr>
            <a:xfrm>
              <a:off x="7173725" y="4828086"/>
              <a:ext cx="788257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40/5 134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CE6BE441-51CF-4766-9681-34A4B6EF20BC}"/>
                </a:ext>
              </a:extLst>
            </p:cNvPr>
            <p:cNvSpPr txBox="1"/>
            <p:nvPr/>
          </p:nvSpPr>
          <p:spPr>
            <a:xfrm>
              <a:off x="7173725" y="5097014"/>
              <a:ext cx="788257" cy="2302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365,8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D8AA33DF-B1B1-493B-8AF6-DA4BF90C5401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Chomutov</a:t>
              </a:r>
            </a:p>
          </p:txBody>
        </p:sp>
      </p:grpSp>
      <p:grpSp>
        <p:nvGrpSpPr>
          <p:cNvPr id="88" name="Skupina 87">
            <a:extLst>
              <a:ext uri="{FF2B5EF4-FFF2-40B4-BE49-F238E27FC236}">
                <a16:creationId xmlns:a16="http://schemas.microsoft.com/office/drawing/2014/main" id="{366A83FF-C023-4DED-940E-E6F94AB7874B}"/>
              </a:ext>
            </a:extLst>
          </p:cNvPr>
          <p:cNvGrpSpPr/>
          <p:nvPr/>
        </p:nvGrpSpPr>
        <p:grpSpPr>
          <a:xfrm>
            <a:off x="5690566" y="3366142"/>
            <a:ext cx="2043410" cy="750236"/>
            <a:chOff x="7952414" y="2045381"/>
            <a:chExt cx="1507295" cy="750236"/>
          </a:xfrm>
        </p:grpSpPr>
        <p:grpSp>
          <p:nvGrpSpPr>
            <p:cNvPr id="89" name="Skupina 88">
              <a:extLst>
                <a:ext uri="{FF2B5EF4-FFF2-40B4-BE49-F238E27FC236}">
                  <a16:creationId xmlns:a16="http://schemas.microsoft.com/office/drawing/2014/main" id="{E13EB885-F956-434C-8EF9-4563FE3967BC}"/>
                </a:ext>
              </a:extLst>
            </p:cNvPr>
            <p:cNvGrpSpPr/>
            <p:nvPr/>
          </p:nvGrpSpPr>
          <p:grpSpPr>
            <a:xfrm>
              <a:off x="8391406" y="2045381"/>
              <a:ext cx="629318" cy="523477"/>
              <a:chOff x="9944576" y="3519611"/>
              <a:chExt cx="600413" cy="434700"/>
            </a:xfrm>
          </p:grpSpPr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E91FE31E-DA98-4903-8084-E0BF8121019E}"/>
                  </a:ext>
                </a:extLst>
              </p:cNvPr>
              <p:cNvSpPr txBox="1"/>
              <p:nvPr/>
            </p:nvSpPr>
            <p:spPr>
              <a:xfrm>
                <a:off x="9944581" y="3519611"/>
                <a:ext cx="600408" cy="21724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25/3 850</a:t>
                </a:r>
                <a:endPara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DA76E804-0C7A-4260-9454-D6C79FA262CF}"/>
                  </a:ext>
                </a:extLst>
              </p:cNvPr>
              <p:cNvSpPr txBox="1"/>
              <p:nvPr/>
            </p:nvSpPr>
            <p:spPr>
              <a:xfrm>
                <a:off x="9944576" y="3737069"/>
                <a:ext cx="600408" cy="2172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392,1</a:t>
                </a:r>
              </a:p>
            </p:txBody>
          </p:sp>
        </p:grp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6781CD17-61B0-4C8C-BBF4-EBEDB47485BC}"/>
                </a:ext>
              </a:extLst>
            </p:cNvPr>
            <p:cNvSpPr txBox="1"/>
            <p:nvPr/>
          </p:nvSpPr>
          <p:spPr>
            <a:xfrm>
              <a:off x="7952414" y="251861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Most</a:t>
              </a: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934780A-C2B9-4B4F-B28F-1AC0DB1AB885}"/>
              </a:ext>
            </a:extLst>
          </p:cNvPr>
          <p:cNvGrpSpPr/>
          <p:nvPr/>
        </p:nvGrpSpPr>
        <p:grpSpPr>
          <a:xfrm>
            <a:off x="6488600" y="2615417"/>
            <a:ext cx="1064347" cy="773719"/>
            <a:chOff x="6732640" y="2787030"/>
            <a:chExt cx="1064347" cy="773719"/>
          </a:xfrm>
        </p:grpSpPr>
        <p:sp>
          <p:nvSpPr>
            <p:cNvPr id="94" name="TextovéPole 93">
              <a:extLst>
                <a:ext uri="{FF2B5EF4-FFF2-40B4-BE49-F238E27FC236}">
                  <a16:creationId xmlns:a16="http://schemas.microsoft.com/office/drawing/2014/main" id="{26D36EA4-2167-4843-AC28-4FD580CE0095}"/>
                </a:ext>
              </a:extLst>
            </p:cNvPr>
            <p:cNvSpPr txBox="1"/>
            <p:nvPr/>
          </p:nvSpPr>
          <p:spPr>
            <a:xfrm>
              <a:off x="6732640" y="2787030"/>
              <a:ext cx="835110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noProof="0" dirty="0">
                  <a:solidFill>
                    <a:srgbClr val="FFFFFF"/>
                  </a:solidFill>
                  <a:latin typeface="Segoe UI"/>
                </a:rPr>
                <a:t>85/3 961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03E0E137-5364-4096-86A1-5415AB2F4AA4}"/>
                </a:ext>
              </a:extLst>
            </p:cNvPr>
            <p:cNvSpPr txBox="1"/>
            <p:nvPr/>
          </p:nvSpPr>
          <p:spPr>
            <a:xfrm>
              <a:off x="6732641" y="3047810"/>
              <a:ext cx="835110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425,3</a:t>
              </a: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320FE6F6-5B60-4005-8579-4AEBFBC84BEF}"/>
                </a:ext>
              </a:extLst>
            </p:cNvPr>
            <p:cNvSpPr txBox="1"/>
            <p:nvPr/>
          </p:nvSpPr>
          <p:spPr>
            <a:xfrm>
              <a:off x="6820591" y="3283750"/>
              <a:ext cx="976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Teplice</a:t>
              </a:r>
            </a:p>
          </p:txBody>
        </p:sp>
      </p:grpSp>
      <p:grpSp>
        <p:nvGrpSpPr>
          <p:cNvPr id="97" name="Skupina 96">
            <a:extLst>
              <a:ext uri="{FF2B5EF4-FFF2-40B4-BE49-F238E27FC236}">
                <a16:creationId xmlns:a16="http://schemas.microsoft.com/office/drawing/2014/main" id="{A8502A9C-45DE-4D40-A0D5-ED0344C5F53F}"/>
              </a:ext>
            </a:extLst>
          </p:cNvPr>
          <p:cNvGrpSpPr/>
          <p:nvPr/>
        </p:nvGrpSpPr>
        <p:grpSpPr>
          <a:xfrm>
            <a:off x="7079334" y="2361047"/>
            <a:ext cx="1413374" cy="964754"/>
            <a:chOff x="9603065" y="3451429"/>
            <a:chExt cx="1507295" cy="964754"/>
          </a:xfrm>
        </p:grpSpPr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EF392729-D51E-43E9-B739-377A2FCAA17E}"/>
                </a:ext>
              </a:extLst>
            </p:cNvPr>
            <p:cNvSpPr txBox="1"/>
            <p:nvPr/>
          </p:nvSpPr>
          <p:spPr>
            <a:xfrm>
              <a:off x="9989546" y="3451429"/>
              <a:ext cx="865656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51/4 827</a:t>
              </a:r>
            </a:p>
          </p:txBody>
        </p:sp>
        <p:sp>
          <p:nvSpPr>
            <p:cNvPr id="99" name="TextovéPole 98">
              <a:extLst>
                <a:ext uri="{FF2B5EF4-FFF2-40B4-BE49-F238E27FC236}">
                  <a16:creationId xmlns:a16="http://schemas.microsoft.com/office/drawing/2014/main" id="{81E6DB8B-2291-49D8-832F-5ECB1AB385B8}"/>
                </a:ext>
              </a:extLst>
            </p:cNvPr>
            <p:cNvSpPr txBox="1"/>
            <p:nvPr/>
          </p:nvSpPr>
          <p:spPr>
            <a:xfrm>
              <a:off x="9989546" y="3713102"/>
              <a:ext cx="865656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407,2</a:t>
              </a:r>
            </a:p>
          </p:txBody>
        </p: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99C6C28B-67F8-420D-8853-4E9DE1D73112}"/>
                </a:ext>
              </a:extLst>
            </p:cNvPr>
            <p:cNvSpPr txBox="1"/>
            <p:nvPr/>
          </p:nvSpPr>
          <p:spPr>
            <a:xfrm>
              <a:off x="9603065" y="3954518"/>
              <a:ext cx="1507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Ústí</a:t>
              </a:r>
              <a:b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n/Labem</a:t>
              </a:r>
            </a:p>
          </p:txBody>
        </p:sp>
      </p:grpSp>
      <p:grpSp>
        <p:nvGrpSpPr>
          <p:cNvPr id="101" name="Skupina 100">
            <a:extLst>
              <a:ext uri="{FF2B5EF4-FFF2-40B4-BE49-F238E27FC236}">
                <a16:creationId xmlns:a16="http://schemas.microsoft.com/office/drawing/2014/main" id="{14010AD9-F23C-4D00-9089-F6532E49DD6D}"/>
              </a:ext>
            </a:extLst>
          </p:cNvPr>
          <p:cNvGrpSpPr/>
          <p:nvPr/>
        </p:nvGrpSpPr>
        <p:grpSpPr>
          <a:xfrm>
            <a:off x="7619704" y="1811611"/>
            <a:ext cx="1856864" cy="796433"/>
            <a:chOff x="10422152" y="2818287"/>
            <a:chExt cx="1507295" cy="796433"/>
          </a:xfrm>
        </p:grpSpPr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93BE8060-A228-4E87-AD20-5B9618C710F5}"/>
                </a:ext>
              </a:extLst>
            </p:cNvPr>
            <p:cNvSpPr txBox="1"/>
            <p:nvPr/>
          </p:nvSpPr>
          <p:spPr>
            <a:xfrm>
              <a:off x="10849254" y="2818287"/>
              <a:ext cx="653092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110/4 391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3" name="TextovéPole 102">
              <a:extLst>
                <a:ext uri="{FF2B5EF4-FFF2-40B4-BE49-F238E27FC236}">
                  <a16:creationId xmlns:a16="http://schemas.microsoft.com/office/drawing/2014/main" id="{1F061207-6370-46C1-8098-1CEE2F418122}"/>
                </a:ext>
              </a:extLst>
            </p:cNvPr>
            <p:cNvSpPr txBox="1"/>
            <p:nvPr/>
          </p:nvSpPr>
          <p:spPr>
            <a:xfrm>
              <a:off x="10849254" y="3081897"/>
              <a:ext cx="65309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532,6</a:t>
              </a:r>
            </a:p>
          </p:txBody>
        </p:sp>
        <p:sp>
          <p:nvSpPr>
            <p:cNvPr id="104" name="TextovéPole 103">
              <a:extLst>
                <a:ext uri="{FF2B5EF4-FFF2-40B4-BE49-F238E27FC236}">
                  <a16:creationId xmlns:a16="http://schemas.microsoft.com/office/drawing/2014/main" id="{62CCD16F-BE48-45CC-941A-68CC8A65AC1A}"/>
                </a:ext>
              </a:extLst>
            </p:cNvPr>
            <p:cNvSpPr txBox="1"/>
            <p:nvPr/>
          </p:nvSpPr>
          <p:spPr>
            <a:xfrm>
              <a:off x="10422152" y="3337721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Děčín</a:t>
              </a:r>
            </a:p>
          </p:txBody>
        </p:sp>
      </p:grpSp>
      <p:graphicFrame>
        <p:nvGraphicFramePr>
          <p:cNvPr id="110" name="Tabulka 109">
            <a:extLst>
              <a:ext uri="{FF2B5EF4-FFF2-40B4-BE49-F238E27FC236}">
                <a16:creationId xmlns:a16="http://schemas.microsoft.com/office/drawing/2014/main" id="{BEE2F9EE-58B9-4E5D-B8FC-BFA8A1B2C828}"/>
              </a:ext>
            </a:extLst>
          </p:cNvPr>
          <p:cNvGraphicFramePr>
            <a:graphicFrameLocks noGrp="1"/>
          </p:cNvGraphicFramePr>
          <p:nvPr/>
        </p:nvGraphicFramePr>
        <p:xfrm>
          <a:off x="9459436" y="906090"/>
          <a:ext cx="564140" cy="261609"/>
        </p:xfrm>
        <a:graphic>
          <a:graphicData uri="http://schemas.openxmlformats.org/drawingml/2006/table">
            <a:tbl>
              <a:tblPr/>
              <a:tblGrid>
                <a:gridCol w="564140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261609">
                <a:tc>
                  <a:txBody>
                    <a:bodyPr/>
                    <a:lstStyle/>
                    <a:p>
                      <a:r>
                        <a:rPr lang="de-DE" sz="1200" b="1" noProof="0" dirty="0">
                          <a:solidFill>
                            <a:schemeClr val="tx1"/>
                          </a:solidFill>
                          <a:effectLst/>
                        </a:rPr>
                        <a:t>Görlitz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13D0DF0C-332E-47DA-801B-D67C432E6756}"/>
              </a:ext>
            </a:extLst>
          </p:cNvPr>
          <p:cNvSpPr txBox="1"/>
          <p:nvPr/>
        </p:nvSpPr>
        <p:spPr>
          <a:xfrm>
            <a:off x="9330423" y="1168906"/>
            <a:ext cx="881361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8/2 956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A2589391-8426-45DC-81C7-5E0712C523A4}"/>
              </a:ext>
            </a:extLst>
          </p:cNvPr>
          <p:cNvSpPr txBox="1"/>
          <p:nvPr/>
        </p:nvSpPr>
        <p:spPr>
          <a:xfrm>
            <a:off x="9330423" y="1418584"/>
            <a:ext cx="881361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229,9</a:t>
            </a:r>
          </a:p>
        </p:txBody>
      </p: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AF48EBF8-90E0-4C4B-8BF1-18F35B6D9577}"/>
              </a:ext>
            </a:extLst>
          </p:cNvPr>
          <p:cNvGrpSpPr/>
          <p:nvPr/>
        </p:nvGrpSpPr>
        <p:grpSpPr>
          <a:xfrm>
            <a:off x="8526086" y="2819523"/>
            <a:ext cx="1856864" cy="796433"/>
            <a:chOff x="10422152" y="2818287"/>
            <a:chExt cx="1507295" cy="796433"/>
          </a:xfrm>
        </p:grpSpPr>
        <p:sp>
          <p:nvSpPr>
            <p:cNvPr id="127" name="TextovéPole 126">
              <a:extLst>
                <a:ext uri="{FF2B5EF4-FFF2-40B4-BE49-F238E27FC236}">
                  <a16:creationId xmlns:a16="http://schemas.microsoft.com/office/drawing/2014/main" id="{62D85DFA-A277-4D30-8C9D-600AF79065CF}"/>
                </a:ext>
              </a:extLst>
            </p:cNvPr>
            <p:cNvSpPr txBox="1"/>
            <p:nvPr/>
          </p:nvSpPr>
          <p:spPr>
            <a:xfrm>
              <a:off x="10849254" y="2818287"/>
              <a:ext cx="653092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106/3 545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" name="TextovéPole 127">
              <a:extLst>
                <a:ext uri="{FF2B5EF4-FFF2-40B4-BE49-F238E27FC236}">
                  <a16:creationId xmlns:a16="http://schemas.microsoft.com/office/drawing/2014/main" id="{5D8FE33A-8004-4F4F-B090-7DE1969DA242}"/>
                </a:ext>
              </a:extLst>
            </p:cNvPr>
            <p:cNvSpPr txBox="1"/>
            <p:nvPr/>
          </p:nvSpPr>
          <p:spPr>
            <a:xfrm>
              <a:off x="10849254" y="3081897"/>
              <a:ext cx="65309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550,8</a:t>
              </a:r>
            </a:p>
          </p:txBody>
        </p:sp>
        <p:sp>
          <p:nvSpPr>
            <p:cNvPr id="129" name="TextovéPole 128">
              <a:extLst>
                <a:ext uri="{FF2B5EF4-FFF2-40B4-BE49-F238E27FC236}">
                  <a16:creationId xmlns:a16="http://schemas.microsoft.com/office/drawing/2014/main" id="{82BFD3E5-A124-4C7A-A0D1-A8424BF4A357}"/>
                </a:ext>
              </a:extLst>
            </p:cNvPr>
            <p:cNvSpPr txBox="1"/>
            <p:nvPr/>
          </p:nvSpPr>
          <p:spPr>
            <a:xfrm>
              <a:off x="10422152" y="3337721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Česká Lípa</a:t>
              </a:r>
            </a:p>
          </p:txBody>
        </p:sp>
      </p:grpSp>
      <p:grpSp>
        <p:nvGrpSpPr>
          <p:cNvPr id="93" name="Skupina 92">
            <a:extLst>
              <a:ext uri="{FF2B5EF4-FFF2-40B4-BE49-F238E27FC236}">
                <a16:creationId xmlns:a16="http://schemas.microsoft.com/office/drawing/2014/main" id="{A9AFD3B2-9A77-4001-9273-03C65ECB9B00}"/>
              </a:ext>
            </a:extLst>
          </p:cNvPr>
          <p:cNvGrpSpPr/>
          <p:nvPr/>
        </p:nvGrpSpPr>
        <p:grpSpPr>
          <a:xfrm>
            <a:off x="1716560" y="5028272"/>
            <a:ext cx="1214545" cy="878574"/>
            <a:chOff x="5218541" y="3224646"/>
            <a:chExt cx="1599571" cy="1197075"/>
          </a:xfrm>
        </p:grpSpPr>
        <p:sp>
          <p:nvSpPr>
            <p:cNvPr id="105" name="TextovéPole 104">
              <a:extLst>
                <a:ext uri="{FF2B5EF4-FFF2-40B4-BE49-F238E27FC236}">
                  <a16:creationId xmlns:a16="http://schemas.microsoft.com/office/drawing/2014/main" id="{A098442C-F3FD-46CF-A666-3D3F913D8CD1}"/>
                </a:ext>
              </a:extLst>
            </p:cNvPr>
            <p:cNvSpPr txBox="1"/>
            <p:nvPr/>
          </p:nvSpPr>
          <p:spPr>
            <a:xfrm>
              <a:off x="5476787" y="3224646"/>
              <a:ext cx="1064520" cy="3774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3/1 086</a:t>
              </a:r>
              <a:endPara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0FE2E555-6C34-4A14-8338-BCD9811DCF5E}"/>
                </a:ext>
              </a:extLst>
            </p:cNvPr>
            <p:cNvSpPr txBox="1"/>
            <p:nvPr/>
          </p:nvSpPr>
          <p:spPr>
            <a:xfrm>
              <a:off x="5476787" y="3609024"/>
              <a:ext cx="1067578" cy="35644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90,8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" name="TextovéPole 106">
              <a:extLst>
                <a:ext uri="{FF2B5EF4-FFF2-40B4-BE49-F238E27FC236}">
                  <a16:creationId xmlns:a16="http://schemas.microsoft.com/office/drawing/2014/main" id="{A90C533A-60B6-4DC4-994F-70DE3DDC6C62}"/>
                </a:ext>
              </a:extLst>
            </p:cNvPr>
            <p:cNvSpPr txBox="1"/>
            <p:nvPr/>
          </p:nvSpPr>
          <p:spPr>
            <a:xfrm>
              <a:off x="5218541" y="4044304"/>
              <a:ext cx="1599571" cy="377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Wunsiedel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7170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B11B46C8-5E2E-4677-8968-F6C258E7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20" y="955508"/>
            <a:ext cx="4870361" cy="5348145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075C272-1DC5-47E1-9A2F-BBFBF589AC6F}"/>
              </a:ext>
            </a:extLst>
          </p:cNvPr>
          <p:cNvGrpSpPr/>
          <p:nvPr/>
        </p:nvGrpSpPr>
        <p:grpSpPr>
          <a:xfrm>
            <a:off x="4097787" y="3620396"/>
            <a:ext cx="1437752" cy="758301"/>
            <a:chOff x="544377" y="3647556"/>
            <a:chExt cx="1183565" cy="758301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DDC260F5-9508-480B-8B05-8F2F8B301917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Schwandorf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BA32EC8-0B27-4A99-9617-A6EA1A77D485}"/>
                </a:ext>
              </a:extLst>
            </p:cNvPr>
            <p:cNvSpPr txBox="1"/>
            <p:nvPr/>
          </p:nvSpPr>
          <p:spPr>
            <a:xfrm>
              <a:off x="792576" y="3905895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249,5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AF745496-2C28-4C61-8143-B447957740FC}"/>
                </a:ext>
              </a:extLst>
            </p:cNvPr>
            <p:cNvSpPr txBox="1"/>
            <p:nvPr/>
          </p:nvSpPr>
          <p:spPr>
            <a:xfrm>
              <a:off x="793561" y="3647556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5/1 572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A7788FB-EDA4-47AD-98AA-E8F7AF682C9E}"/>
              </a:ext>
            </a:extLst>
          </p:cNvPr>
          <p:cNvGrpSpPr/>
          <p:nvPr/>
        </p:nvGrpSpPr>
        <p:grpSpPr>
          <a:xfrm>
            <a:off x="5202083" y="4095991"/>
            <a:ext cx="1297914" cy="729870"/>
            <a:chOff x="8464272" y="4683197"/>
            <a:chExt cx="1183565" cy="729870"/>
          </a:xfrm>
        </p:grpSpPr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010E5634-A79C-4DCC-B557-CCD6F984144B}"/>
                </a:ext>
              </a:extLst>
            </p:cNvPr>
            <p:cNvSpPr txBox="1"/>
            <p:nvPr/>
          </p:nvSpPr>
          <p:spPr>
            <a:xfrm>
              <a:off x="8464272" y="5136068"/>
              <a:ext cx="1183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Cham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A2E2E17E-B82B-4F16-BC98-D5871140140B}"/>
                </a:ext>
              </a:extLst>
            </p:cNvPr>
            <p:cNvSpPr txBox="1"/>
            <p:nvPr/>
          </p:nvSpPr>
          <p:spPr>
            <a:xfrm>
              <a:off x="8738700" y="4935475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157,0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F4985E6-A640-4CF9-A2EE-7367879C051A}"/>
                </a:ext>
              </a:extLst>
            </p:cNvPr>
            <p:cNvSpPr txBox="1"/>
            <p:nvPr/>
          </p:nvSpPr>
          <p:spPr>
            <a:xfrm>
              <a:off x="8739685" y="4683197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6/1 383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F786CC53-FFEC-48CE-A3E8-1B75DB006BD6}"/>
              </a:ext>
            </a:extLst>
          </p:cNvPr>
          <p:cNvGrpSpPr/>
          <p:nvPr/>
        </p:nvGrpSpPr>
        <p:grpSpPr>
          <a:xfrm>
            <a:off x="6226544" y="4921280"/>
            <a:ext cx="1183565" cy="739670"/>
            <a:chOff x="9355805" y="5471184"/>
            <a:chExt cx="1183565" cy="739670"/>
          </a:xfrm>
        </p:grpSpPr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280CE7CC-2546-43FC-BFFA-75CF78E78D3E}"/>
                </a:ext>
              </a:extLst>
            </p:cNvPr>
            <p:cNvSpPr txBox="1"/>
            <p:nvPr/>
          </p:nvSpPr>
          <p:spPr>
            <a:xfrm>
              <a:off x="9355805" y="5933856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Regen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2C2C174F-BD55-4D59-A67E-7F1FF62C26BC}"/>
                </a:ext>
              </a:extLst>
            </p:cNvPr>
            <p:cNvSpPr txBox="1"/>
            <p:nvPr/>
          </p:nvSpPr>
          <p:spPr>
            <a:xfrm>
              <a:off x="9582387" y="5730199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155,0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396FDAAB-620F-44EB-8952-4FAAB387C368}"/>
                </a:ext>
              </a:extLst>
            </p:cNvPr>
            <p:cNvSpPr txBox="1"/>
            <p:nvPr/>
          </p:nvSpPr>
          <p:spPr>
            <a:xfrm>
              <a:off x="9574791" y="5471184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b="1" dirty="0">
                  <a:solidFill>
                    <a:srgbClr val="C00000"/>
                  </a:solidFill>
                </a:rPr>
                <a:t>26/767</a:t>
              </a:r>
              <a:endPara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EF5305B-3E1C-4849-9A70-B41FE2F54837}"/>
              </a:ext>
            </a:extLst>
          </p:cNvPr>
          <p:cNvGrpSpPr/>
          <p:nvPr/>
        </p:nvGrpSpPr>
        <p:grpSpPr>
          <a:xfrm>
            <a:off x="7066319" y="5394882"/>
            <a:ext cx="1183565" cy="914068"/>
            <a:chOff x="3823648" y="5766647"/>
            <a:chExt cx="1183565" cy="914068"/>
          </a:xfrm>
        </p:grpSpPr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3A00B7A4-460A-47B6-AF51-619ABC14CD82}"/>
                </a:ext>
              </a:extLst>
            </p:cNvPr>
            <p:cNvSpPr txBox="1"/>
            <p:nvPr/>
          </p:nvSpPr>
          <p:spPr>
            <a:xfrm>
              <a:off x="3823648" y="6219050"/>
              <a:ext cx="1183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Freyung-Grafenau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B890F99D-0E48-4096-BAC0-A4B831076B1E}"/>
                </a:ext>
              </a:extLst>
            </p:cNvPr>
            <p:cNvSpPr txBox="1"/>
            <p:nvPr/>
          </p:nvSpPr>
          <p:spPr>
            <a:xfrm>
              <a:off x="4051893" y="6023473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371,4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EEBDF026-CDE0-4670-BCD4-28B38FAE525A}"/>
                </a:ext>
              </a:extLst>
            </p:cNvPr>
            <p:cNvSpPr txBox="1"/>
            <p:nvPr/>
          </p:nvSpPr>
          <p:spPr>
            <a:xfrm>
              <a:off x="4053350" y="5766647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28/944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81174226-542F-4F16-81D7-40ED2EBCEFF1}"/>
              </a:ext>
            </a:extLst>
          </p:cNvPr>
          <p:cNvGrpSpPr/>
          <p:nvPr/>
        </p:nvGrpSpPr>
        <p:grpSpPr>
          <a:xfrm>
            <a:off x="6656462" y="3813008"/>
            <a:ext cx="1656301" cy="745417"/>
            <a:chOff x="9879817" y="4519230"/>
            <a:chExt cx="1507295" cy="745417"/>
          </a:xfrm>
        </p:grpSpPr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73265096-C92D-4D6B-9046-F144F149D202}"/>
                </a:ext>
              </a:extLst>
            </p:cNvPr>
            <p:cNvSpPr txBox="1"/>
            <p:nvPr/>
          </p:nvSpPr>
          <p:spPr>
            <a:xfrm>
              <a:off x="10305729" y="4778589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494,2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C09BF8D3-784A-40C6-907E-8433603ADE7F}"/>
                </a:ext>
              </a:extLst>
            </p:cNvPr>
            <p:cNvSpPr txBox="1"/>
            <p:nvPr/>
          </p:nvSpPr>
          <p:spPr>
            <a:xfrm>
              <a:off x="10306714" y="451923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32/3 710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742EDEA8-4099-48F6-8A13-4129BBF58104}"/>
                </a:ext>
              </a:extLst>
            </p:cNvPr>
            <p:cNvSpPr txBox="1"/>
            <p:nvPr/>
          </p:nvSpPr>
          <p:spPr>
            <a:xfrm>
              <a:off x="9879817" y="498764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Klatovy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F4D8E257-579F-4F2B-9F4C-C53B436764E1}"/>
              </a:ext>
            </a:extLst>
          </p:cNvPr>
          <p:cNvGrpSpPr/>
          <p:nvPr/>
        </p:nvGrpSpPr>
        <p:grpSpPr>
          <a:xfrm>
            <a:off x="5476511" y="3261397"/>
            <a:ext cx="1699352" cy="714530"/>
            <a:chOff x="8794927" y="3766330"/>
            <a:chExt cx="1507295" cy="714530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AF88D893-A182-4FFE-88BB-2C67B392D32B}"/>
                </a:ext>
              </a:extLst>
            </p:cNvPr>
            <p:cNvSpPr txBox="1"/>
            <p:nvPr/>
          </p:nvSpPr>
          <p:spPr>
            <a:xfrm>
              <a:off x="9220839" y="4019424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362,5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892C22A1-8FA0-402E-9A23-FC5D973CC9FE}"/>
                </a:ext>
              </a:extLst>
            </p:cNvPr>
            <p:cNvSpPr txBox="1"/>
            <p:nvPr/>
          </p:nvSpPr>
          <p:spPr>
            <a:xfrm>
              <a:off x="9221824" y="376633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23/2 671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C104C118-B154-4A0D-8288-90F85117E563}"/>
                </a:ext>
              </a:extLst>
            </p:cNvPr>
            <p:cNvSpPr txBox="1"/>
            <p:nvPr/>
          </p:nvSpPr>
          <p:spPr>
            <a:xfrm>
              <a:off x="8794927" y="4203861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Domažlice</a:t>
              </a:r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34F1DCBE-EBA7-4C44-9E12-4C0A1AA32E3A}"/>
              </a:ext>
            </a:extLst>
          </p:cNvPr>
          <p:cNvGrpSpPr/>
          <p:nvPr/>
        </p:nvGrpSpPr>
        <p:grpSpPr>
          <a:xfrm>
            <a:off x="3288235" y="1842396"/>
            <a:ext cx="2462407" cy="557695"/>
            <a:chOff x="4569334" y="4190492"/>
            <a:chExt cx="3029947" cy="867106"/>
          </a:xfrm>
        </p:grpSpPr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69345F62-B5C0-455D-9C1B-2BC9B1A77F94}"/>
                </a:ext>
              </a:extLst>
            </p:cNvPr>
            <p:cNvSpPr txBox="1"/>
            <p:nvPr/>
          </p:nvSpPr>
          <p:spPr>
            <a:xfrm>
              <a:off x="6512914" y="4650846"/>
              <a:ext cx="1086365" cy="40675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130,5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693D73F5-3721-4F15-A509-7EAFDB6CAE5A}"/>
                </a:ext>
              </a:extLst>
            </p:cNvPr>
            <p:cNvSpPr txBox="1"/>
            <p:nvPr/>
          </p:nvSpPr>
          <p:spPr>
            <a:xfrm>
              <a:off x="6512916" y="4190492"/>
              <a:ext cx="1086365" cy="4686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19/1 647</a:t>
              </a: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FB301A1E-166B-4244-A034-790974E35A6E}"/>
                </a:ext>
              </a:extLst>
            </p:cNvPr>
            <p:cNvSpPr txBox="1"/>
            <p:nvPr/>
          </p:nvSpPr>
          <p:spPr>
            <a:xfrm>
              <a:off x="4569334" y="4481431"/>
              <a:ext cx="2163071" cy="43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Tirschenreuth</a:t>
              </a: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B8C7D43-E67B-4CAB-807D-69674F342C0E}"/>
              </a:ext>
            </a:extLst>
          </p:cNvPr>
          <p:cNvGrpSpPr/>
          <p:nvPr/>
        </p:nvGrpSpPr>
        <p:grpSpPr>
          <a:xfrm>
            <a:off x="3619987" y="2741331"/>
            <a:ext cx="1826840" cy="511269"/>
            <a:chOff x="3619987" y="2741331"/>
            <a:chExt cx="1739269" cy="511269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FDCA8938-80B7-47CB-A9D7-31CEAE8263CE}"/>
                </a:ext>
              </a:extLst>
            </p:cNvPr>
            <p:cNvSpPr txBox="1"/>
            <p:nvPr/>
          </p:nvSpPr>
          <p:spPr>
            <a:xfrm>
              <a:off x="4729596" y="3000600"/>
              <a:ext cx="620135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b="1" dirty="0">
                  <a:solidFill>
                    <a:srgbClr val="C00000"/>
                  </a:solidFill>
                </a:rPr>
                <a:t>109,1</a:t>
              </a:r>
              <a:endPara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4EF2F562-66C2-43AF-8F69-C37813EFE7B7}"/>
                </a:ext>
              </a:extLst>
            </p:cNvPr>
            <p:cNvSpPr txBox="1"/>
            <p:nvPr/>
          </p:nvSpPr>
          <p:spPr>
            <a:xfrm>
              <a:off x="3619987" y="2741331"/>
              <a:ext cx="118356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Neustadt a.d. Waldnaab</a:t>
              </a: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595739AF-C457-48DB-827D-D208B7E8E92D}"/>
                </a:ext>
              </a:extLst>
            </p:cNvPr>
            <p:cNvSpPr txBox="1"/>
            <p:nvPr/>
          </p:nvSpPr>
          <p:spPr>
            <a:xfrm>
              <a:off x="4724803" y="2742763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7/1 540</a:t>
              </a:r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65A97258-8A7E-4A1F-8C82-DAB3C20A1DB4}"/>
              </a:ext>
            </a:extLst>
          </p:cNvPr>
          <p:cNvGrpSpPr/>
          <p:nvPr/>
        </p:nvGrpSpPr>
        <p:grpSpPr>
          <a:xfrm>
            <a:off x="5446827" y="2212148"/>
            <a:ext cx="1575494" cy="782615"/>
            <a:chOff x="4527558" y="6112302"/>
            <a:chExt cx="1147387" cy="782615"/>
          </a:xfrm>
        </p:grpSpPr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C4F4C9C6-66B3-4FDE-AF1A-4371036CE658}"/>
                </a:ext>
              </a:extLst>
            </p:cNvPr>
            <p:cNvSpPr txBox="1"/>
            <p:nvPr/>
          </p:nvSpPr>
          <p:spPr>
            <a:xfrm>
              <a:off x="4763687" y="6112302"/>
              <a:ext cx="610027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srgbClr val="FFFFFF"/>
                  </a:solidFill>
                  <a:latin typeface="Segoe UI"/>
                </a:rPr>
                <a:t>29/1 848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AF8E4D58-6C6A-4C41-B942-A18714DFA14E}"/>
                </a:ext>
              </a:extLst>
            </p:cNvPr>
            <p:cNvSpPr txBox="1"/>
            <p:nvPr/>
          </p:nvSpPr>
          <p:spPr>
            <a:xfrm>
              <a:off x="4755634" y="6371652"/>
              <a:ext cx="618080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412,2</a:t>
              </a: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C13B32D7-8420-470D-B741-937359636988}"/>
                </a:ext>
              </a:extLst>
            </p:cNvPr>
            <p:cNvSpPr txBox="1"/>
            <p:nvPr/>
          </p:nvSpPr>
          <p:spPr>
            <a:xfrm>
              <a:off x="4527558" y="6617918"/>
              <a:ext cx="114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Tachov</a:t>
              </a:r>
            </a:p>
          </p:txBody>
        </p:sp>
      </p:grpSp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FF251162-B98C-4DA3-B6C0-2288E98F4113}"/>
              </a:ext>
            </a:extLst>
          </p:cNvPr>
          <p:cNvGrpSpPr/>
          <p:nvPr/>
        </p:nvGrpSpPr>
        <p:grpSpPr>
          <a:xfrm>
            <a:off x="7329472" y="4544871"/>
            <a:ext cx="1647053" cy="768607"/>
            <a:chOff x="9875474" y="4515970"/>
            <a:chExt cx="1507295" cy="768607"/>
          </a:xfrm>
        </p:grpSpPr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C44D5C7D-7543-47A9-BB48-A36840B22A5D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566,9</a:t>
              </a:r>
            </a:p>
          </p:txBody>
        </p:sp>
        <p:sp>
          <p:nvSpPr>
            <p:cNvPr id="107" name="TextovéPole 106">
              <a:extLst>
                <a:ext uri="{FF2B5EF4-FFF2-40B4-BE49-F238E27FC236}">
                  <a16:creationId xmlns:a16="http://schemas.microsoft.com/office/drawing/2014/main" id="{3E2BB28B-358F-4A3E-A742-166722E46FF4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>
                  <a:solidFill>
                    <a:prstClr val="white"/>
                  </a:solidFill>
                </a:rPr>
                <a:t>58/2 224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8" name="TextovéPole 107">
              <a:extLst>
                <a:ext uri="{FF2B5EF4-FFF2-40B4-BE49-F238E27FC236}">
                  <a16:creationId xmlns:a16="http://schemas.microsoft.com/office/drawing/2014/main" id="{603644B2-B4C2-4B3E-ADE3-B37564B8ED05}"/>
                </a:ext>
              </a:extLst>
            </p:cNvPr>
            <p:cNvSpPr txBox="1"/>
            <p:nvPr/>
          </p:nvSpPr>
          <p:spPr>
            <a:xfrm>
              <a:off x="9875474" y="500757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Prachatice</a:t>
              </a:r>
            </a:p>
          </p:txBody>
        </p:sp>
      </p:grp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9E64ABEC-7891-4D26-88EA-9219C54B1B9A}"/>
              </a:ext>
            </a:extLst>
          </p:cNvPr>
          <p:cNvGrpSpPr/>
          <p:nvPr/>
        </p:nvGrpSpPr>
        <p:grpSpPr>
          <a:xfrm>
            <a:off x="3684772" y="5797345"/>
            <a:ext cx="2710332" cy="511405"/>
            <a:chOff x="9882977" y="1817582"/>
            <a:chExt cx="2066551" cy="479115"/>
          </a:xfrm>
        </p:grpSpPr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FDD82E1F-FFA5-4EFA-B13F-7418AD3D7228}"/>
                </a:ext>
              </a:extLst>
            </p:cNvPr>
            <p:cNvSpPr txBox="1"/>
            <p:nvPr/>
          </p:nvSpPr>
          <p:spPr>
            <a:xfrm>
              <a:off x="9882977" y="1817582"/>
              <a:ext cx="2066549" cy="2595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přírůstek/celkem pozitivních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DC25180C-0701-4E76-8E5B-B3CEC92C443C}"/>
                </a:ext>
              </a:extLst>
            </p:cNvPr>
            <p:cNvSpPr txBox="1"/>
            <p:nvPr/>
          </p:nvSpPr>
          <p:spPr>
            <a:xfrm>
              <a:off x="9882977" y="2060607"/>
              <a:ext cx="2066551" cy="23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incidence 7 dní/100 000 obyvatel</a:t>
              </a:r>
            </a:p>
          </p:txBody>
        </p:sp>
      </p:grp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A9AFD3B2-9A77-4001-9273-03C65ECB9B00}"/>
              </a:ext>
            </a:extLst>
          </p:cNvPr>
          <p:cNvGrpSpPr/>
          <p:nvPr/>
        </p:nvGrpSpPr>
        <p:grpSpPr>
          <a:xfrm>
            <a:off x="3565885" y="1104490"/>
            <a:ext cx="1214545" cy="878574"/>
            <a:chOff x="5218541" y="3224646"/>
            <a:chExt cx="1599571" cy="1197075"/>
          </a:xfrm>
        </p:grpSpPr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A098442C-F3FD-46CF-A666-3D3F913D8CD1}"/>
                </a:ext>
              </a:extLst>
            </p:cNvPr>
            <p:cNvSpPr txBox="1"/>
            <p:nvPr/>
          </p:nvSpPr>
          <p:spPr>
            <a:xfrm>
              <a:off x="5476787" y="3224646"/>
              <a:ext cx="1064520" cy="3774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3/1 086</a:t>
              </a:r>
              <a:endPara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0FE2E555-6C34-4A14-8338-BCD9811DCF5E}"/>
                </a:ext>
              </a:extLst>
            </p:cNvPr>
            <p:cNvSpPr txBox="1"/>
            <p:nvPr/>
          </p:nvSpPr>
          <p:spPr>
            <a:xfrm>
              <a:off x="5476787" y="3609024"/>
              <a:ext cx="1067578" cy="35644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90,8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TextovéPole 60">
              <a:extLst>
                <a:ext uri="{FF2B5EF4-FFF2-40B4-BE49-F238E27FC236}">
                  <a16:creationId xmlns:a16="http://schemas.microsoft.com/office/drawing/2014/main" id="{A90C533A-60B6-4DC4-994F-70DE3DDC6C62}"/>
                </a:ext>
              </a:extLst>
            </p:cNvPr>
            <p:cNvSpPr txBox="1"/>
            <p:nvPr/>
          </p:nvSpPr>
          <p:spPr>
            <a:xfrm>
              <a:off x="5218541" y="4044304"/>
              <a:ext cx="1599571" cy="377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Wunsiedel</a:t>
              </a:r>
            </a:p>
          </p:txBody>
        </p: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1358359A-50D9-41CF-A9FC-F13B76356811}"/>
              </a:ext>
            </a:extLst>
          </p:cNvPr>
          <p:cNvGrpSpPr/>
          <p:nvPr/>
        </p:nvGrpSpPr>
        <p:grpSpPr>
          <a:xfrm>
            <a:off x="4570254" y="1048853"/>
            <a:ext cx="1366681" cy="745451"/>
            <a:chOff x="3084059" y="4160015"/>
            <a:chExt cx="1147387" cy="745451"/>
          </a:xfrm>
        </p:grpSpPr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F9E3FB84-193C-4BEE-8CC2-6BE6EF90A654}"/>
                </a:ext>
              </a:extLst>
            </p:cNvPr>
            <p:cNvSpPr txBox="1"/>
            <p:nvPr/>
          </p:nvSpPr>
          <p:spPr>
            <a:xfrm>
              <a:off x="3084059" y="4628467"/>
              <a:ext cx="114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Cheb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11198E5F-60F9-4C34-A7AA-55432D400E9A}"/>
                </a:ext>
              </a:extLst>
            </p:cNvPr>
            <p:cNvSpPr txBox="1"/>
            <p:nvPr/>
          </p:nvSpPr>
          <p:spPr>
            <a:xfrm>
              <a:off x="3387416" y="4160015"/>
              <a:ext cx="619593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37/2 709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7C3F9CF5-49B6-4D1E-AE57-13B007B3F23C}"/>
                </a:ext>
              </a:extLst>
            </p:cNvPr>
            <p:cNvSpPr txBox="1"/>
            <p:nvPr/>
          </p:nvSpPr>
          <p:spPr>
            <a:xfrm>
              <a:off x="3379361" y="4419364"/>
              <a:ext cx="627647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300,1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3733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13974-7907-4940-BB31-3C567205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14 denní incidence v Rakousku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94" y="1000491"/>
            <a:ext cx="8819088" cy="52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03" y="13724"/>
            <a:ext cx="10106580" cy="896492"/>
          </a:xfrm>
        </p:spPr>
        <p:txBody>
          <a:bodyPr/>
          <a:lstStyle/>
          <a:p>
            <a:r>
              <a:rPr lang="cs-CZ" dirty="0"/>
              <a:t>Vývoj pozitivit a úrovně testování – celá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9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7893628" y="1728635"/>
          <a:ext cx="4191000" cy="4048125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Týden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testů (týdně)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pozitivních (týdně)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Pozitivita (týdenní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Testy/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tis. obyv.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2020-W37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9.-13. 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92 258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2020-W38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9.-20. 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128 472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2020-W39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 9.-27. 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136 233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15 310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2020-W40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 9.-4. 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122 072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17 858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2020-W41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10.-11. 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147 013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34 668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2020-W42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10.-18. 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208 387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56 775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2020-W43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 10.-25. 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269 220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84 209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2020-W44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 10.-1. 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269 169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83 549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2020-W45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11.-8. 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245 062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73 163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2020-W46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11.-15. 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187 934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E931B424-3164-4088-A0DF-C8836256C2FD}"/>
              </a:ext>
            </a:extLst>
          </p:cNvPr>
          <p:cNvGraphicFramePr>
            <a:graphicFrameLocks/>
          </p:cNvGraphicFramePr>
          <p:nvPr/>
        </p:nvGraphicFramePr>
        <p:xfrm>
          <a:off x="142007" y="929106"/>
          <a:ext cx="7579592" cy="274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DEE7C2B9-ADB8-44A3-811E-D80E02CEC2DC}"/>
              </a:ext>
            </a:extLst>
          </p:cNvPr>
          <p:cNvGraphicFramePr>
            <a:graphicFrameLocks/>
          </p:cNvGraphicFramePr>
          <p:nvPr/>
        </p:nvGraphicFramePr>
        <p:xfrm>
          <a:off x="142007" y="3560618"/>
          <a:ext cx="7579592" cy="278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44069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, text&#10;&#10;Popis byl vytvořen automaticky">
            <a:extLst>
              <a:ext uri="{FF2B5EF4-FFF2-40B4-BE49-F238E27FC236}">
                <a16:creationId xmlns:a16="http://schemas.microsoft.com/office/drawing/2014/main" id="{C35272B2-4A1B-46FA-817F-2F6C018F8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657350"/>
            <a:ext cx="11401425" cy="3543300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075C272-1DC5-47E1-9A2F-BBFBF589AC6F}"/>
              </a:ext>
            </a:extLst>
          </p:cNvPr>
          <p:cNvGrpSpPr/>
          <p:nvPr/>
        </p:nvGrpSpPr>
        <p:grpSpPr>
          <a:xfrm>
            <a:off x="554183" y="3852365"/>
            <a:ext cx="1289374" cy="748776"/>
            <a:chOff x="544377" y="3657081"/>
            <a:chExt cx="1183565" cy="748776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DDC260F5-9508-480B-8B05-8F2F8B301917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Rohrbach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BA32EC8-0B27-4A99-9617-A6EA1A77D485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1 395,3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AF745496-2C28-4C61-8143-B447957740FC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51/2 495</a:t>
              </a:r>
            </a:p>
          </p:txBody>
        </p:sp>
      </p:grp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Rakouskem</a:t>
            </a:r>
            <a:endParaRPr lang="cs-CZ" dirty="0"/>
          </a:p>
        </p:txBody>
      </p:sp>
      <p:grpSp>
        <p:nvGrpSpPr>
          <p:cNvPr id="122" name="Skupina 121">
            <a:extLst>
              <a:ext uri="{FF2B5EF4-FFF2-40B4-BE49-F238E27FC236}">
                <a16:creationId xmlns:a16="http://schemas.microsoft.com/office/drawing/2014/main" id="{278B5F4F-21D7-4B6E-84F2-8EBFDC8F725E}"/>
              </a:ext>
            </a:extLst>
          </p:cNvPr>
          <p:cNvGrpSpPr/>
          <p:nvPr/>
        </p:nvGrpSpPr>
        <p:grpSpPr>
          <a:xfrm>
            <a:off x="9340494" y="4657277"/>
            <a:ext cx="2407181" cy="511405"/>
            <a:chOff x="9882977" y="1817582"/>
            <a:chExt cx="2066551" cy="479115"/>
          </a:xfrm>
        </p:grpSpPr>
        <p:sp>
          <p:nvSpPr>
            <p:cNvPr id="123" name="TextovéPole 122">
              <a:extLst>
                <a:ext uri="{FF2B5EF4-FFF2-40B4-BE49-F238E27FC236}">
                  <a16:creationId xmlns:a16="http://schemas.microsoft.com/office/drawing/2014/main" id="{0706431A-3438-4438-84CC-435BA24B87A0}"/>
                </a:ext>
              </a:extLst>
            </p:cNvPr>
            <p:cNvSpPr txBox="1"/>
            <p:nvPr/>
          </p:nvSpPr>
          <p:spPr>
            <a:xfrm>
              <a:off x="9882977" y="1817582"/>
              <a:ext cx="2066549" cy="236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přírůstek/celkem pozitivních</a:t>
              </a:r>
            </a:p>
          </p:txBody>
        </p:sp>
        <p:sp>
          <p:nvSpPr>
            <p:cNvPr id="124" name="TextovéPole 123">
              <a:extLst>
                <a:ext uri="{FF2B5EF4-FFF2-40B4-BE49-F238E27FC236}">
                  <a16:creationId xmlns:a16="http://schemas.microsoft.com/office/drawing/2014/main" id="{888C5F23-6E1F-411A-B2A7-826785FA3CB5}"/>
                </a:ext>
              </a:extLst>
            </p:cNvPr>
            <p:cNvSpPr txBox="1"/>
            <p:nvPr/>
          </p:nvSpPr>
          <p:spPr>
            <a:xfrm>
              <a:off x="9882977" y="2060607"/>
              <a:ext cx="2066551" cy="23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incidence 7 dní/100 000 obyvatel</a:t>
              </a:r>
            </a:p>
          </p:txBody>
        </p:sp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F27BB1BE-DE82-427E-BDB2-51F8B2FCA07F}"/>
              </a:ext>
            </a:extLst>
          </p:cNvPr>
          <p:cNvGrpSpPr/>
          <p:nvPr/>
        </p:nvGrpSpPr>
        <p:grpSpPr>
          <a:xfrm>
            <a:off x="1791100" y="4337998"/>
            <a:ext cx="1301696" cy="902665"/>
            <a:chOff x="544377" y="3657081"/>
            <a:chExt cx="1183565" cy="902665"/>
          </a:xfrm>
        </p:grpSpPr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E4C056E0-F101-4F7E-A6C0-129A3C558B98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Urfahr-Umgebung</a:t>
              </a:r>
            </a:p>
          </p:txBody>
        </p: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F605A2D6-3C9B-40A4-B25B-E3A399EEFEB1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1 096,4</a:t>
              </a:r>
            </a:p>
          </p:txBody>
        </p:sp>
        <p:sp>
          <p:nvSpPr>
            <p:cNvPr id="61" name="TextovéPole 60">
              <a:extLst>
                <a:ext uri="{FF2B5EF4-FFF2-40B4-BE49-F238E27FC236}">
                  <a16:creationId xmlns:a16="http://schemas.microsoft.com/office/drawing/2014/main" id="{C2FE971D-CA94-4E26-8EB2-14605EEFD820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93/2 956</a:t>
              </a: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D2979798-45EF-4F06-8E14-1BAA2EEBDC63}"/>
              </a:ext>
            </a:extLst>
          </p:cNvPr>
          <p:cNvGrpSpPr/>
          <p:nvPr/>
        </p:nvGrpSpPr>
        <p:grpSpPr>
          <a:xfrm>
            <a:off x="2893488" y="4221991"/>
            <a:ext cx="1331379" cy="748776"/>
            <a:chOff x="544377" y="3657081"/>
            <a:chExt cx="1183565" cy="748776"/>
          </a:xfrm>
        </p:grpSpPr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F34F4CA0-FF44-47E8-B33B-9FDB646C905C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Freistadt</a:t>
              </a:r>
            </a:p>
          </p:txBody>
        </p:sp>
        <p:sp>
          <p:nvSpPr>
            <p:cNvPr id="65" name="TextovéPole 64">
              <a:extLst>
                <a:ext uri="{FF2B5EF4-FFF2-40B4-BE49-F238E27FC236}">
                  <a16:creationId xmlns:a16="http://schemas.microsoft.com/office/drawing/2014/main" id="{21368E88-59B8-44B7-8027-775D3A764447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691,0</a:t>
              </a:r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F57EC1D7-031C-48F2-BE5C-EE30E5DFF9F8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31/2 096</a:t>
              </a: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D3E5C303-0699-4DEA-BB73-5E74D2C7AE4B}"/>
              </a:ext>
            </a:extLst>
          </p:cNvPr>
          <p:cNvGrpSpPr/>
          <p:nvPr/>
        </p:nvGrpSpPr>
        <p:grpSpPr>
          <a:xfrm>
            <a:off x="3847258" y="3380973"/>
            <a:ext cx="1183565" cy="748776"/>
            <a:chOff x="544377" y="3657081"/>
            <a:chExt cx="1183565" cy="748776"/>
          </a:xfrm>
        </p:grpSpPr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8F7775A7-FF66-4204-8150-8B4C26510C13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Gmünd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B08B2CA9-C83D-4F30-ADCF-161C2ED2F7C4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476,0</a:t>
              </a: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B2C7227B-90A4-43BD-A790-5254607A82C6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>
                  <a:solidFill>
                    <a:prstClr val="white"/>
                  </a:solidFill>
                </a:rPr>
                <a:t>31/830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BA8ACD29-2D9B-4465-AC9E-EC2812200C4B}"/>
              </a:ext>
            </a:extLst>
          </p:cNvPr>
          <p:cNvGrpSpPr/>
          <p:nvPr/>
        </p:nvGrpSpPr>
        <p:grpSpPr>
          <a:xfrm>
            <a:off x="5504216" y="2404068"/>
            <a:ext cx="1183565" cy="748776"/>
            <a:chOff x="544377" y="3657081"/>
            <a:chExt cx="1183565" cy="748776"/>
          </a:xfrm>
        </p:grpSpPr>
        <p:sp>
          <p:nvSpPr>
            <p:cNvPr id="72" name="TextovéPole 71">
              <a:extLst>
                <a:ext uri="{FF2B5EF4-FFF2-40B4-BE49-F238E27FC236}">
                  <a16:creationId xmlns:a16="http://schemas.microsoft.com/office/drawing/2014/main" id="{34D6B735-3C82-46DD-BE02-25EC96EFC80A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Thaya</a:t>
              </a:r>
            </a:p>
          </p:txBody>
        </p:sp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B6B5B372-AC2F-4A39-A59A-08954E90933A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/>
                <a:t>292,0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8D288A66-4F0B-4042-A594-2BB62BC49E63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noProof="0" dirty="0">
                  <a:solidFill>
                    <a:prstClr val="white"/>
                  </a:solidFill>
                </a:rPr>
                <a:t>5/533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5CEE5C3F-08C6-4F65-AC5B-9FB410CD605F}"/>
              </a:ext>
            </a:extLst>
          </p:cNvPr>
          <p:cNvGrpSpPr/>
          <p:nvPr/>
        </p:nvGrpSpPr>
        <p:grpSpPr>
          <a:xfrm>
            <a:off x="6638420" y="3132585"/>
            <a:ext cx="1183565" cy="748776"/>
            <a:chOff x="544377" y="3657081"/>
            <a:chExt cx="1183565" cy="748776"/>
          </a:xfrm>
        </p:grpSpPr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BFB21FF1-32C3-4B30-88FF-1724AA761739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Horn</a:t>
              </a:r>
              <a:endParaRPr kumimoji="0" lang="de-A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0C625086-AB5F-4FE4-BDAF-619F281B1FC2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245,7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A403A453-F79A-4EEB-8B0F-8554F582798A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6/364</a:t>
              </a:r>
            </a:p>
          </p:txBody>
        </p: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F54B911B-819D-41D5-B0D6-0D90162D247F}"/>
              </a:ext>
            </a:extLst>
          </p:cNvPr>
          <p:cNvGrpSpPr/>
          <p:nvPr/>
        </p:nvGrpSpPr>
        <p:grpSpPr>
          <a:xfrm>
            <a:off x="8067958" y="3531635"/>
            <a:ext cx="1183565" cy="748776"/>
            <a:chOff x="544377" y="3657081"/>
            <a:chExt cx="1183565" cy="748776"/>
          </a:xfrm>
        </p:grpSpPr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695D1E03-7EF1-4949-B384-A4E3933174A6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Hollabrunn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DFF30980-4915-4472-A36A-F50BAB6513A6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429,1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F3ED8F3D-A50B-406A-943A-18836C44F0C0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31/757</a:t>
              </a:r>
            </a:p>
          </p:txBody>
        </p:sp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1B241F32-470A-45B7-96BA-7E2FA22BBBF0}"/>
              </a:ext>
            </a:extLst>
          </p:cNvPr>
          <p:cNvGrpSpPr/>
          <p:nvPr/>
        </p:nvGrpSpPr>
        <p:grpSpPr>
          <a:xfrm>
            <a:off x="9703281" y="3468079"/>
            <a:ext cx="1183565" cy="750034"/>
            <a:chOff x="518148" y="3657081"/>
            <a:chExt cx="1183565" cy="750034"/>
          </a:xfrm>
        </p:grpSpPr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23FAB266-779C-463B-927C-4CCDE93A2C05}"/>
                </a:ext>
              </a:extLst>
            </p:cNvPr>
            <p:cNvSpPr txBox="1"/>
            <p:nvPr/>
          </p:nvSpPr>
          <p:spPr>
            <a:xfrm>
              <a:off x="518148" y="4130117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Mistelbach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CEED494E-98E5-402D-B563-EA0851AB8110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273,7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2AE47D1F-616E-478F-890D-53D652906597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30/945</a:t>
              </a:r>
            </a:p>
          </p:txBody>
        </p:sp>
      </p:grpSp>
      <p:grpSp>
        <p:nvGrpSpPr>
          <p:cNvPr id="95" name="Skupina 94">
            <a:extLst>
              <a:ext uri="{FF2B5EF4-FFF2-40B4-BE49-F238E27FC236}">
                <a16:creationId xmlns:a16="http://schemas.microsoft.com/office/drawing/2014/main" id="{9F0CBD97-FA92-4D8B-BBE6-A30B5D8E110F}"/>
              </a:ext>
            </a:extLst>
          </p:cNvPr>
          <p:cNvGrpSpPr/>
          <p:nvPr/>
        </p:nvGrpSpPr>
        <p:grpSpPr>
          <a:xfrm>
            <a:off x="1643930" y="3096035"/>
            <a:ext cx="1647053" cy="768607"/>
            <a:chOff x="9875474" y="4515970"/>
            <a:chExt cx="1507295" cy="768607"/>
          </a:xfrm>
        </p:grpSpPr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BE5656E8-220D-4536-8E08-DF40C375900D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389,9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03878610-EC72-48C8-9CA7-05532DC7A154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24/1 993</a:t>
              </a: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41F79AD8-777A-42B0-8DAC-05C6B4E1A48D}"/>
                </a:ext>
              </a:extLst>
            </p:cNvPr>
            <p:cNvSpPr txBox="1"/>
            <p:nvPr/>
          </p:nvSpPr>
          <p:spPr>
            <a:xfrm>
              <a:off x="9875474" y="500757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Český Krumlov</a:t>
              </a:r>
            </a:p>
          </p:txBody>
        </p:sp>
      </p:grpSp>
      <p:grpSp>
        <p:nvGrpSpPr>
          <p:cNvPr id="99" name="Skupina 98">
            <a:extLst>
              <a:ext uri="{FF2B5EF4-FFF2-40B4-BE49-F238E27FC236}">
                <a16:creationId xmlns:a16="http://schemas.microsoft.com/office/drawing/2014/main" id="{E85148C7-E727-49D0-B8DB-AB709325E10C}"/>
              </a:ext>
            </a:extLst>
          </p:cNvPr>
          <p:cNvGrpSpPr/>
          <p:nvPr/>
        </p:nvGrpSpPr>
        <p:grpSpPr>
          <a:xfrm>
            <a:off x="2893488" y="2152723"/>
            <a:ext cx="1681635" cy="768607"/>
            <a:chOff x="9875474" y="4515970"/>
            <a:chExt cx="1507295" cy="768607"/>
          </a:xfrm>
        </p:grpSpPr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A1A3FFE4-C445-4BB8-9980-2AEBEE521C7D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420,6</a:t>
              </a:r>
            </a:p>
          </p:txBody>
        </p:sp>
        <p:sp>
          <p:nvSpPr>
            <p:cNvPr id="101" name="TextovéPole 100">
              <a:extLst>
                <a:ext uri="{FF2B5EF4-FFF2-40B4-BE49-F238E27FC236}">
                  <a16:creationId xmlns:a16="http://schemas.microsoft.com/office/drawing/2014/main" id="{46375ECB-388A-4C8D-852C-6422D83032AF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100/9 781</a:t>
              </a:r>
            </a:p>
          </p:txBody>
        </p: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DB5BBD72-2AE9-4BBA-B323-99DF99AB56BB}"/>
                </a:ext>
              </a:extLst>
            </p:cNvPr>
            <p:cNvSpPr txBox="1"/>
            <p:nvPr/>
          </p:nvSpPr>
          <p:spPr>
            <a:xfrm>
              <a:off x="9875474" y="500757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České Budějovice</a:t>
              </a:r>
            </a:p>
          </p:txBody>
        </p:sp>
      </p:grpSp>
      <p:grpSp>
        <p:nvGrpSpPr>
          <p:cNvPr id="103" name="Skupina 102">
            <a:extLst>
              <a:ext uri="{FF2B5EF4-FFF2-40B4-BE49-F238E27FC236}">
                <a16:creationId xmlns:a16="http://schemas.microsoft.com/office/drawing/2014/main" id="{B7DCFA40-9295-4A9D-B3B3-85C3DDD952FB}"/>
              </a:ext>
            </a:extLst>
          </p:cNvPr>
          <p:cNvGrpSpPr/>
          <p:nvPr/>
        </p:nvGrpSpPr>
        <p:grpSpPr>
          <a:xfrm>
            <a:off x="4590273" y="1666875"/>
            <a:ext cx="2296346" cy="509886"/>
            <a:chOff x="10311766" y="4515970"/>
            <a:chExt cx="2097508" cy="509886"/>
          </a:xfrm>
        </p:grpSpPr>
        <p:sp>
          <p:nvSpPr>
            <p:cNvPr id="104" name="TextovéPole 103">
              <a:extLst>
                <a:ext uri="{FF2B5EF4-FFF2-40B4-BE49-F238E27FC236}">
                  <a16:creationId xmlns:a16="http://schemas.microsoft.com/office/drawing/2014/main" id="{6BF8D150-6151-4A9E-BF6B-8397E940534C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554,6</a:t>
              </a:r>
            </a:p>
          </p:txBody>
        </p:sp>
        <p:sp>
          <p:nvSpPr>
            <p:cNvPr id="110" name="TextovéPole 109">
              <a:extLst>
                <a:ext uri="{FF2B5EF4-FFF2-40B4-BE49-F238E27FC236}">
                  <a16:creationId xmlns:a16="http://schemas.microsoft.com/office/drawing/2014/main" id="{748C2419-8B8C-4932-8AFD-C9561D15904D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32/3 974</a:t>
              </a:r>
            </a:p>
          </p:txBody>
        </p:sp>
        <p:sp>
          <p:nvSpPr>
            <p:cNvPr id="111" name="TextovéPole 110">
              <a:extLst>
                <a:ext uri="{FF2B5EF4-FFF2-40B4-BE49-F238E27FC236}">
                  <a16:creationId xmlns:a16="http://schemas.microsoft.com/office/drawing/2014/main" id="{CEE05F7E-7694-47D7-8A3D-C52784C2E888}"/>
                </a:ext>
              </a:extLst>
            </p:cNvPr>
            <p:cNvSpPr txBox="1"/>
            <p:nvPr/>
          </p:nvSpPr>
          <p:spPr>
            <a:xfrm>
              <a:off x="10901979" y="4573732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Jindřichův Hradec</a:t>
              </a:r>
            </a:p>
          </p:txBody>
        </p:sp>
      </p:grpSp>
      <p:grpSp>
        <p:nvGrpSpPr>
          <p:cNvPr id="112" name="Skupina 111">
            <a:extLst>
              <a:ext uri="{FF2B5EF4-FFF2-40B4-BE49-F238E27FC236}">
                <a16:creationId xmlns:a16="http://schemas.microsoft.com/office/drawing/2014/main" id="{16F30A36-EA1D-4D6A-9A96-D950F0912169}"/>
              </a:ext>
            </a:extLst>
          </p:cNvPr>
          <p:cNvGrpSpPr/>
          <p:nvPr/>
        </p:nvGrpSpPr>
        <p:grpSpPr>
          <a:xfrm>
            <a:off x="8020486" y="2187210"/>
            <a:ext cx="1663566" cy="767874"/>
            <a:chOff x="10256034" y="4515970"/>
            <a:chExt cx="1507295" cy="767874"/>
          </a:xfrm>
        </p:grpSpPr>
        <p:sp>
          <p:nvSpPr>
            <p:cNvPr id="125" name="TextovéPole 124">
              <a:extLst>
                <a:ext uri="{FF2B5EF4-FFF2-40B4-BE49-F238E27FC236}">
                  <a16:creationId xmlns:a16="http://schemas.microsoft.com/office/drawing/2014/main" id="{F6C0397E-C74F-4D23-9F9E-9A7C17D7DCCE}"/>
                </a:ext>
              </a:extLst>
            </p:cNvPr>
            <p:cNvSpPr txBox="1"/>
            <p:nvPr/>
          </p:nvSpPr>
          <p:spPr>
            <a:xfrm>
              <a:off x="10311766" y="4765147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/>
                <a:t>409,3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" name="TextovéPole 125">
              <a:extLst>
                <a:ext uri="{FF2B5EF4-FFF2-40B4-BE49-F238E27FC236}">
                  <a16:creationId xmlns:a16="http://schemas.microsoft.com/office/drawing/2014/main" id="{4EDA2C1F-9C9A-468F-B4F8-BE34F6DB0CE9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>
                  <a:solidFill>
                    <a:prstClr val="white"/>
                  </a:solidFill>
                </a:rPr>
                <a:t>44/3 517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" name="TextovéPole 126">
              <a:extLst>
                <a:ext uri="{FF2B5EF4-FFF2-40B4-BE49-F238E27FC236}">
                  <a16:creationId xmlns:a16="http://schemas.microsoft.com/office/drawing/2014/main" id="{CA811F70-B733-4C36-B30F-A99236669971}"/>
                </a:ext>
              </a:extLst>
            </p:cNvPr>
            <p:cNvSpPr txBox="1"/>
            <p:nvPr/>
          </p:nvSpPr>
          <p:spPr>
            <a:xfrm>
              <a:off x="10256034" y="500684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Znojmo</a:t>
              </a:r>
            </a:p>
          </p:txBody>
        </p:sp>
      </p:grp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9EBB072C-CC68-4BE3-B9F0-77EC8046E590}"/>
              </a:ext>
            </a:extLst>
          </p:cNvPr>
          <p:cNvGrpSpPr/>
          <p:nvPr/>
        </p:nvGrpSpPr>
        <p:grpSpPr>
          <a:xfrm>
            <a:off x="10020829" y="2486075"/>
            <a:ext cx="1900397" cy="746008"/>
            <a:chOff x="6895582" y="4828086"/>
            <a:chExt cx="1507295" cy="746008"/>
          </a:xfrm>
        </p:grpSpPr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D338B841-9BEB-4D33-A424-1DEC30C51295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43/3 225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D8C579A6-1794-4FC7-A623-E2A414312272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3024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342,2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B3F2C75F-7B3F-491E-9B84-E1D7CA445487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Břeclav</a:t>
              </a:r>
            </a:p>
          </p:txBody>
        </p:sp>
      </p:grpSp>
      <p:grpSp>
        <p:nvGrpSpPr>
          <p:cNvPr id="91" name="Skupina 90">
            <a:extLst>
              <a:ext uri="{FF2B5EF4-FFF2-40B4-BE49-F238E27FC236}">
                <a16:creationId xmlns:a16="http://schemas.microsoft.com/office/drawing/2014/main" id="{FF251162-B98C-4DA3-B6C0-2288E98F4113}"/>
              </a:ext>
            </a:extLst>
          </p:cNvPr>
          <p:cNvGrpSpPr/>
          <p:nvPr/>
        </p:nvGrpSpPr>
        <p:grpSpPr>
          <a:xfrm>
            <a:off x="174307" y="1922786"/>
            <a:ext cx="1647053" cy="768607"/>
            <a:chOff x="9875474" y="4515970"/>
            <a:chExt cx="1507295" cy="768607"/>
          </a:xfrm>
        </p:grpSpPr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C44D5C7D-7543-47A9-BB48-A36840B22A5D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566,9</a:t>
              </a:r>
            </a:p>
          </p:txBody>
        </p:sp>
        <p:sp>
          <p:nvSpPr>
            <p:cNvPr id="107" name="TextovéPole 106">
              <a:extLst>
                <a:ext uri="{FF2B5EF4-FFF2-40B4-BE49-F238E27FC236}">
                  <a16:creationId xmlns:a16="http://schemas.microsoft.com/office/drawing/2014/main" id="{3E2BB28B-358F-4A3E-A742-166722E46FF4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>
                  <a:solidFill>
                    <a:prstClr val="white"/>
                  </a:solidFill>
                </a:rPr>
                <a:t>58/2 224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8" name="TextovéPole 107">
              <a:extLst>
                <a:ext uri="{FF2B5EF4-FFF2-40B4-BE49-F238E27FC236}">
                  <a16:creationId xmlns:a16="http://schemas.microsoft.com/office/drawing/2014/main" id="{603644B2-B4C2-4B3E-ADE3-B37564B8ED05}"/>
                </a:ext>
              </a:extLst>
            </p:cNvPr>
            <p:cNvSpPr txBox="1"/>
            <p:nvPr/>
          </p:nvSpPr>
          <p:spPr>
            <a:xfrm>
              <a:off x="9875474" y="500757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Prachatice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1421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BMI, </a:t>
            </a:r>
            <a:r>
              <a:rPr lang="cs-CZ" sz="1200" b="1" dirty="0" err="1">
                <a:solidFill>
                  <a:schemeClr val="bg1"/>
                </a:solidFill>
              </a:rPr>
              <a:t>Ministerstwo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cs-CZ" sz="1200" b="1" dirty="0" err="1">
                <a:solidFill>
                  <a:schemeClr val="bg1"/>
                </a:solidFill>
              </a:rPr>
              <a:t>zdrowia</a:t>
            </a:r>
            <a:r>
              <a:rPr lang="cs-CZ" sz="1200" b="1" dirty="0">
                <a:solidFill>
                  <a:schemeClr val="bg1"/>
                </a:solidFill>
              </a:rPr>
              <a:t>, korona.gov.sk,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98587539-8CE9-47D4-8EEA-C2452F50A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14981"/>
              </p:ext>
            </p:extLst>
          </p:nvPr>
        </p:nvGraphicFramePr>
        <p:xfrm>
          <a:off x="248611" y="984796"/>
          <a:ext cx="10086625" cy="5238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695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6245233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2516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1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</a:rPr>
                        <a:t>Země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Popis situace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Dopad na ČR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20357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cs-CZ" sz="1600" b="1" i="0" dirty="0">
                          <a:solidFill>
                            <a:srgbClr val="14171A"/>
                          </a:solidFill>
                          <a:effectLst/>
                          <a:latin typeface="system-ui"/>
                        </a:rPr>
                        <a:t> 19 1252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případů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400" b="0" i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śląskiego (2 442), mazowieckiego (2 272), wielkopolskiego (1 475), dolnośląskiego (2</a:t>
                      </a:r>
                      <a:r>
                        <a:rPr lang="pl-PL" sz="1400" b="0" i="0" baseline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400" b="0" i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418), małopolskiego (1 724), lubelskiego (1 294), zachodniopomorskiego (1 191), łódzkiego (1 096), pomorskiego (1 325), warmińsko-mazurskiego (463), kujawsko-pomorskiego (738), podkarpackiego (551), świętokrzyskiego (624), opolskiego (732), podlaskiego (512), lubuskie (295).</a:t>
                      </a: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Doporučeno sledovat vývoj zejména ve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Slezsku s ohledem na vývoj situace v Moravskoslezském kraji a počty přeshraničních pracovníků, í denně jezdí pracovat do MSK.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  <a:tr h="2022821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Slovensko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600" b="1" i="0" kern="1200" noProof="0" dirty="0">
                        <a:solidFill>
                          <a:srgbClr val="14171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="1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+ 1 326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případů </a:t>
                      </a:r>
                      <a:endParaRPr lang="cs-CZ" sz="1200" b="0" i="0" kern="1200" noProof="0" dirty="0">
                        <a:solidFill>
                          <a:srgbClr val="14171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Banskobystrický kraj	106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Bratislavský kraj	  82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Košický kraj	                          114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Nitriansky kraj	                          139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Prešovský kraj	                          226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Trenčianský kraj                        245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Trnavský kraj	                          187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Žilinský kraj	                          227	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600" b="1" i="0" kern="1200" noProof="0" dirty="0">
                        <a:solidFill>
                          <a:srgbClr val="14171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0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endParaRPr lang="cs-CZ" sz="1600" b="1" i="0" kern="1200" noProof="0" dirty="0">
                        <a:solidFill>
                          <a:srgbClr val="14171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Situace je nadále monitorována vzhledem k turistické oblíbenosti zejména horských oblastí Slovenska.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2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28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B5432C55-A7CF-4249-BEF5-BFC1200F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5" y="998044"/>
            <a:ext cx="9119682" cy="531673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1760000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A1EEB40-F546-4CF2-B990-1BB798D715F8}"/>
              </a:ext>
            </a:extLst>
          </p:cNvPr>
          <p:cNvGrpSpPr/>
          <p:nvPr/>
        </p:nvGrpSpPr>
        <p:grpSpPr>
          <a:xfrm>
            <a:off x="6492420" y="1966014"/>
            <a:ext cx="1258408" cy="966519"/>
            <a:chOff x="9505915" y="3309925"/>
            <a:chExt cx="1110235" cy="966519"/>
          </a:xfrm>
        </p:grpSpPr>
        <p:sp>
          <p:nvSpPr>
            <p:cNvPr id="25" name="TextovéPole 24"/>
            <p:cNvSpPr txBox="1"/>
            <p:nvPr/>
          </p:nvSpPr>
          <p:spPr>
            <a:xfrm>
              <a:off x="9505915" y="3890808"/>
              <a:ext cx="1110235" cy="38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Opolsko</a:t>
              </a: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9613996" y="3309925"/>
              <a:ext cx="855998" cy="3017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732/21 842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9617443" y="3606927"/>
              <a:ext cx="852551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529,5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AE1B751-CAA7-4749-BCB4-AC20B6228746}"/>
              </a:ext>
            </a:extLst>
          </p:cNvPr>
          <p:cNvGrpSpPr/>
          <p:nvPr/>
        </p:nvGrpSpPr>
        <p:grpSpPr>
          <a:xfrm>
            <a:off x="8234029" y="3843868"/>
            <a:ext cx="1251536" cy="845853"/>
            <a:chOff x="10260059" y="4112698"/>
            <a:chExt cx="1014434" cy="845853"/>
          </a:xfrm>
        </p:grpSpPr>
        <p:sp>
          <p:nvSpPr>
            <p:cNvPr id="37" name="TextovéPole 36"/>
            <p:cNvSpPr txBox="1"/>
            <p:nvPr/>
          </p:nvSpPr>
          <p:spPr>
            <a:xfrm>
              <a:off x="10273368" y="4112698"/>
              <a:ext cx="987300" cy="259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2 442/104 768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10273368" y="4374079"/>
              <a:ext cx="982826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537,0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0260059" y="4572915"/>
              <a:ext cx="1014434" cy="38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Slezsko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1C8368C-122A-411E-926F-41392652EE78}"/>
              </a:ext>
            </a:extLst>
          </p:cNvPr>
          <p:cNvGrpSpPr/>
          <p:nvPr/>
        </p:nvGrpSpPr>
        <p:grpSpPr>
          <a:xfrm>
            <a:off x="3373940" y="1284204"/>
            <a:ext cx="1772826" cy="923514"/>
            <a:chOff x="7761367" y="2527712"/>
            <a:chExt cx="1661917" cy="923514"/>
          </a:xfrm>
        </p:grpSpPr>
        <p:sp>
          <p:nvSpPr>
            <p:cNvPr id="41" name="TextovéPole 40"/>
            <p:cNvSpPr txBox="1"/>
            <p:nvPr/>
          </p:nvSpPr>
          <p:spPr>
            <a:xfrm>
              <a:off x="7761367" y="3065590"/>
              <a:ext cx="1661917" cy="38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Dolnoslezsko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8052423" y="2527712"/>
              <a:ext cx="949054" cy="2539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2 418/53 909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8052423" y="2781628"/>
              <a:ext cx="949054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563,1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C6BAFA3-1215-458D-A982-3220D83B84E3}"/>
              </a:ext>
            </a:extLst>
          </p:cNvPr>
          <p:cNvGrpSpPr/>
          <p:nvPr/>
        </p:nvGrpSpPr>
        <p:grpSpPr>
          <a:xfrm>
            <a:off x="6973478" y="4809193"/>
            <a:ext cx="1408695" cy="864244"/>
            <a:chOff x="6964150" y="4809193"/>
            <a:chExt cx="1065348" cy="864244"/>
          </a:xfrm>
        </p:grpSpPr>
        <p:sp>
          <p:nvSpPr>
            <p:cNvPr id="47" name="TextovéPole 46"/>
            <p:cNvSpPr txBox="1"/>
            <p:nvPr/>
          </p:nvSpPr>
          <p:spPr>
            <a:xfrm>
              <a:off x="7076188" y="4809193"/>
              <a:ext cx="841274" cy="2791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530/50 642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7076188" y="5088301"/>
              <a:ext cx="841274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442,5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6964150" y="5334883"/>
              <a:ext cx="1065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MSK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A2ADA23-F1F7-4A89-8C41-57D379F2F466}"/>
              </a:ext>
            </a:extLst>
          </p:cNvPr>
          <p:cNvGrpSpPr/>
          <p:nvPr/>
        </p:nvGrpSpPr>
        <p:grpSpPr>
          <a:xfrm>
            <a:off x="4751994" y="4519205"/>
            <a:ext cx="1344006" cy="848707"/>
            <a:chOff x="8835002" y="5329076"/>
            <a:chExt cx="1040148" cy="848707"/>
          </a:xfrm>
        </p:grpSpPr>
        <p:sp>
          <p:nvSpPr>
            <p:cNvPr id="50" name="TextovéPole 49"/>
            <p:cNvSpPr txBox="1"/>
            <p:nvPr/>
          </p:nvSpPr>
          <p:spPr>
            <a:xfrm>
              <a:off x="8926916" y="5329076"/>
              <a:ext cx="856321" cy="2706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466/29 289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8926916" y="5599694"/>
              <a:ext cx="856320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426,6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8835002" y="5824284"/>
              <a:ext cx="1040148" cy="35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OLK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E054D26B-A226-4F3C-9A6C-25F49C2D804C}"/>
              </a:ext>
            </a:extLst>
          </p:cNvPr>
          <p:cNvGrpSpPr/>
          <p:nvPr/>
        </p:nvGrpSpPr>
        <p:grpSpPr>
          <a:xfrm>
            <a:off x="2564924" y="4462945"/>
            <a:ext cx="1119496" cy="898863"/>
            <a:chOff x="7570419" y="4824570"/>
            <a:chExt cx="1040148" cy="898863"/>
          </a:xfrm>
        </p:grpSpPr>
        <p:sp>
          <p:nvSpPr>
            <p:cNvPr id="53" name="TextovéPole 52"/>
            <p:cNvSpPr txBox="1"/>
            <p:nvPr/>
          </p:nvSpPr>
          <p:spPr>
            <a:xfrm>
              <a:off x="7761367" y="4824570"/>
              <a:ext cx="849200" cy="262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415/23 111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7761365" y="5088110"/>
              <a:ext cx="84919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563,5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7570419" y="5384879"/>
              <a:ext cx="1040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PAK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5FF9825D-A6B0-474E-A6C2-F53662D5022F}"/>
              </a:ext>
            </a:extLst>
          </p:cNvPr>
          <p:cNvGrpSpPr/>
          <p:nvPr/>
        </p:nvGrpSpPr>
        <p:grpSpPr>
          <a:xfrm>
            <a:off x="2094677" y="2864639"/>
            <a:ext cx="1347769" cy="908797"/>
            <a:chOff x="7426411" y="3937834"/>
            <a:chExt cx="1097129" cy="908797"/>
          </a:xfrm>
        </p:grpSpPr>
        <p:sp>
          <p:nvSpPr>
            <p:cNvPr id="56" name="TextovéPole 55"/>
            <p:cNvSpPr txBox="1"/>
            <p:nvPr/>
          </p:nvSpPr>
          <p:spPr>
            <a:xfrm>
              <a:off x="7570419" y="3937834"/>
              <a:ext cx="809314" cy="2827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303/25 356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7570320" y="4217971"/>
              <a:ext cx="809313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454,1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7426411" y="4508077"/>
              <a:ext cx="1097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HKK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DFCC981-E813-43A9-B10F-F09CCB3FC4DE}"/>
              </a:ext>
            </a:extLst>
          </p:cNvPr>
          <p:cNvGrpSpPr/>
          <p:nvPr/>
        </p:nvGrpSpPr>
        <p:grpSpPr>
          <a:xfrm>
            <a:off x="703148" y="1570971"/>
            <a:ext cx="1202632" cy="934926"/>
            <a:chOff x="6597092" y="3415080"/>
            <a:chExt cx="1040148" cy="934926"/>
          </a:xfrm>
        </p:grpSpPr>
        <p:sp>
          <p:nvSpPr>
            <p:cNvPr id="59" name="TextovéPole 58"/>
            <p:cNvSpPr txBox="1"/>
            <p:nvPr/>
          </p:nvSpPr>
          <p:spPr>
            <a:xfrm>
              <a:off x="6692666" y="3415080"/>
              <a:ext cx="849199" cy="3005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285/20 302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6692567" y="3710249"/>
              <a:ext cx="84919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512,1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6597092" y="3996507"/>
              <a:ext cx="1040148" cy="35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LBK</a:t>
              </a:r>
            </a:p>
          </p:txBody>
        </p:sp>
      </p:grpSp>
      <p:sp>
        <p:nvSpPr>
          <p:cNvPr id="39" name="Nadpis 1">
            <a:extLst>
              <a:ext uri="{FF2B5EF4-FFF2-40B4-BE49-F238E27FC236}">
                <a16:creationId xmlns:a16="http://schemas.microsoft.com/office/drawing/2014/main" id="{519E6106-EF34-417D-A1CA-DE9219C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Polskem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4447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14denní vývoj situace na Slovensku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A2792DB-4207-4E37-918E-83DD487054A0}"/>
              </a:ext>
            </a:extLst>
          </p:cNvPr>
          <p:cNvSpPr/>
          <p:nvPr/>
        </p:nvSpPr>
        <p:spPr>
          <a:xfrm>
            <a:off x="332819" y="641223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covid-19.nczisk.sk/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974455"/>
            <a:ext cx="9873343" cy="53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274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D86E48B4-67C9-41C3-9395-9C9DD6E1C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3" y="949761"/>
            <a:ext cx="8256232" cy="5432869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pSp>
        <p:nvGrpSpPr>
          <p:cNvPr id="84" name="Skupina 83">
            <a:extLst>
              <a:ext uri="{FF2B5EF4-FFF2-40B4-BE49-F238E27FC236}">
                <a16:creationId xmlns:a16="http://schemas.microsoft.com/office/drawing/2014/main" id="{EBE63FA9-D70C-48F1-ABD2-A216414758CE}"/>
              </a:ext>
            </a:extLst>
          </p:cNvPr>
          <p:cNvGrpSpPr/>
          <p:nvPr/>
        </p:nvGrpSpPr>
        <p:grpSpPr>
          <a:xfrm>
            <a:off x="7397969" y="949761"/>
            <a:ext cx="1654578" cy="746008"/>
            <a:chOff x="6895582" y="4828086"/>
            <a:chExt cx="1507295" cy="746008"/>
          </a:xfrm>
        </p:grpSpPr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2F2469F5-C4FE-4A33-B320-02CFFF573ACA}"/>
                </a:ext>
              </a:extLst>
            </p:cNvPr>
            <p:cNvSpPr txBox="1"/>
            <p:nvPr/>
          </p:nvSpPr>
          <p:spPr>
            <a:xfrm>
              <a:off x="7322943" y="4828086"/>
              <a:ext cx="747170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83/10 019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CE6BE441-51CF-4766-9681-34A4B6EF20BC}"/>
                </a:ext>
              </a:extLst>
            </p:cNvPr>
            <p:cNvSpPr txBox="1"/>
            <p:nvPr/>
          </p:nvSpPr>
          <p:spPr>
            <a:xfrm>
              <a:off x="7322943" y="5097013"/>
              <a:ext cx="747170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415,7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D8AA33DF-B1B1-493B-8AF6-DA4BF90C5401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Frýdek - Místek</a:t>
              </a:r>
            </a:p>
          </p:txBody>
        </p:sp>
      </p:grp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se Slovenskem</a:t>
            </a:r>
            <a:endParaRPr lang="cs-CZ" dirty="0"/>
          </a:p>
        </p:txBody>
      </p:sp>
      <p:grpSp>
        <p:nvGrpSpPr>
          <p:cNvPr id="93" name="Skupina 92">
            <a:extLst>
              <a:ext uri="{FF2B5EF4-FFF2-40B4-BE49-F238E27FC236}">
                <a16:creationId xmlns:a16="http://schemas.microsoft.com/office/drawing/2014/main" id="{47AE2A37-6C41-4965-A294-E90461ACCED3}"/>
              </a:ext>
            </a:extLst>
          </p:cNvPr>
          <p:cNvGrpSpPr/>
          <p:nvPr/>
        </p:nvGrpSpPr>
        <p:grpSpPr>
          <a:xfrm>
            <a:off x="5819224" y="1958437"/>
            <a:ext cx="1948190" cy="746008"/>
            <a:chOff x="6895582" y="4828086"/>
            <a:chExt cx="1507295" cy="746008"/>
          </a:xfrm>
        </p:grpSpPr>
        <p:sp>
          <p:nvSpPr>
            <p:cNvPr id="105" name="TextovéPole 104">
              <a:extLst>
                <a:ext uri="{FF2B5EF4-FFF2-40B4-BE49-F238E27FC236}">
                  <a16:creationId xmlns:a16="http://schemas.microsoft.com/office/drawing/2014/main" id="{8C404DF5-F3EB-4FC6-A75E-D0177FCAA394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56/7 482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B583DE2D-0EBA-4123-A6DC-776F516F0F60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454,9</a:t>
              </a:r>
            </a:p>
          </p:txBody>
        </p:sp>
        <p:sp>
          <p:nvSpPr>
            <p:cNvPr id="107" name="TextovéPole 106">
              <a:extLst>
                <a:ext uri="{FF2B5EF4-FFF2-40B4-BE49-F238E27FC236}">
                  <a16:creationId xmlns:a16="http://schemas.microsoft.com/office/drawing/2014/main" id="{49100D9A-B070-44F3-AFC5-396B97C242CD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Vsetín</a:t>
              </a:r>
            </a:p>
          </p:txBody>
        </p:sp>
      </p:grpSp>
      <p:grpSp>
        <p:nvGrpSpPr>
          <p:cNvPr id="108" name="Skupina 107">
            <a:extLst>
              <a:ext uri="{FF2B5EF4-FFF2-40B4-BE49-F238E27FC236}">
                <a16:creationId xmlns:a16="http://schemas.microsoft.com/office/drawing/2014/main" id="{153FE243-F708-4FEA-9896-02F352CB7D0D}"/>
              </a:ext>
            </a:extLst>
          </p:cNvPr>
          <p:cNvGrpSpPr/>
          <p:nvPr/>
        </p:nvGrpSpPr>
        <p:grpSpPr>
          <a:xfrm>
            <a:off x="4766930" y="2967264"/>
            <a:ext cx="1854461" cy="746008"/>
            <a:chOff x="6895582" y="4828086"/>
            <a:chExt cx="1507295" cy="746008"/>
          </a:xfrm>
        </p:grpSpPr>
        <p:sp>
          <p:nvSpPr>
            <p:cNvPr id="114" name="TextovéPole 113">
              <a:extLst>
                <a:ext uri="{FF2B5EF4-FFF2-40B4-BE49-F238E27FC236}">
                  <a16:creationId xmlns:a16="http://schemas.microsoft.com/office/drawing/2014/main" id="{03EAF0A5-7943-4DD6-9DDB-A61BC3B9E302}"/>
                </a:ext>
              </a:extLst>
            </p:cNvPr>
            <p:cNvSpPr txBox="1"/>
            <p:nvPr/>
          </p:nvSpPr>
          <p:spPr>
            <a:xfrm>
              <a:off x="7322943" y="4828086"/>
              <a:ext cx="719636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167/10 567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5" name="TextovéPole 114">
              <a:extLst>
                <a:ext uri="{FF2B5EF4-FFF2-40B4-BE49-F238E27FC236}">
                  <a16:creationId xmlns:a16="http://schemas.microsoft.com/office/drawing/2014/main" id="{A51CE643-2C43-4153-B4CE-DC700138A1F4}"/>
                </a:ext>
              </a:extLst>
            </p:cNvPr>
            <p:cNvSpPr txBox="1"/>
            <p:nvPr/>
          </p:nvSpPr>
          <p:spPr>
            <a:xfrm>
              <a:off x="7322943" y="5097013"/>
              <a:ext cx="719636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505,1</a:t>
              </a:r>
            </a:p>
          </p:txBody>
        </p: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A8828911-0DA4-408F-B681-665BA0C7BAEE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Zlín</a:t>
              </a:r>
            </a:p>
          </p:txBody>
        </p:sp>
      </p:grpSp>
      <p:grpSp>
        <p:nvGrpSpPr>
          <p:cNvPr id="117" name="Skupina 116">
            <a:extLst>
              <a:ext uri="{FF2B5EF4-FFF2-40B4-BE49-F238E27FC236}">
                <a16:creationId xmlns:a16="http://schemas.microsoft.com/office/drawing/2014/main" id="{CBE311DF-20B7-47D3-B4AE-DD6567A680C2}"/>
              </a:ext>
            </a:extLst>
          </p:cNvPr>
          <p:cNvGrpSpPr/>
          <p:nvPr/>
        </p:nvGrpSpPr>
        <p:grpSpPr>
          <a:xfrm>
            <a:off x="3752322" y="3678736"/>
            <a:ext cx="1629932" cy="746008"/>
            <a:chOff x="6895582" y="4828086"/>
            <a:chExt cx="1507295" cy="746008"/>
          </a:xfrm>
        </p:grpSpPr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ABA14894-433C-4D3E-AACF-59D6A34E4E38}"/>
                </a:ext>
              </a:extLst>
            </p:cNvPr>
            <p:cNvSpPr txBox="1"/>
            <p:nvPr/>
          </p:nvSpPr>
          <p:spPr>
            <a:xfrm>
              <a:off x="7322943" y="4828086"/>
              <a:ext cx="747828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76/8 870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" name="TextovéPole 118">
              <a:extLst>
                <a:ext uri="{FF2B5EF4-FFF2-40B4-BE49-F238E27FC236}">
                  <a16:creationId xmlns:a16="http://schemas.microsoft.com/office/drawing/2014/main" id="{A2E16AF6-263A-431E-B108-8CBAB1F3B459}"/>
                </a:ext>
              </a:extLst>
            </p:cNvPr>
            <p:cNvSpPr txBox="1"/>
            <p:nvPr/>
          </p:nvSpPr>
          <p:spPr>
            <a:xfrm>
              <a:off x="7322943" y="5097013"/>
              <a:ext cx="747828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497,8</a:t>
              </a:r>
            </a:p>
          </p:txBody>
        </p:sp>
        <p:sp>
          <p:nvSpPr>
            <p:cNvPr id="120" name="TextovéPole 119">
              <a:extLst>
                <a:ext uri="{FF2B5EF4-FFF2-40B4-BE49-F238E27FC236}">
                  <a16:creationId xmlns:a16="http://schemas.microsoft.com/office/drawing/2014/main" id="{C51201D6-DB92-458E-936C-AEDCC129F9C7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Uherské Hradiště</a:t>
              </a:r>
            </a:p>
          </p:txBody>
        </p:sp>
      </p:grp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575E455D-0F50-4738-9C67-B02FE2691AB6}"/>
              </a:ext>
            </a:extLst>
          </p:cNvPr>
          <p:cNvGrpSpPr/>
          <p:nvPr/>
        </p:nvGrpSpPr>
        <p:grpSpPr>
          <a:xfrm>
            <a:off x="2055329" y="4057514"/>
            <a:ext cx="1553318" cy="746008"/>
            <a:chOff x="6895582" y="4828086"/>
            <a:chExt cx="1507295" cy="746008"/>
          </a:xfrm>
        </p:grpSpPr>
        <p:sp>
          <p:nvSpPr>
            <p:cNvPr id="131" name="TextovéPole 130">
              <a:extLst>
                <a:ext uri="{FF2B5EF4-FFF2-40B4-BE49-F238E27FC236}">
                  <a16:creationId xmlns:a16="http://schemas.microsoft.com/office/drawing/2014/main" id="{659F3698-3ADB-43F8-95AC-EC1DD02766B7}"/>
                </a:ext>
              </a:extLst>
            </p:cNvPr>
            <p:cNvSpPr txBox="1"/>
            <p:nvPr/>
          </p:nvSpPr>
          <p:spPr>
            <a:xfrm>
              <a:off x="7322943" y="4828086"/>
              <a:ext cx="775861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120/7 709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2" name="TextovéPole 131">
              <a:extLst>
                <a:ext uri="{FF2B5EF4-FFF2-40B4-BE49-F238E27FC236}">
                  <a16:creationId xmlns:a16="http://schemas.microsoft.com/office/drawing/2014/main" id="{F84FBC78-6FBC-47CD-8A6D-5BCB9C5F77C3}"/>
                </a:ext>
              </a:extLst>
            </p:cNvPr>
            <p:cNvSpPr txBox="1"/>
            <p:nvPr/>
          </p:nvSpPr>
          <p:spPr>
            <a:xfrm>
              <a:off x="7322943" y="5097013"/>
              <a:ext cx="775861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467,7</a:t>
              </a:r>
            </a:p>
          </p:txBody>
        </p:sp>
        <p:sp>
          <p:nvSpPr>
            <p:cNvPr id="133" name="TextovéPole 132">
              <a:extLst>
                <a:ext uri="{FF2B5EF4-FFF2-40B4-BE49-F238E27FC236}">
                  <a16:creationId xmlns:a16="http://schemas.microsoft.com/office/drawing/2014/main" id="{D0A618F2-305C-445C-9E63-E6F4EAA861A7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Hodonín</a:t>
              </a:r>
            </a:p>
          </p:txBody>
        </p:sp>
      </p:grpSp>
      <p:grpSp>
        <p:nvGrpSpPr>
          <p:cNvPr id="138" name="Skupina 137">
            <a:extLst>
              <a:ext uri="{FF2B5EF4-FFF2-40B4-BE49-F238E27FC236}">
                <a16:creationId xmlns:a16="http://schemas.microsoft.com/office/drawing/2014/main" id="{B78A3057-B9F0-42D8-87D9-D31C5D7FBE34}"/>
              </a:ext>
            </a:extLst>
          </p:cNvPr>
          <p:cNvGrpSpPr/>
          <p:nvPr/>
        </p:nvGrpSpPr>
        <p:grpSpPr>
          <a:xfrm>
            <a:off x="2303299" y="4862443"/>
            <a:ext cx="1824592" cy="746008"/>
            <a:chOff x="6895582" y="4828086"/>
            <a:chExt cx="1507295" cy="746008"/>
          </a:xfrm>
        </p:grpSpPr>
        <p:sp>
          <p:nvSpPr>
            <p:cNvPr id="139" name="TextovéPole 138">
              <a:extLst>
                <a:ext uri="{FF2B5EF4-FFF2-40B4-BE49-F238E27FC236}">
                  <a16:creationId xmlns:a16="http://schemas.microsoft.com/office/drawing/2014/main" id="{6CAEFBD2-89A9-44C1-84BE-C88AC9BC336B}"/>
                </a:ext>
              </a:extLst>
            </p:cNvPr>
            <p:cNvSpPr txBox="1"/>
            <p:nvPr/>
          </p:nvSpPr>
          <p:spPr>
            <a:xfrm>
              <a:off x="7322943" y="4828086"/>
              <a:ext cx="663432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29/1 234</a:t>
              </a:r>
            </a:p>
          </p:txBody>
        </p:sp>
        <p:sp>
          <p:nvSpPr>
            <p:cNvPr id="140" name="TextovéPole 139">
              <a:extLst>
                <a:ext uri="{FF2B5EF4-FFF2-40B4-BE49-F238E27FC236}">
                  <a16:creationId xmlns:a16="http://schemas.microsoft.com/office/drawing/2014/main" id="{D044F841-D2EB-4FC7-90BF-666D75A936FD}"/>
                </a:ext>
              </a:extLst>
            </p:cNvPr>
            <p:cNvSpPr txBox="1"/>
            <p:nvPr/>
          </p:nvSpPr>
          <p:spPr>
            <a:xfrm>
              <a:off x="7322943" y="5097013"/>
              <a:ext cx="663432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noProof="0" dirty="0">
                  <a:solidFill>
                    <a:prstClr val="black"/>
                  </a:solidFill>
                  <a:latin typeface="Segoe UI"/>
                </a:rPr>
                <a:t>305,9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1" name="TextovéPole 140">
              <a:extLst>
                <a:ext uri="{FF2B5EF4-FFF2-40B4-BE49-F238E27FC236}">
                  <a16:creationId xmlns:a16="http://schemas.microsoft.com/office/drawing/2014/main" id="{2B82DCA9-B146-4BE6-9757-315A652339B8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Skalica</a:t>
              </a:r>
            </a:p>
          </p:txBody>
        </p:sp>
      </p:grpSp>
      <p:grpSp>
        <p:nvGrpSpPr>
          <p:cNvPr id="142" name="Skupina 141">
            <a:extLst>
              <a:ext uri="{FF2B5EF4-FFF2-40B4-BE49-F238E27FC236}">
                <a16:creationId xmlns:a16="http://schemas.microsoft.com/office/drawing/2014/main" id="{D3367E59-D183-444E-8B7B-8BA8558048D1}"/>
              </a:ext>
            </a:extLst>
          </p:cNvPr>
          <p:cNvGrpSpPr/>
          <p:nvPr/>
        </p:nvGrpSpPr>
        <p:grpSpPr>
          <a:xfrm>
            <a:off x="4638474" y="4889997"/>
            <a:ext cx="1507295" cy="930674"/>
            <a:chOff x="6895582" y="4828086"/>
            <a:chExt cx="1507295" cy="930674"/>
          </a:xfrm>
        </p:grpSpPr>
        <p:sp>
          <p:nvSpPr>
            <p:cNvPr id="143" name="TextovéPole 142">
              <a:extLst>
                <a:ext uri="{FF2B5EF4-FFF2-40B4-BE49-F238E27FC236}">
                  <a16:creationId xmlns:a16="http://schemas.microsoft.com/office/drawing/2014/main" id="{D180223F-AA19-43AD-95BA-D457BEF7B4C1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9/709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4" name="TextovéPole 143">
              <a:extLst>
                <a:ext uri="{FF2B5EF4-FFF2-40B4-BE49-F238E27FC236}">
                  <a16:creationId xmlns:a16="http://schemas.microsoft.com/office/drawing/2014/main" id="{BAADEF47-5999-48E1-ADDE-47A85393B193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239,7</a:t>
              </a:r>
            </a:p>
          </p:txBody>
        </p:sp>
        <p:sp>
          <p:nvSpPr>
            <p:cNvPr id="145" name="TextovéPole 144">
              <a:extLst>
                <a:ext uri="{FF2B5EF4-FFF2-40B4-BE49-F238E27FC236}">
                  <a16:creationId xmlns:a16="http://schemas.microsoft.com/office/drawing/2014/main" id="{533465BB-6052-4EB7-9CB7-50E0F3804428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Nové Mesto nad Váhom</a:t>
              </a:r>
            </a:p>
          </p:txBody>
        </p:sp>
      </p:grpSp>
      <p:grpSp>
        <p:nvGrpSpPr>
          <p:cNvPr id="146" name="Skupina 145">
            <a:extLst>
              <a:ext uri="{FF2B5EF4-FFF2-40B4-BE49-F238E27FC236}">
                <a16:creationId xmlns:a16="http://schemas.microsoft.com/office/drawing/2014/main" id="{20775EEF-CDFC-4669-B927-B53B4A2A791D}"/>
              </a:ext>
            </a:extLst>
          </p:cNvPr>
          <p:cNvGrpSpPr/>
          <p:nvPr/>
        </p:nvGrpSpPr>
        <p:grpSpPr>
          <a:xfrm>
            <a:off x="3700530" y="4973838"/>
            <a:ext cx="1507295" cy="746008"/>
            <a:chOff x="6895582" y="4828086"/>
            <a:chExt cx="1507295" cy="746008"/>
          </a:xfrm>
        </p:grpSpPr>
        <p:sp>
          <p:nvSpPr>
            <p:cNvPr id="147" name="TextovéPole 146">
              <a:extLst>
                <a:ext uri="{FF2B5EF4-FFF2-40B4-BE49-F238E27FC236}">
                  <a16:creationId xmlns:a16="http://schemas.microsoft.com/office/drawing/2014/main" id="{366FA596-DC9C-4F19-B811-249F2ECEB892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59/513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8" name="TextovéPole 147">
              <a:extLst>
                <a:ext uri="{FF2B5EF4-FFF2-40B4-BE49-F238E27FC236}">
                  <a16:creationId xmlns:a16="http://schemas.microsoft.com/office/drawing/2014/main" id="{6D454D1C-4667-4516-A6C3-4B7460F3A21B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377,1</a:t>
              </a:r>
            </a:p>
          </p:txBody>
        </p:sp>
        <p:sp>
          <p:nvSpPr>
            <p:cNvPr id="149" name="TextovéPole 148">
              <a:extLst>
                <a:ext uri="{FF2B5EF4-FFF2-40B4-BE49-F238E27FC236}">
                  <a16:creationId xmlns:a16="http://schemas.microsoft.com/office/drawing/2014/main" id="{A702C0EB-24E6-4C12-84F1-9D51B7EBF21B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Myjava</a:t>
              </a:r>
            </a:p>
          </p:txBody>
        </p:sp>
      </p:grpSp>
      <p:grpSp>
        <p:nvGrpSpPr>
          <p:cNvPr id="150" name="Skupina 149">
            <a:extLst>
              <a:ext uri="{FF2B5EF4-FFF2-40B4-BE49-F238E27FC236}">
                <a16:creationId xmlns:a16="http://schemas.microsoft.com/office/drawing/2014/main" id="{D96E8FF6-77AE-46BE-A3B6-3B8321AEAF1C}"/>
              </a:ext>
            </a:extLst>
          </p:cNvPr>
          <p:cNvGrpSpPr/>
          <p:nvPr/>
        </p:nvGrpSpPr>
        <p:grpSpPr>
          <a:xfrm>
            <a:off x="2160983" y="5679683"/>
            <a:ext cx="1507295" cy="746008"/>
            <a:chOff x="6895582" y="4828086"/>
            <a:chExt cx="1507295" cy="746008"/>
          </a:xfrm>
        </p:grpSpPr>
        <p:sp>
          <p:nvSpPr>
            <p:cNvPr id="151" name="TextovéPole 150">
              <a:extLst>
                <a:ext uri="{FF2B5EF4-FFF2-40B4-BE49-F238E27FC236}">
                  <a16:creationId xmlns:a16="http://schemas.microsoft.com/office/drawing/2014/main" id="{57DE5293-E2E3-4E09-B1D8-F946E3FF3B4A}"/>
                </a:ext>
              </a:extLst>
            </p:cNvPr>
            <p:cNvSpPr txBox="1"/>
            <p:nvPr/>
          </p:nvSpPr>
          <p:spPr>
            <a:xfrm>
              <a:off x="7322943" y="4828086"/>
              <a:ext cx="659681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19/862</a:t>
              </a:r>
            </a:p>
          </p:txBody>
        </p:sp>
        <p:sp>
          <p:nvSpPr>
            <p:cNvPr id="152" name="TextovéPole 151">
              <a:extLst>
                <a:ext uri="{FF2B5EF4-FFF2-40B4-BE49-F238E27FC236}">
                  <a16:creationId xmlns:a16="http://schemas.microsoft.com/office/drawing/2014/main" id="{1ECF5722-988D-49AA-B85E-898698CC5FFC}"/>
                </a:ext>
              </a:extLst>
            </p:cNvPr>
            <p:cNvSpPr txBox="1"/>
            <p:nvPr/>
          </p:nvSpPr>
          <p:spPr>
            <a:xfrm>
              <a:off x="7322943" y="5097013"/>
              <a:ext cx="659681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127,4</a:t>
              </a:r>
            </a:p>
          </p:txBody>
        </p:sp>
        <p:sp>
          <p:nvSpPr>
            <p:cNvPr id="153" name="TextovéPole 152">
              <a:extLst>
                <a:ext uri="{FF2B5EF4-FFF2-40B4-BE49-F238E27FC236}">
                  <a16:creationId xmlns:a16="http://schemas.microsoft.com/office/drawing/2014/main" id="{F3963AF2-95D1-43C6-9871-834843575F38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Senica</a:t>
              </a:r>
            </a:p>
          </p:txBody>
        </p:sp>
      </p:grpSp>
      <p:grpSp>
        <p:nvGrpSpPr>
          <p:cNvPr id="154" name="Skupina 153">
            <a:extLst>
              <a:ext uri="{FF2B5EF4-FFF2-40B4-BE49-F238E27FC236}">
                <a16:creationId xmlns:a16="http://schemas.microsoft.com/office/drawing/2014/main" id="{4E7EF3E6-EF46-4250-8DAB-D453EFF459EF}"/>
              </a:ext>
            </a:extLst>
          </p:cNvPr>
          <p:cNvGrpSpPr/>
          <p:nvPr/>
        </p:nvGrpSpPr>
        <p:grpSpPr>
          <a:xfrm>
            <a:off x="6318035" y="3055145"/>
            <a:ext cx="1507295" cy="746008"/>
            <a:chOff x="6895582" y="4828086"/>
            <a:chExt cx="1507295" cy="746008"/>
          </a:xfrm>
        </p:grpSpPr>
        <p:sp>
          <p:nvSpPr>
            <p:cNvPr id="155" name="TextovéPole 154">
              <a:extLst>
                <a:ext uri="{FF2B5EF4-FFF2-40B4-BE49-F238E27FC236}">
                  <a16:creationId xmlns:a16="http://schemas.microsoft.com/office/drawing/2014/main" id="{CCB0B0A9-1610-4049-B503-11D11CC020C8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22/865</a:t>
              </a:r>
            </a:p>
          </p:txBody>
        </p:sp>
        <p:sp>
          <p:nvSpPr>
            <p:cNvPr id="156" name="TextovéPole 155">
              <a:extLst>
                <a:ext uri="{FF2B5EF4-FFF2-40B4-BE49-F238E27FC236}">
                  <a16:creationId xmlns:a16="http://schemas.microsoft.com/office/drawing/2014/main" id="{8E741CEC-5A61-4E3E-9548-D9ED7ECE0012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535,6</a:t>
              </a:r>
            </a:p>
          </p:txBody>
        </p:sp>
        <p:sp>
          <p:nvSpPr>
            <p:cNvPr id="157" name="TextovéPole 156">
              <a:extLst>
                <a:ext uri="{FF2B5EF4-FFF2-40B4-BE49-F238E27FC236}">
                  <a16:creationId xmlns:a16="http://schemas.microsoft.com/office/drawing/2014/main" id="{00CEC28D-2308-47D2-86CB-25ABA5945CF0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Púchov</a:t>
              </a:r>
            </a:p>
          </p:txBody>
        </p:sp>
      </p:grpSp>
      <p:grpSp>
        <p:nvGrpSpPr>
          <p:cNvPr id="158" name="Skupina 157">
            <a:extLst>
              <a:ext uri="{FF2B5EF4-FFF2-40B4-BE49-F238E27FC236}">
                <a16:creationId xmlns:a16="http://schemas.microsoft.com/office/drawing/2014/main" id="{A196C974-26C8-413D-9708-8991928A0ABC}"/>
              </a:ext>
            </a:extLst>
          </p:cNvPr>
          <p:cNvGrpSpPr/>
          <p:nvPr/>
        </p:nvGrpSpPr>
        <p:grpSpPr>
          <a:xfrm>
            <a:off x="6194030" y="3864545"/>
            <a:ext cx="1507295" cy="746008"/>
            <a:chOff x="6895582" y="4828086"/>
            <a:chExt cx="1507295" cy="746008"/>
          </a:xfrm>
        </p:grpSpPr>
        <p:sp>
          <p:nvSpPr>
            <p:cNvPr id="159" name="TextovéPole 158">
              <a:extLst>
                <a:ext uri="{FF2B5EF4-FFF2-40B4-BE49-F238E27FC236}">
                  <a16:creationId xmlns:a16="http://schemas.microsoft.com/office/drawing/2014/main" id="{CDD8DDC2-CD55-4053-9DE8-D919CF7F29C2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7/867</a:t>
              </a:r>
            </a:p>
          </p:txBody>
        </p:sp>
        <p:sp>
          <p:nvSpPr>
            <p:cNvPr id="160" name="TextovéPole 159">
              <a:extLst>
                <a:ext uri="{FF2B5EF4-FFF2-40B4-BE49-F238E27FC236}">
                  <a16:creationId xmlns:a16="http://schemas.microsoft.com/office/drawing/2014/main" id="{645059C9-FD9C-40C6-B39E-A7807E38F1B9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355,5</a:t>
              </a:r>
            </a:p>
          </p:txBody>
        </p:sp>
        <p:sp>
          <p:nvSpPr>
            <p:cNvPr id="161" name="TextovéPole 160">
              <a:extLst>
                <a:ext uri="{FF2B5EF4-FFF2-40B4-BE49-F238E27FC236}">
                  <a16:creationId xmlns:a16="http://schemas.microsoft.com/office/drawing/2014/main" id="{02022D14-5503-4A2C-8769-C224A77C0C91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Ilava</a:t>
              </a:r>
            </a:p>
          </p:txBody>
        </p:sp>
      </p:grpSp>
      <p:grpSp>
        <p:nvGrpSpPr>
          <p:cNvPr id="162" name="Skupina 161">
            <a:extLst>
              <a:ext uri="{FF2B5EF4-FFF2-40B4-BE49-F238E27FC236}">
                <a16:creationId xmlns:a16="http://schemas.microsoft.com/office/drawing/2014/main" id="{C91EEFFB-8350-43B1-BC68-93CB7757EE45}"/>
              </a:ext>
            </a:extLst>
          </p:cNvPr>
          <p:cNvGrpSpPr/>
          <p:nvPr/>
        </p:nvGrpSpPr>
        <p:grpSpPr>
          <a:xfrm>
            <a:off x="5364482" y="4237549"/>
            <a:ext cx="1629932" cy="746008"/>
            <a:chOff x="6895582" y="4828086"/>
            <a:chExt cx="1507295" cy="746008"/>
          </a:xfrm>
        </p:grpSpPr>
        <p:sp>
          <p:nvSpPr>
            <p:cNvPr id="163" name="TextovéPole 162">
              <a:extLst>
                <a:ext uri="{FF2B5EF4-FFF2-40B4-BE49-F238E27FC236}">
                  <a16:creationId xmlns:a16="http://schemas.microsoft.com/office/drawing/2014/main" id="{ACDA6891-2301-47BB-9CAC-776D75669A1E}"/>
                </a:ext>
              </a:extLst>
            </p:cNvPr>
            <p:cNvSpPr txBox="1"/>
            <p:nvPr/>
          </p:nvSpPr>
          <p:spPr>
            <a:xfrm>
              <a:off x="7322943" y="4828086"/>
              <a:ext cx="675632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49/2 274</a:t>
              </a:r>
            </a:p>
          </p:txBody>
        </p:sp>
        <p:sp>
          <p:nvSpPr>
            <p:cNvPr id="164" name="TextovéPole 163">
              <a:extLst>
                <a:ext uri="{FF2B5EF4-FFF2-40B4-BE49-F238E27FC236}">
                  <a16:creationId xmlns:a16="http://schemas.microsoft.com/office/drawing/2014/main" id="{846AC55C-CE75-46AF-A80B-6F6542630347}"/>
                </a:ext>
              </a:extLst>
            </p:cNvPr>
            <p:cNvSpPr txBox="1"/>
            <p:nvPr/>
          </p:nvSpPr>
          <p:spPr>
            <a:xfrm>
              <a:off x="7322943" y="5097013"/>
              <a:ext cx="675632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black"/>
                  </a:solidFill>
                  <a:latin typeface="Segoe UI"/>
                </a:rPr>
                <a:t>294,8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5" name="TextovéPole 164">
              <a:extLst>
                <a:ext uri="{FF2B5EF4-FFF2-40B4-BE49-F238E27FC236}">
                  <a16:creationId xmlns:a16="http://schemas.microsoft.com/office/drawing/2014/main" id="{7D28C815-EAEC-4443-B453-68E0EFB38EEA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Trenčín</a:t>
              </a:r>
            </a:p>
          </p:txBody>
        </p:sp>
      </p:grpSp>
      <p:grpSp>
        <p:nvGrpSpPr>
          <p:cNvPr id="166" name="Skupina 165">
            <a:extLst>
              <a:ext uri="{FF2B5EF4-FFF2-40B4-BE49-F238E27FC236}">
                <a16:creationId xmlns:a16="http://schemas.microsoft.com/office/drawing/2014/main" id="{38041E3F-B164-4A39-9939-294470AC84C0}"/>
              </a:ext>
            </a:extLst>
          </p:cNvPr>
          <p:cNvGrpSpPr/>
          <p:nvPr/>
        </p:nvGrpSpPr>
        <p:grpSpPr>
          <a:xfrm>
            <a:off x="7986147" y="1819937"/>
            <a:ext cx="1819704" cy="763426"/>
            <a:chOff x="6895582" y="4828086"/>
            <a:chExt cx="1507295" cy="763426"/>
          </a:xfrm>
        </p:grpSpPr>
        <p:sp>
          <p:nvSpPr>
            <p:cNvPr id="167" name="TextovéPole 166">
              <a:extLst>
                <a:ext uri="{FF2B5EF4-FFF2-40B4-BE49-F238E27FC236}">
                  <a16:creationId xmlns:a16="http://schemas.microsoft.com/office/drawing/2014/main" id="{5A28A0FA-B065-4B09-AE10-E39CBCD461AB}"/>
                </a:ext>
              </a:extLst>
            </p:cNvPr>
            <p:cNvSpPr txBox="1"/>
            <p:nvPr/>
          </p:nvSpPr>
          <p:spPr>
            <a:xfrm>
              <a:off x="7322943" y="4828086"/>
              <a:ext cx="684161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srgbClr val="FFFFFF"/>
                  </a:solidFill>
                  <a:latin typeface="Segoe UI"/>
                </a:rPr>
                <a:t>18/2 667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8" name="TextovéPole 167">
              <a:extLst>
                <a:ext uri="{FF2B5EF4-FFF2-40B4-BE49-F238E27FC236}">
                  <a16:creationId xmlns:a16="http://schemas.microsoft.com/office/drawing/2014/main" id="{EEAAC45C-3617-4C8D-AF23-C0958985A0F4}"/>
                </a:ext>
              </a:extLst>
            </p:cNvPr>
            <p:cNvSpPr txBox="1"/>
            <p:nvPr/>
          </p:nvSpPr>
          <p:spPr>
            <a:xfrm>
              <a:off x="7322943" y="5097013"/>
              <a:ext cx="684161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385,8</a:t>
              </a:r>
            </a:p>
          </p:txBody>
        </p:sp>
        <p:sp>
          <p:nvSpPr>
            <p:cNvPr id="169" name="TextovéPole 168">
              <a:extLst>
                <a:ext uri="{FF2B5EF4-FFF2-40B4-BE49-F238E27FC236}">
                  <a16:creationId xmlns:a16="http://schemas.microsoft.com/office/drawing/2014/main" id="{98376019-C914-48F9-81A7-C0CCB038B301}"/>
                </a:ext>
              </a:extLst>
            </p:cNvPr>
            <p:cNvSpPr txBox="1"/>
            <p:nvPr/>
          </p:nvSpPr>
          <p:spPr>
            <a:xfrm>
              <a:off x="6895582" y="5314513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Čadca</a:t>
              </a:r>
            </a:p>
          </p:txBody>
        </p:sp>
      </p:grpSp>
      <p:grpSp>
        <p:nvGrpSpPr>
          <p:cNvPr id="170" name="Skupina 169">
            <a:extLst>
              <a:ext uri="{FF2B5EF4-FFF2-40B4-BE49-F238E27FC236}">
                <a16:creationId xmlns:a16="http://schemas.microsoft.com/office/drawing/2014/main" id="{CD934A1A-92B2-4A61-97CD-7A971FF7ADBC}"/>
              </a:ext>
            </a:extLst>
          </p:cNvPr>
          <p:cNvGrpSpPr/>
          <p:nvPr/>
        </p:nvGrpSpPr>
        <p:grpSpPr>
          <a:xfrm>
            <a:off x="7184624" y="2910760"/>
            <a:ext cx="1743338" cy="930674"/>
            <a:chOff x="6895582" y="4828086"/>
            <a:chExt cx="1507295" cy="930674"/>
          </a:xfrm>
        </p:grpSpPr>
        <p:sp>
          <p:nvSpPr>
            <p:cNvPr id="171" name="TextovéPole 170">
              <a:extLst>
                <a:ext uri="{FF2B5EF4-FFF2-40B4-BE49-F238E27FC236}">
                  <a16:creationId xmlns:a16="http://schemas.microsoft.com/office/drawing/2014/main" id="{9ADB30AD-AA89-47BD-A9DA-E0C8B33F22B2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26/1 271</a:t>
              </a:r>
            </a:p>
          </p:txBody>
        </p:sp>
        <p:sp>
          <p:nvSpPr>
            <p:cNvPr id="172" name="TextovéPole 171">
              <a:extLst>
                <a:ext uri="{FF2B5EF4-FFF2-40B4-BE49-F238E27FC236}">
                  <a16:creationId xmlns:a16="http://schemas.microsoft.com/office/drawing/2014/main" id="{E7F53851-6503-4AF1-885A-FF8CFC19DC14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black"/>
                  </a:solidFill>
                  <a:latin typeface="Segoe UI"/>
                </a:rPr>
                <a:t>484,6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3" name="TextovéPole 172">
              <a:extLst>
                <a:ext uri="{FF2B5EF4-FFF2-40B4-BE49-F238E27FC236}">
                  <a16:creationId xmlns:a16="http://schemas.microsoft.com/office/drawing/2014/main" id="{E83B778A-AA9B-4473-8492-0A4EA9046940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Povážská Bystrica</a:t>
              </a:r>
            </a:p>
          </p:txBody>
        </p:sp>
      </p:grpSp>
      <p:grpSp>
        <p:nvGrpSpPr>
          <p:cNvPr id="174" name="Skupina 173">
            <a:extLst>
              <a:ext uri="{FF2B5EF4-FFF2-40B4-BE49-F238E27FC236}">
                <a16:creationId xmlns:a16="http://schemas.microsoft.com/office/drawing/2014/main" id="{0A7E175A-5B3A-404E-84C5-A2C11233A228}"/>
              </a:ext>
            </a:extLst>
          </p:cNvPr>
          <p:cNvGrpSpPr/>
          <p:nvPr/>
        </p:nvGrpSpPr>
        <p:grpSpPr>
          <a:xfrm>
            <a:off x="7304994" y="5831274"/>
            <a:ext cx="2407181" cy="511405"/>
            <a:chOff x="9882977" y="1817582"/>
            <a:chExt cx="2066551" cy="479115"/>
          </a:xfrm>
        </p:grpSpPr>
        <p:sp>
          <p:nvSpPr>
            <p:cNvPr id="175" name="TextovéPole 174">
              <a:extLst>
                <a:ext uri="{FF2B5EF4-FFF2-40B4-BE49-F238E27FC236}">
                  <a16:creationId xmlns:a16="http://schemas.microsoft.com/office/drawing/2014/main" id="{E5BC7187-4355-4D2B-868C-53B55A5413C4}"/>
                </a:ext>
              </a:extLst>
            </p:cNvPr>
            <p:cNvSpPr txBox="1"/>
            <p:nvPr/>
          </p:nvSpPr>
          <p:spPr>
            <a:xfrm>
              <a:off x="9882977" y="1817582"/>
              <a:ext cx="2066549" cy="236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přírůstek/celkem pozitivních</a:t>
              </a:r>
            </a:p>
          </p:txBody>
        </p:sp>
        <p:sp>
          <p:nvSpPr>
            <p:cNvPr id="176" name="TextovéPole 175">
              <a:extLst>
                <a:ext uri="{FF2B5EF4-FFF2-40B4-BE49-F238E27FC236}">
                  <a16:creationId xmlns:a16="http://schemas.microsoft.com/office/drawing/2014/main" id="{8703C30A-67FA-44A6-9EEC-EE5B4FEE1BD4}"/>
                </a:ext>
              </a:extLst>
            </p:cNvPr>
            <p:cNvSpPr txBox="1"/>
            <p:nvPr/>
          </p:nvSpPr>
          <p:spPr>
            <a:xfrm>
              <a:off x="9882977" y="2060607"/>
              <a:ext cx="2066551" cy="23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incidence 7 dní/100 000 obyvatel</a:t>
              </a:r>
            </a:p>
          </p:txBody>
        </p:sp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FA9E0487-8A9F-408E-B6F0-5C269E6BD430}"/>
              </a:ext>
            </a:extLst>
          </p:cNvPr>
          <p:cNvGrpSpPr/>
          <p:nvPr/>
        </p:nvGrpSpPr>
        <p:grpSpPr>
          <a:xfrm>
            <a:off x="2663489" y="2504027"/>
            <a:ext cx="1948190" cy="746008"/>
            <a:chOff x="6895582" y="4828086"/>
            <a:chExt cx="1507295" cy="746008"/>
          </a:xfrm>
        </p:grpSpPr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EF46C7BF-D9C7-4973-BB25-DDB48DFFFF27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55/5 299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591E14CF-6D6A-41F1-948C-6DA63EFFB583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471,8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72D79AA3-579C-4834-8E56-678135DDC113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Kroměříž</a:t>
              </a:r>
            </a:p>
          </p:txBody>
        </p:sp>
      </p:grp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9EBB072C-CC68-4BE3-B9F0-77EC8046E590}"/>
              </a:ext>
            </a:extLst>
          </p:cNvPr>
          <p:cNvGrpSpPr/>
          <p:nvPr/>
        </p:nvGrpSpPr>
        <p:grpSpPr>
          <a:xfrm>
            <a:off x="924460" y="4829975"/>
            <a:ext cx="1900397" cy="746008"/>
            <a:chOff x="6895582" y="4828086"/>
            <a:chExt cx="1507295" cy="746008"/>
          </a:xfrm>
        </p:grpSpPr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D338B841-9BEB-4D33-A424-1DEC30C51295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43/3 225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D8C579A6-1794-4FC7-A623-E2A414312272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3024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342,2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B3F2C75F-7B3F-491E-9B84-E1D7CA445487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Břeclav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280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6B33070-0E38-4212-8531-AB479D76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Porovnání se sousedními státy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8AA0265-AEC7-452A-B908-B224FE9058CF}"/>
              </a:ext>
            </a:extLst>
          </p:cNvPr>
          <p:cNvSpPr/>
          <p:nvPr/>
        </p:nvSpPr>
        <p:spPr>
          <a:xfrm>
            <a:off x="9962606" y="3259518"/>
            <a:ext cx="211618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Segoe UI"/>
              </a:rPr>
              <a:t>Počet provedených testů na 100 tisíc obyvatel (za týden)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093DE00-8955-40B9-BF90-16384B4B08CB}"/>
              </a:ext>
            </a:extLst>
          </p:cNvPr>
          <p:cNvSpPr/>
          <p:nvPr/>
        </p:nvSpPr>
        <p:spPr>
          <a:xfrm>
            <a:off x="237689" y="6545207"/>
            <a:ext cx="5223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https://www.ecdc.europa.eu/en/publications-data/covid-19-testing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DD6849C4-E9CB-4A0E-AB52-D78C571ED4BA}"/>
              </a:ext>
            </a:extLst>
          </p:cNvPr>
          <p:cNvGraphicFramePr>
            <a:graphicFrameLocks/>
          </p:cNvGraphicFramePr>
          <p:nvPr/>
        </p:nvGraphicFramePr>
        <p:xfrm>
          <a:off x="113213" y="951085"/>
          <a:ext cx="10395563" cy="547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08747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6B33070-0E38-4212-8531-AB479D76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Porovnání se sousedními státy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8AA0265-AEC7-452A-B908-B224FE9058CF}"/>
              </a:ext>
            </a:extLst>
          </p:cNvPr>
          <p:cNvSpPr/>
          <p:nvPr/>
        </p:nvSpPr>
        <p:spPr>
          <a:xfrm>
            <a:off x="10075819" y="2767662"/>
            <a:ext cx="211618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/>
            <a:r>
              <a:rPr lang="cs-CZ" sz="1600" b="1" kern="0" dirty="0">
                <a:solidFill>
                  <a:srgbClr val="000000"/>
                </a:solidFill>
                <a:sym typeface="Segoe UI"/>
              </a:rPr>
              <a:t>Počet provedených testů na 100 tisíc obyvatel (za týden)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6593592-2B89-4D7C-897B-FBD07EC3554A}"/>
              </a:ext>
            </a:extLst>
          </p:cNvPr>
          <p:cNvGraphicFramePr>
            <a:graphicFrameLocks/>
          </p:cNvGraphicFramePr>
          <p:nvPr/>
        </p:nvGraphicFramePr>
        <p:xfrm>
          <a:off x="332819" y="896493"/>
          <a:ext cx="10258425" cy="547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37384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E8AAD70-7AD0-45C8-8D9E-3487A06E5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4" t="14070" r="26344" b="19350"/>
          <a:stretch/>
        </p:blipFill>
        <p:spPr>
          <a:xfrm>
            <a:off x="3850547" y="1426129"/>
            <a:ext cx="3431097" cy="343948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450BCE-60BE-4DED-A435-615052EF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7CFB2D5-DFD1-4382-9CC6-4D6B14FF685F}"/>
              </a:ext>
            </a:extLst>
          </p:cNvPr>
          <p:cNvSpPr/>
          <p:nvPr/>
        </p:nvSpPr>
        <p:spPr>
          <a:xfrm>
            <a:off x="351569" y="107620"/>
            <a:ext cx="9744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Přehled situace v jednotlivých krajích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(incidence za 14 dní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100 tisíc obyvatel)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AF2D65-CA95-4F9B-BAB7-EBCE69577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2" b="65288"/>
          <a:stretch/>
        </p:blipFill>
        <p:spPr>
          <a:xfrm>
            <a:off x="8484067" y="1062660"/>
            <a:ext cx="1850558" cy="1413904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BF37540-7091-4CB4-861A-DD01B44D4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32710"/>
              </p:ext>
            </p:extLst>
          </p:nvPr>
        </p:nvGraphicFramePr>
        <p:xfrm>
          <a:off x="7641869" y="2411793"/>
          <a:ext cx="4245332" cy="3906817"/>
        </p:xfrm>
        <a:graphic>
          <a:graphicData uri="http://schemas.openxmlformats.org/drawingml/2006/table">
            <a:tbl>
              <a:tblPr/>
              <a:tblGrid>
                <a:gridCol w="1511184">
                  <a:extLst>
                    <a:ext uri="{9D8B030D-6E8A-4147-A177-3AD203B41FA5}">
                      <a16:colId xmlns:a16="http://schemas.microsoft.com/office/drawing/2014/main" val="395884364"/>
                    </a:ext>
                  </a:extLst>
                </a:gridCol>
                <a:gridCol w="1480113">
                  <a:extLst>
                    <a:ext uri="{9D8B030D-6E8A-4147-A177-3AD203B41FA5}">
                      <a16:colId xmlns:a16="http://schemas.microsoft.com/office/drawing/2014/main" val="1864486075"/>
                    </a:ext>
                  </a:extLst>
                </a:gridCol>
                <a:gridCol w="1254035">
                  <a:extLst>
                    <a:ext uri="{9D8B030D-6E8A-4147-A177-3AD203B41FA5}">
                      <a16:colId xmlns:a16="http://schemas.microsoft.com/office/drawing/2014/main" val="3686270381"/>
                    </a:ext>
                  </a:extLst>
                </a:gridCol>
              </a:tblGrid>
              <a:tr h="4456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 14 dní</a:t>
                      </a:r>
                    </a:p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Trend 24 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76657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1639,03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942467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1356,27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65650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1351,38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106943"/>
                  </a:ext>
                </a:extLst>
              </a:tr>
              <a:tr h="2990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1326,67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1319,84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36350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1194,60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80936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1152,19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156314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1142,07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442161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1042,68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919732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1021,57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88896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941,20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65384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893,56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181722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889,47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865912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564,31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702530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D164132-F2F8-4336-A982-A327380D8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64" y="1162109"/>
            <a:ext cx="7366405" cy="49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14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+Sagoe">
    <a:majorFont>
      <a:latin typeface="Arial"/>
      <a:ea typeface=""/>
      <a:cs typeface=""/>
    </a:majorFont>
    <a:minorFont>
      <a:latin typeface="Segoe U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covid-reporting-20200715</Template>
  <TotalTime>27107</TotalTime>
  <Words>9627</Words>
  <Application>Microsoft Office PowerPoint</Application>
  <PresentationFormat>Širokoúhlá obrazovka</PresentationFormat>
  <Paragraphs>3416</Paragraphs>
  <Slides>87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87</vt:i4>
      </vt:variant>
    </vt:vector>
  </HeadingPairs>
  <TitlesOfParts>
    <vt:vector size="94" baseType="lpstr">
      <vt:lpstr>Arial</vt:lpstr>
      <vt:lpstr>Calibri</vt:lpstr>
      <vt:lpstr>Segoe UI</vt:lpstr>
      <vt:lpstr>system-ui</vt:lpstr>
      <vt:lpstr>Wingdings</vt:lpstr>
      <vt:lpstr>Motiv Office</vt:lpstr>
      <vt:lpstr>1_Motiv Office</vt:lpstr>
      <vt:lpstr>Analytický briefing EPI situace COVID-19</vt:lpstr>
      <vt:lpstr>Aktuální situace v ČR k 16. 11. 2020 (23:59)</vt:lpstr>
      <vt:lpstr>Průměrný počet případů za 7 dní</vt:lpstr>
      <vt:lpstr>Rozložení počtu případů hlášených za předchozí den</vt:lpstr>
      <vt:lpstr>Počet provedených testů v posledních 7 dnech</vt:lpstr>
      <vt:lpstr>Podíl případů v kategorii 65+</vt:lpstr>
      <vt:lpstr>Přehled testování a pozitivních případů – denně</vt:lpstr>
      <vt:lpstr>Vývoj pozitivit a úrovně testování – celá ČR</vt:lpstr>
      <vt:lpstr>Prezentace aplikace PowerPoint</vt:lpstr>
      <vt:lpstr>Denní přírůstek v jednotlivých okresech</vt:lpstr>
      <vt:lpstr>Počet případů kumulativně ve věkové kategorii 65+ za 7 dní v jednotlivých okresech</vt:lpstr>
      <vt:lpstr>Počet případů ve věkové kategorii 65+ v krajích (za předchozí den)</vt:lpstr>
      <vt:lpstr>Počet případů ve věkové kategorii 65+ v krajích (za 7 dní)</vt:lpstr>
      <vt:lpstr>Přehled situace v jednotlivých okresech (incidence za 14 dní)</vt:lpstr>
      <vt:lpstr>Rozložení počtu případů hlášených za 7 dní</vt:lpstr>
      <vt:lpstr>Situace v hl. městě Praze  k 16. 11. 2020</vt:lpstr>
      <vt:lpstr>Popis situace v HMP</vt:lpstr>
      <vt:lpstr>Přehled testování a pozitivních případů – denně – HMP</vt:lpstr>
      <vt:lpstr>Nové a aktualizované události</vt:lpstr>
      <vt:lpstr>Aktuálně řešené významné události HMP  (nově hlášené a aktualizované v posledních 72 hodinách)</vt:lpstr>
      <vt:lpstr>Situace ve Středočeském kraji k 16. 11. 2020</vt:lpstr>
      <vt:lpstr>Popis situace v STČ</vt:lpstr>
      <vt:lpstr>Přehled testování a pozitivních případů – denně – STČ</vt:lpstr>
      <vt:lpstr>Nové a aktualizované události</vt:lpstr>
      <vt:lpstr>Nové a aktualizované události</vt:lpstr>
      <vt:lpstr>Nové a aktualizované události</vt:lpstr>
      <vt:lpstr>Nové a aktualizované události</vt:lpstr>
      <vt:lpstr>Nové a aktualizované události</vt:lpstr>
      <vt:lpstr>Nové a aktualizované události</vt:lpstr>
      <vt:lpstr>Aktuálně řešené významné události STČ  (nově hlášené a aktualizované v posledních 72 hodinách)</vt:lpstr>
      <vt:lpstr>Aktuálně řešené významné události STČ  (nově hlášené a aktualizované v posledních 72 hodinách)</vt:lpstr>
      <vt:lpstr>Aktuálně řešené významné události STČ  (nově hlášené a aktualizované v posledních 72 hodinách)</vt:lpstr>
      <vt:lpstr>Situace v Moravskoslezském kraji k 16. 11. 2020 </vt:lpstr>
      <vt:lpstr>Nové a aktualizované události</vt:lpstr>
      <vt:lpstr>Nové a aktualizované události</vt:lpstr>
      <vt:lpstr>Aktuálně řešené významné události MSK  (nově hlášené a aktualizované v posledních 72 hodinách)</vt:lpstr>
      <vt:lpstr>Situace v Jihomoravském kraji k 16. 11. 2020</vt:lpstr>
      <vt:lpstr>Nové a aktualizované události</vt:lpstr>
      <vt:lpstr>Nové a aktualizované události</vt:lpstr>
      <vt:lpstr>Nové a aktualizované události</vt:lpstr>
      <vt:lpstr>Nové a aktualizované události</vt:lpstr>
      <vt:lpstr>Aktuálně řešené významné události JMK  (nově hlášené a aktualizované v posledních 72 hodinách)</vt:lpstr>
      <vt:lpstr>Aktuálně řešené významné události JMK  (nově hlášené a aktualizované v posledních 72 hodinách)</vt:lpstr>
      <vt:lpstr>Situace v Olomouckém kraji k 16. 11. 2020</vt:lpstr>
      <vt:lpstr>Aktuálně řešené významné události OLC  (nově hlášené a aktualizované v posledních 72 hodinách)</vt:lpstr>
      <vt:lpstr>Situace v Jihočeském kraji k 16. 11. 2020</vt:lpstr>
      <vt:lpstr>Aktuálně řešené významné události JČK  (nově hlášené a aktualizované v posledních 72 hodinách) </vt:lpstr>
      <vt:lpstr>Situace v Plzeňském kraji k 16. 11. 2020</vt:lpstr>
      <vt:lpstr>Nové a aktualizované události</vt:lpstr>
      <vt:lpstr>Aktuálně řešené významné události PLK  (nově hlášené a aktualizované v posledních 72 hodinách)</vt:lpstr>
      <vt:lpstr>Situace v Karlovarském kraji k 16. 11. 2020</vt:lpstr>
      <vt:lpstr>Aktuálně řešené významné události KVK  (nově hlášené a aktualizované v posledních 72 hodinách)</vt:lpstr>
      <vt:lpstr>Aktuálně řešené významné události KVK  (nově hlášené a aktualizované v posledních 72 hodinách)</vt:lpstr>
      <vt:lpstr>Situace v Ústeckém kraji k 16. 11. 2020</vt:lpstr>
      <vt:lpstr>Aktuálně řešené významné události ÚLK (nově hlášené a aktualizované v posledních 72 hodinách)</vt:lpstr>
      <vt:lpstr>Situace v Libereckém kraji k 16. 11. 2020</vt:lpstr>
      <vt:lpstr>Nové a aktualizované události</vt:lpstr>
      <vt:lpstr>Nové a aktualizované události</vt:lpstr>
      <vt:lpstr>Aktuálně řešené významné události LBC (nově hlášené a aktualizované v posledních 72 hodinách)</vt:lpstr>
      <vt:lpstr>Aktuálně řešené významné události LBC (nově hlášené a aktualizované v posledních 72 hodinách)</vt:lpstr>
      <vt:lpstr>Situace v Královéhradeckém kraji k 16. 11. 2020</vt:lpstr>
      <vt:lpstr>Nové a aktualizované události</vt:lpstr>
      <vt:lpstr>Nové a aktualizované události</vt:lpstr>
      <vt:lpstr>Aktuálně řešené významné události KHK (nově hlášené a aktualizované v posledních 72 hodinách)</vt:lpstr>
      <vt:lpstr>Situace v Pardubickém kraji k 16. 11. 2020</vt:lpstr>
      <vt:lpstr>Aktuálně řešené významné události PCE (nově hlášené a aktualizované v posledních 72 hodinách)</vt:lpstr>
      <vt:lpstr>Situace v kraji Vysočina k 16. 11. 2020</vt:lpstr>
      <vt:lpstr>Aktuálně řešené významné události VYS (nově hlášené a aktualizované v posledních 72 hodinách)</vt:lpstr>
      <vt:lpstr>Situace ve Zlínském kraji k 16. 11. 2020</vt:lpstr>
      <vt:lpstr>Aktuálně řešené významné události ZLK (nově hlášené a aktualizované v posledních 72 hodinách)</vt:lpstr>
      <vt:lpstr>Aktuálně řešené významné události řešené od 1. října 2020 – celá ČR (k 17. 11. 2020 11:30)</vt:lpstr>
      <vt:lpstr>Shrnutí aktuální situace v ČR</vt:lpstr>
      <vt:lpstr>Shrnutí aktuální situace v ČR</vt:lpstr>
      <vt:lpstr>Státy přímo sousedící s ČR – popis situace</vt:lpstr>
      <vt:lpstr>Aktuální situace v Německu</vt:lpstr>
      <vt:lpstr>7denní incidence na 100 tisíc případů - Německo</vt:lpstr>
      <vt:lpstr>Situace v příhraničí s Německem</vt:lpstr>
      <vt:lpstr>Situace v příhraničí s Německem</vt:lpstr>
      <vt:lpstr>14 denní incidence v Rakousku</vt:lpstr>
      <vt:lpstr>Situace v příhraničí s Rakouskem</vt:lpstr>
      <vt:lpstr>Státy přímo sousedící s ČR – popis situace</vt:lpstr>
      <vt:lpstr>Situace v příhraničí s Polskem</vt:lpstr>
      <vt:lpstr>14denní vývoj situace na Slovensku</vt:lpstr>
      <vt:lpstr>Situace v příhraničí se Slovenskem</vt:lpstr>
      <vt:lpstr>Porovnání se sousedními státy</vt:lpstr>
      <vt:lpstr>Porovnání se sousedními státy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Mužík Jan RNDr. Ph.D.</dc:creator>
  <cp:lastModifiedBy>Kyselý Zdeněk Mgr.</cp:lastModifiedBy>
  <cp:revision>2320</cp:revision>
  <cp:lastPrinted>2020-10-21T12:55:41Z</cp:lastPrinted>
  <dcterms:created xsi:type="dcterms:W3CDTF">2020-07-15T10:33:32Z</dcterms:created>
  <dcterms:modified xsi:type="dcterms:W3CDTF">2020-11-17T15:38:04Z</dcterms:modified>
</cp:coreProperties>
</file>